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265ED-EE11-4CF8-87AB-29C95481D7C5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D931A-5359-4E34-83CE-099C07A173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22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CSF drops at low back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CSF, as water drops, was observed from the left lumbar skin, most prominently in the morning and at the left lateral decubitus position. 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Fistula formation and CSF leakage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CSF leakage (left L3-4-5 area; arrow) and abnormal fluid collection (along the left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paraspinal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muscle; arrow head) was observed (A). A fistula formation (arrow) between neural foramen and abnormal fluid collection was observed at the laminectomy site (A and B magnetic resonance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myelography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C: T2 weighted image).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D931A-5359-4E34-83CE-099C07A1730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34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 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1.Chazen JL,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Talbott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JF, Lantos JE, Dillon WP. MR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myelography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identification of spinal CSF leak in spontaneous intracranial hypotension. AJNR American journal of neuroradiology 2014;35:2007-2012.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D931A-5359-4E34-83CE-099C07A1730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84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05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97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02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27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58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47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377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66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55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06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6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DBCD-70B5-4FB3-A821-C630A793ACD4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4383-6EDF-4519-A478-E187DA8B27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3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altLang="ko-KR" b="1" dirty="0" smtClean="0">
                <a:latin typeface="Calibri" pitchFamily="34" charset="0"/>
                <a:cs typeface="Calibri" pitchFamily="34" charset="0"/>
              </a:rPr>
              <a:t>A 27 YEAR OLD MAN WITH ORTHOSTATIC HEADACHE</a:t>
            </a:r>
            <a:endParaRPr lang="ko-KR" altLang="en-US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xmlns="" id="{897F82D6-1ADD-40BE-86B8-A5C28DAB9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latinLnBrk="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2017 American Academy of Neurology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1AF9F99D-F401-415A-90A3-4754B4EE9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59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CA66466D-2278-4695-8EED-5AC86958040A}"/>
              </a:ext>
            </a:extLst>
          </p:cNvPr>
          <p:cNvSpPr txBox="1">
            <a:spLocks/>
          </p:cNvSpPr>
          <p:nvPr/>
        </p:nvSpPr>
        <p:spPr>
          <a:xfrm>
            <a:off x="1835696" y="2447987"/>
            <a:ext cx="5507997" cy="1148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prstClr val="black"/>
                </a:solidFill>
                <a:latin typeface="Calibri Light" panose="020F0302020204030204"/>
              </a:rPr>
              <a:t>Teaching </a:t>
            </a:r>
            <a:r>
              <a:rPr lang="en-US" sz="3600" dirty="0" err="1">
                <a:solidFill>
                  <a:prstClr val="black"/>
                </a:solidFill>
                <a:latin typeface="Calibri Light" panose="020F0302020204030204"/>
              </a:rPr>
              <a:t>Neuro</a:t>
            </a:r>
            <a:r>
              <a:rPr lang="en-US" sz="3600" i="1" dirty="0" err="1">
                <a:solidFill>
                  <a:prstClr val="black"/>
                </a:solidFill>
                <a:latin typeface="Calibri Light" panose="020F0302020204030204"/>
              </a:rPr>
              <a:t>Images</a:t>
            </a:r>
            <a:endParaRPr lang="en-US" sz="3600" i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FDF42ADE-97F0-4AF9-B4C5-CCD89D61B827}"/>
              </a:ext>
            </a:extLst>
          </p:cNvPr>
          <p:cNvSpPr txBox="1">
            <a:spLocks/>
          </p:cNvSpPr>
          <p:nvPr/>
        </p:nvSpPr>
        <p:spPr>
          <a:xfrm>
            <a:off x="1497012" y="3935878"/>
            <a:ext cx="6400800" cy="126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i="1" smtClean="0">
                <a:solidFill>
                  <a:prstClr val="black"/>
                </a:solidFill>
                <a:latin typeface="Calibri" panose="020F0502020204030204"/>
              </a:rPr>
              <a:t>Neurology</a:t>
            </a:r>
            <a:endParaRPr lang="en-US" sz="3600" i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Resident and Fellow Section</a:t>
            </a:r>
          </a:p>
        </p:txBody>
      </p:sp>
    </p:spTree>
    <p:extLst>
      <p:ext uri="{BB962C8B-B14F-4D97-AF65-F5344CB8AC3E}">
        <p14:creationId xmlns:p14="http://schemas.microsoft.com/office/powerpoint/2010/main" val="35157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Vignette 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30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27-years old man 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visited our center with a newly developed orthostatic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headache. </a:t>
            </a:r>
            <a:endParaRPr lang="en-US" altLang="ko-KR" sz="2600" dirty="0" smtClean="0">
              <a:latin typeface="Calibri" pitchFamily="34" charset="0"/>
              <a:cs typeface="Calibri" pitchFamily="34" charset="0"/>
            </a:endParaRPr>
          </a:p>
          <a:p>
            <a:endParaRPr lang="en-US" altLang="ko-KR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few weeks ago, he underwent 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multiple and repetitive acupunctures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at the 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low-back (L3-S1)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to relieve pain, which remained after laminectomy 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and interbody fusion (L4-S1) for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the last few years. </a:t>
            </a:r>
            <a:endParaRPr lang="en-US" altLang="ko-KR" sz="2600" dirty="0" smtClean="0">
              <a:latin typeface="Calibri" pitchFamily="34" charset="0"/>
              <a:cs typeface="Calibri" pitchFamily="34" charset="0"/>
            </a:endParaRPr>
          </a:p>
          <a:p>
            <a:endParaRPr lang="en-US" altLang="ko-KR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Headache </a:t>
            </a:r>
          </a:p>
          <a:p>
            <a:pPr lvl="1"/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started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with standing, </a:t>
            </a:r>
            <a:endParaRPr lang="en-US" altLang="ko-KR" sz="26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tinnitus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and nausea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Clear fluid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drops 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observed </a:t>
            </a:r>
            <a:r>
              <a:rPr lang="en-US" altLang="ko-KR" sz="2600" dirty="0">
                <a:latin typeface="Calibri" pitchFamily="34" charset="0"/>
                <a:cs typeface="Calibri" pitchFamily="34" charset="0"/>
              </a:rPr>
              <a:t>from the skin at the left </a:t>
            </a:r>
            <a:r>
              <a:rPr lang="en-US" altLang="ko-KR" sz="2600" dirty="0" smtClean="0">
                <a:latin typeface="Calibri" pitchFamily="34" charset="0"/>
                <a:cs typeface="Calibri" pitchFamily="34" charset="0"/>
              </a:rPr>
              <a:t>low-back  </a:t>
            </a:r>
          </a:p>
          <a:p>
            <a:endParaRPr lang="ko-KR" altLang="en-US" sz="2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2545" y="63164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Noh et al.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3BCC2018-DC6F-4D31-BCEF-0EB7053A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BCA3A9C7-12D3-484B-BA43-34C549FE5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974908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9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Imaging</a:t>
            </a:r>
            <a:endParaRPr lang="ko-KR" altLang="en-US" dirty="0"/>
          </a:p>
        </p:txBody>
      </p:sp>
      <p:pic>
        <p:nvPicPr>
          <p:cNvPr id="1027" name="Picture 3" descr="C:\Users\Administrator\Desktop\노상미\2018논문\obh\neurology\Figure 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70" y="2710809"/>
            <a:ext cx="6233203" cy="24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176207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Figure 1. Clear fluid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drops at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the low-back</a:t>
            </a:r>
            <a:endParaRPr lang="ko-KR" altLang="ko-KR" sz="2400" dirty="0">
              <a:latin typeface="Calibri" pitchFamily="34" charset="0"/>
              <a:cs typeface="Calibri" pitchFamily="34" charset="0"/>
            </a:endParaRP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5196759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Figure 2.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Fistula formation and CSF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leakage</a:t>
            </a:r>
            <a:endParaRPr lang="ko-KR" altLang="ko-KR" sz="2400" dirty="0">
              <a:latin typeface="Calibri" pitchFamily="34" charset="0"/>
              <a:cs typeface="Calibri" pitchFamily="34" charset="0"/>
            </a:endParaRPr>
          </a:p>
          <a:p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251521" y="961538"/>
            <a:ext cx="2893034" cy="4172614"/>
            <a:chOff x="2492678" y="692696"/>
            <a:chExt cx="3483477" cy="5301208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85" t="-923" b="923"/>
            <a:stretch/>
          </p:blipFill>
          <p:spPr>
            <a:xfrm>
              <a:off x="2492678" y="692696"/>
              <a:ext cx="3483477" cy="5301208"/>
            </a:xfrm>
            <a:prstGeom prst="rect">
              <a:avLst/>
            </a:prstGeom>
          </p:spPr>
        </p:pic>
        <p:grpSp>
          <p:nvGrpSpPr>
            <p:cNvPr id="12" name="그룹 11"/>
            <p:cNvGrpSpPr/>
            <p:nvPr/>
          </p:nvGrpSpPr>
          <p:grpSpPr>
            <a:xfrm>
              <a:off x="2492678" y="908720"/>
              <a:ext cx="1820834" cy="4107354"/>
              <a:chOff x="2492678" y="908720"/>
              <a:chExt cx="1820834" cy="4107354"/>
            </a:xfrm>
          </p:grpSpPr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2678" y="908720"/>
                <a:ext cx="1820834" cy="1584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직사각형 13"/>
              <p:cNvSpPr/>
              <p:nvPr/>
            </p:nvSpPr>
            <p:spPr>
              <a:xfrm>
                <a:off x="2873749" y="4440010"/>
                <a:ext cx="648072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6952545" y="63164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Noh et al.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xmlns="" id="{3BCC2018-DC6F-4D31-BCEF-0EB7053A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BCA3A9C7-12D3-484B-BA43-34C549FE5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974908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1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>
                <a:latin typeface="Calibri" pitchFamily="34" charset="0"/>
                <a:cs typeface="Calibri" pitchFamily="34" charset="0"/>
              </a:rPr>
              <a:t>Cerebrospinal Fluid Leakage Observed from Skin after Acupuncture </a:t>
            </a:r>
            <a:endParaRPr lang="ko-KR" alt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Repetitive acupuncture treatment after laminectomy may cause intracranial hypotension with fistula formation.</a:t>
            </a:r>
          </a:p>
          <a:p>
            <a:endParaRPr lang="en-US" altLang="ko-KR" sz="2400" dirty="0">
              <a:latin typeface="Calibri" pitchFamily="34" charset="0"/>
              <a:cs typeface="Calibri" pitchFamily="34" charset="0"/>
            </a:endParaRPr>
          </a:p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Duroplasty (L4-5) with primary suture </a:t>
            </a:r>
            <a:r>
              <a:rPr lang="en-US" altLang="ko-KR" sz="240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ko-KR" sz="240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altLang="ko-KR" sz="2400" smtClean="0">
                <a:latin typeface="Calibri" pitchFamily="34" charset="0"/>
                <a:cs typeface="Calibri" pitchFamily="34" charset="0"/>
              </a:rPr>
              <a:t>fistula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improved the patient’s </a:t>
            </a:r>
            <a:r>
              <a:rPr lang="en-US" altLang="ko-KR" sz="2400" smtClean="0">
                <a:latin typeface="Calibri" pitchFamily="34" charset="0"/>
                <a:cs typeface="Calibri" pitchFamily="34" charset="0"/>
              </a:rPr>
              <a:t>orthostatic </a:t>
            </a:r>
            <a:r>
              <a:rPr lang="en-US" altLang="ko-KR" sz="2400" smtClean="0">
                <a:latin typeface="Calibri" pitchFamily="34" charset="0"/>
                <a:cs typeface="Calibri" pitchFamily="34" charset="0"/>
              </a:rPr>
              <a:t>headache.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2545" y="63164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Noh et al.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3BCC2018-DC6F-4D31-BCEF-0EB7053A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BCA3A9C7-12D3-484B-BA43-34C549FE5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974908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248</Words>
  <Application>Microsoft Office PowerPoint</Application>
  <PresentationFormat>화면 슬라이드 쇼(4:3)</PresentationFormat>
  <Paragraphs>37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A 27 YEAR OLD MAN WITH ORTHOSTATIC HEADACHE</vt:lpstr>
      <vt:lpstr>Vignette </vt:lpstr>
      <vt:lpstr>Imaging</vt:lpstr>
      <vt:lpstr>Cerebrospinal Fluid Leakage Observed from Skin after Acupuncture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ocsuser</cp:lastModifiedBy>
  <cp:revision>13</cp:revision>
  <dcterms:created xsi:type="dcterms:W3CDTF">2018-09-29T05:44:02Z</dcterms:created>
  <dcterms:modified xsi:type="dcterms:W3CDTF">2018-10-25T12:40:04Z</dcterms:modified>
</cp:coreProperties>
</file>