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53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A231-BCEF-49DA-84FC-30E53F801B5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589D3-D31B-4A1E-96DA-5BA03E72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0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subarachnoid hemorrhage on CT (black arrowhead). Anterior (B) and lateral view (C), angiography of right thyrocervical trunk. (D) angiography of left vertebral artery. (E)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superselective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angiography of anterior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radiculo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-medullary artery. (F) control angiography after aneurysm embolization. (G) schematic illustration.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589D3-D31B-4A1E-96DA-5BA03E726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Intraoperative findings (A and B), illustration (C) and surgical orientation (D)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589D3-D31B-4A1E-96DA-5BA03E726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9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Kim DJ,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Willinsky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Geibprasert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Angiographic characteristics and treatment of cervical spinal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arteriovenous shunts. AJNR Am 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Neuroradiol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2010;31:1512–1515.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Lucas JW, Jones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Kim P,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Giannotta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SL. Cervical spine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arteriovenous fistula with coexisting spinal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radiculopial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artery aneurysm presenting as subarachnoid hemorrhage: case report. Neurosurgery. 2012;70:E259–63–discussionE263.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589D3-D31B-4A1E-96DA-5BA03E726D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BA0E-7F1B-4BF3-8F3F-374ED50B5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22479-0AFF-445E-8E64-CA65E3C1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8724-BD0D-413D-8926-5F08FECA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44ED-9062-4D74-A725-62FCC3B9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785D-9996-4953-A3F3-B1641094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D27D-3F8F-444C-9792-024AD223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CB008-FDED-47D0-A83A-9F4C8A4F5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287-9C76-4C5E-8D87-96FEDE7B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5C1B3-6B96-4F00-889F-D2AF3601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EC7C1-983F-407C-9BFF-324B6DEE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A662F-6F61-481A-8A39-ED01AC1BE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85DFC-CA45-4F9A-8140-801731A61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C532-0428-4122-B537-F7816C44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BD1-38EC-4AE7-B636-979B0F45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28DE-DB4F-48D3-9439-C284501A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BB61-DCED-4A8C-9093-61C6C26B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52E9-1488-4654-BA8E-6CB53A7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A4E2-525A-4D6C-BB7C-66E144BF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B078-7FCC-4150-8C97-0C2929B5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67F8E-C28E-41B3-BE1C-106D8CEA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6B94-55C2-4671-A6FC-9EC4133C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306CF-ED2E-45F8-BF56-5557E8C0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B86D6-8434-49D6-A687-BFAFE51E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91223-3E3A-4E9F-98E4-151F19B4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D0A8-58B4-436C-9CE8-BD0BAEB3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E2B6-AC27-478B-A278-4905F00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3B43A-39B1-4322-895B-C97929E89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A969B-D886-490E-8741-9D5F26F43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7FE0F-1D7C-430D-8D82-F21BA972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87060-49A0-4FB0-BD59-385AF240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32D4A-CBAB-42F2-B90A-63103EB6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F688-2ADC-4FD5-83BF-A847D586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242A0-AB14-4CDF-9C11-3BEC1B8D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E1E87-0B4F-4CC7-9960-B6BC7A563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8D924-31B2-4EEC-A509-E38C984D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A8FB8-BED8-4E8F-8300-DC3DB5A23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9F9E8-B6E9-4A0A-96FF-1B16C39C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8510E-673A-4C9F-9838-FF8F3CFF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D1C2D-23A8-4B3E-A15D-EFACDC14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DDE1-A082-4CF3-B905-71F1A5D7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3D4DA-D478-4273-9A1D-2F76723A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6D45B-DB7B-4520-BFD1-A1532E7A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3A9E7-06CF-45BA-9E01-00B19A3B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28644-1541-4420-B00C-D5A3074C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50FD8-C856-45BB-8307-8B7E39A5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32BE-2394-47BD-B9E6-01260639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0718-8BE1-4AC3-A6FC-08986793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76E7-4347-4C7D-8A56-F79028C5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0827C-DE72-4F56-B07F-EEF897882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4525B-15BB-4762-834B-CAAC965E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6E2-956C-4D21-87E6-DC4D06BB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D8C6B-27EB-47AF-AF10-F56535A0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24ED-6BCC-4E17-B024-FF89563A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F2AEA-3B4E-4C9C-AAC8-6A09B2212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047B-57F7-4E3F-816C-E31B83A4A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062CF-76DB-43BA-AE28-C00489CB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DC3A3-A773-4703-9EF9-7DCF20E5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A2E6B-E779-4485-8B22-A6EF35BC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A6C3F-FCBB-4148-BF80-B2DAC3EF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0858F-901D-43C8-8CC0-45175F523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F9F71-0F4A-4FAB-8007-6C4309A4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66EC-E826-4010-A7AB-CA2CE330542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7889-D0A3-4FF6-9429-45A8FF71A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5117D-1F5D-41AD-8148-EC4B1B829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1642-8BA5-46C3-A4AF-2BFB2D00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DD4952-DDC2-4C63-BE5F-9E5BA73C5C8A}"/>
              </a:ext>
            </a:extLst>
          </p:cNvPr>
          <p:cNvSpPr/>
          <p:nvPr/>
        </p:nvSpPr>
        <p:spPr>
          <a:xfrm>
            <a:off x="656949" y="1097449"/>
            <a:ext cx="10892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noFill/>
                  <a:prstDash val="solid"/>
                </a:ln>
                <a:latin typeface="+mj-lt"/>
              </a:rPr>
              <a:t>Lower cervical spine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+mj-lt"/>
              </a:rPr>
              <a:t>dural</a:t>
            </a:r>
            <a:r>
              <a:rPr lang="en-US" sz="4400" b="1" dirty="0">
                <a:ln w="12700">
                  <a:noFill/>
                  <a:prstDash val="solid"/>
                </a:ln>
                <a:latin typeface="+mj-lt"/>
              </a:rPr>
              <a:t> arteriovenous fistula presenting as subarachnoid hemorrhage</a:t>
            </a:r>
            <a:endParaRPr lang="x-none" sz="4400" b="1" dirty="0">
              <a:ln w="12700">
                <a:noFill/>
                <a:prstDash val="solid"/>
              </a:ln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07902E-F051-4BE2-9CBC-B04C0D1E1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180080"/>
            <a:ext cx="7772400" cy="994093"/>
          </a:xfrm>
        </p:spPr>
        <p:txBody>
          <a:bodyPr>
            <a:normAutofit/>
          </a:bodyPr>
          <a:lstStyle/>
          <a:p>
            <a:r>
              <a:rPr lang="en-US" sz="4400" dirty="0"/>
              <a:t>Teaching </a:t>
            </a:r>
            <a:r>
              <a:rPr lang="en-US" sz="4400" dirty="0" err="1"/>
              <a:t>Neuro</a:t>
            </a:r>
            <a:r>
              <a:rPr lang="en-US" sz="4400" i="1" dirty="0" err="1"/>
              <a:t>Images</a:t>
            </a:r>
            <a:endParaRPr lang="en-US" sz="4400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65FB17-C59C-4037-9219-B841BEE19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320309"/>
            <a:ext cx="6400800" cy="1267691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Neurology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Resident and Fellow Section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143F20-17F7-4C14-9AD6-7D673584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284CDAB-4D9C-4C16-A35F-701F6854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20" y="5832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3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6A7-5A14-4631-97C3-A9CD0DABD0B1}"/>
              </a:ext>
            </a:extLst>
          </p:cNvPr>
          <p:cNvSpPr txBox="1">
            <a:spLocks/>
          </p:cNvSpPr>
          <p:nvPr/>
        </p:nvSpPr>
        <p:spPr>
          <a:xfrm>
            <a:off x="1981200" y="23399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Vignette</a:t>
            </a:r>
            <a:endParaRPr lang="en-US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DA1CF6A-E431-46FD-983B-E23BFFF7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D1FC8-B90B-4634-9371-59C6CF733609}"/>
              </a:ext>
            </a:extLst>
          </p:cNvPr>
          <p:cNvSpPr/>
          <p:nvPr/>
        </p:nvSpPr>
        <p:spPr>
          <a:xfrm>
            <a:off x="10395407" y="6194141"/>
            <a:ext cx="138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Gao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61672C-2B4A-40FA-A82D-CED41867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5959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FF0FE3-99AE-4A74-B99F-7040E22C2AB5}"/>
              </a:ext>
            </a:extLst>
          </p:cNvPr>
          <p:cNvSpPr txBox="1">
            <a:spLocks/>
          </p:cNvSpPr>
          <p:nvPr/>
        </p:nvSpPr>
        <p:spPr>
          <a:xfrm>
            <a:off x="534827" y="1899010"/>
            <a:ext cx="111223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39-year-old man presented with sudden neck pain and headache. </a:t>
            </a:r>
          </a:p>
          <a:p>
            <a:r>
              <a:rPr lang="en-US" dirty="0"/>
              <a:t>CT showed subarachnoid hemorrhage around medulla oblongata. </a:t>
            </a:r>
          </a:p>
          <a:p>
            <a:r>
              <a:rPr lang="en-US" dirty="0"/>
              <a:t>Diagnostic angiography demonstrated a rare spinal </a:t>
            </a:r>
            <a:r>
              <a:rPr lang="en-US" dirty="0" err="1"/>
              <a:t>dural</a:t>
            </a:r>
            <a:r>
              <a:rPr lang="en-US" dirty="0"/>
              <a:t> arteriovenous fistula at the level of C5. </a:t>
            </a:r>
          </a:p>
        </p:txBody>
      </p:sp>
    </p:spTree>
    <p:extLst>
      <p:ext uri="{BB962C8B-B14F-4D97-AF65-F5344CB8AC3E}">
        <p14:creationId xmlns:p14="http://schemas.microsoft.com/office/powerpoint/2010/main" val="207666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6A7-5A14-4631-97C3-A9CD0DABD0B1}"/>
              </a:ext>
            </a:extLst>
          </p:cNvPr>
          <p:cNvSpPr txBox="1">
            <a:spLocks/>
          </p:cNvSpPr>
          <p:nvPr/>
        </p:nvSpPr>
        <p:spPr>
          <a:xfrm>
            <a:off x="1981200" y="23399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Imaging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DA1CF6A-E431-46FD-983B-E23BFFF7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D1FC8-B90B-4634-9371-59C6CF733609}"/>
              </a:ext>
            </a:extLst>
          </p:cNvPr>
          <p:cNvSpPr/>
          <p:nvPr/>
        </p:nvSpPr>
        <p:spPr>
          <a:xfrm>
            <a:off x="10395407" y="6194141"/>
            <a:ext cx="138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Gao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61672C-2B4A-40FA-A82D-CED41867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5959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96585-7B88-41F9-BAEA-BDEBCE33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9054"/>
            <a:ext cx="7998712" cy="45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6A7-5A14-4631-97C3-A9CD0DABD0B1}"/>
              </a:ext>
            </a:extLst>
          </p:cNvPr>
          <p:cNvSpPr txBox="1">
            <a:spLocks/>
          </p:cNvSpPr>
          <p:nvPr/>
        </p:nvSpPr>
        <p:spPr>
          <a:xfrm>
            <a:off x="1981200" y="23399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Imaging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DA1CF6A-E431-46FD-983B-E23BFFF7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D1FC8-B90B-4634-9371-59C6CF733609}"/>
              </a:ext>
            </a:extLst>
          </p:cNvPr>
          <p:cNvSpPr/>
          <p:nvPr/>
        </p:nvSpPr>
        <p:spPr>
          <a:xfrm>
            <a:off x="10395407" y="6194141"/>
            <a:ext cx="138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Gao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61672C-2B4A-40FA-A82D-CED41867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5959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C5FFE3-4FD5-4890-AD21-603EB9F6F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45" y="1037944"/>
            <a:ext cx="6274308" cy="47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6A7-5A14-4631-97C3-A9CD0DABD0B1}"/>
              </a:ext>
            </a:extLst>
          </p:cNvPr>
          <p:cNvSpPr txBox="1">
            <a:spLocks/>
          </p:cNvSpPr>
          <p:nvPr/>
        </p:nvSpPr>
        <p:spPr>
          <a:xfrm>
            <a:off x="843280" y="233998"/>
            <a:ext cx="104952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Lower cervical spine </a:t>
            </a:r>
            <a:r>
              <a:rPr lang="en-US" sz="3600" dirty="0" err="1"/>
              <a:t>dural</a:t>
            </a:r>
            <a:r>
              <a:rPr lang="en-US" sz="3600" dirty="0"/>
              <a:t> arteriovenous fistula presenting as subarachnoid hemorrhage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DA1CF6A-E431-46FD-983B-E23BFFF7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D1FC8-B90B-4634-9371-59C6CF733609}"/>
              </a:ext>
            </a:extLst>
          </p:cNvPr>
          <p:cNvSpPr/>
          <p:nvPr/>
        </p:nvSpPr>
        <p:spPr>
          <a:xfrm>
            <a:off x="10395407" y="6194141"/>
            <a:ext cx="138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Gao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61672C-2B4A-40FA-A82D-CED41867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5959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465E67-63B6-43AB-B4B5-26A1BDA64A43}"/>
              </a:ext>
            </a:extLst>
          </p:cNvPr>
          <p:cNvSpPr txBox="1">
            <a:spLocks/>
          </p:cNvSpPr>
          <p:nvPr/>
        </p:nvSpPr>
        <p:spPr>
          <a:xfrm>
            <a:off x="529748" y="1753421"/>
            <a:ext cx="111223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fistula recruits additional spinal </a:t>
            </a:r>
            <a:r>
              <a:rPr lang="en-US" dirty="0" err="1"/>
              <a:t>pial</a:t>
            </a:r>
            <a:r>
              <a:rPr lang="en-US" dirty="0"/>
              <a:t> arteries from the anterior spinal artery as feeding artery, most likely due to the venous-sump effect induced by the </a:t>
            </a:r>
            <a:r>
              <a:rPr lang="en-US" dirty="0" err="1"/>
              <a:t>dural</a:t>
            </a:r>
            <a:r>
              <a:rPr lang="en-US" dirty="0"/>
              <a:t> shunt.(1) </a:t>
            </a:r>
          </a:p>
          <a:p>
            <a:r>
              <a:rPr lang="en-US" dirty="0"/>
              <a:t>A spinal </a:t>
            </a:r>
            <a:r>
              <a:rPr lang="en-US" dirty="0" err="1"/>
              <a:t>pial</a:t>
            </a:r>
            <a:r>
              <a:rPr lang="en-US" dirty="0"/>
              <a:t> aneurysm, potential cause of hemorrhage, was presumed to be related to the hemodynamic stress produced by the high-flow through the shunt(2). </a:t>
            </a:r>
          </a:p>
          <a:p>
            <a:r>
              <a:rPr lang="en-US" dirty="0"/>
              <a:t>Endovascular embolization of the aneurysm and surgical interruption of the fistula was performed successfully. </a:t>
            </a:r>
          </a:p>
        </p:txBody>
      </p:sp>
    </p:spTree>
    <p:extLst>
      <p:ext uri="{BB962C8B-B14F-4D97-AF65-F5344CB8AC3E}">
        <p14:creationId xmlns:p14="http://schemas.microsoft.com/office/powerpoint/2010/main" val="3236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347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Teaching NeuroImages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Robert Witherow</cp:lastModifiedBy>
  <cp:revision>2</cp:revision>
  <dcterms:created xsi:type="dcterms:W3CDTF">2019-02-07T19:57:28Z</dcterms:created>
  <dcterms:modified xsi:type="dcterms:W3CDTF">2019-02-07T20:07:19Z</dcterms:modified>
</cp:coreProperties>
</file>