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68" autoAdjust="0"/>
    <p:restoredTop sz="85650" autoAdjust="0"/>
  </p:normalViewPr>
  <p:slideViewPr>
    <p:cSldViewPr>
      <p:cViewPr varScale="1">
        <p:scale>
          <a:sx n="73" d="100"/>
          <a:sy n="73" d="100"/>
        </p:scale>
        <p:origin x="115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6C543-35E0-4750-A047-759AD203FB44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AE05-66FC-4EC2-A9DA-782F83EA7E47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3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Figure. Axial T2-weighted (A) showing posterior putamen hyperintensity and volume loss. SWI (B) and animation (C) showing blooming in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globus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pallidus in a wish bone pattern. Sagittal T2-weighted spine (C) and cervical radiograph (D) showing platyspondyly (asterisk) with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beaking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vertebra (arrow). Pelvis radiograph (D) showing bilateral coxa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valga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LEGEND</a:t>
            </a:r>
          </a:p>
          <a:p>
            <a:r>
              <a:rPr lang="en-US" dirty="0"/>
              <a:t>Demonstrates </a:t>
            </a:r>
            <a:r>
              <a:rPr lang="en-US" dirty="0" err="1"/>
              <a:t>Holme’s</a:t>
            </a:r>
            <a:r>
              <a:rPr lang="en-US" dirty="0"/>
              <a:t> tremor in the left arm; classically characterized as a combination of rest and postural tremor of irregular and large amplitude usually affecting the proximal upper extremity. Postural and intention tremor is also present in right arm.</a:t>
            </a:r>
            <a:endParaRPr lang="en-US" sz="1200" b="1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AE05-66FC-4EC2-A9DA-782F83EA7E4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4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Hajirnis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Udwadia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‐Hegde A. Chronic GM1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Gangliosidosis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Characteristic “Wish Bone Sign” on Brain MRI. Another Type of Neurodegeneration with Brain Iron Accumulation? Mov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Disord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Clin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2015 Sep 1;2(3):323–5.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Pillai SH, Sundaram S, Zafer SM,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Rajan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Expanding the phenotypic spectrum of type III GM1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gangliosidosis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Progressive dystonia with auditory startle. </a:t>
            </a:r>
            <a:r>
              <a:rPr lang="en-I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Neurol</a:t>
            </a:r>
            <a:r>
              <a:rPr lang="en-I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India. 2018 Mar 1;66(7):149.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s-E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lang="de-DE" b="0" u="non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AE05-66FC-4EC2-A9DA-782F83EA7E4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76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43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9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26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9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3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49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83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7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2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78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02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022F-3263-4A6A-B94C-B7C69D5F2DE5}" type="datetimeFigureOut">
              <a:rPr lang="de-DE" smtClean="0"/>
              <a:pPr/>
              <a:t>03.03.2019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2E4B-AD09-47E5-B878-2CC5E9CEDBA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95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620688"/>
            <a:ext cx="86600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Wish bone pattern of iron accumulation: A characteristic imaging sign in GM1 </a:t>
            </a:r>
            <a:r>
              <a:rPr lang="en-US" sz="4000" b="1" dirty="0" err="1"/>
              <a:t>gangliosidosis</a:t>
            </a:r>
            <a:endParaRPr lang="en-US" sz="4000" b="1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Teaching </a:t>
            </a:r>
            <a:r>
              <a:rPr lang="en-US" altLang="en-US" dirty="0" err="1"/>
              <a:t>Neuro</a:t>
            </a:r>
            <a:r>
              <a:rPr lang="en-US" altLang="en-US" i="1" dirty="0" err="1"/>
              <a:t>Images</a:t>
            </a:r>
            <a:endParaRPr lang="en-US" alt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tx1"/>
                </a:solidFill>
              </a:rPr>
              <a:t>Neurology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Resident &amp; Fellow Section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805" y="5959475"/>
            <a:ext cx="2879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2018 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138778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3744416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Vignette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7016" y="1063628"/>
            <a:ext cx="8856984" cy="5041515"/>
          </a:xfrm>
        </p:spPr>
        <p:txBody>
          <a:bodyPr>
            <a:noAutofit/>
          </a:bodyPr>
          <a:lstStyle/>
          <a:p>
            <a:r>
              <a:rPr lang="en-US" sz="2400" dirty="0"/>
              <a:t>A 8-year-old girl, with no significant development or family history, presented with progressive orolingual and limb dystonia since 3 years of age. </a:t>
            </a:r>
          </a:p>
          <a:p>
            <a:r>
              <a:rPr lang="en-US" sz="2400" dirty="0"/>
              <a:t>MRI brain showed bilateral posterior putamen volume loss and hyperintensity. </a:t>
            </a:r>
          </a:p>
          <a:p>
            <a:r>
              <a:rPr lang="en-US" sz="2400" dirty="0"/>
              <a:t>Susceptibility weighted images (SWI) showed </a:t>
            </a:r>
            <a:r>
              <a:rPr lang="en-US" sz="2400" dirty="0" err="1"/>
              <a:t>globus</a:t>
            </a:r>
            <a:r>
              <a:rPr lang="en-US" sz="2400" dirty="0"/>
              <a:t> pallidus blooming in characteristic wish bone pattern with medial and lateral parts forming the forked ends. </a:t>
            </a:r>
          </a:p>
          <a:p>
            <a:r>
              <a:rPr lang="en-US" sz="2400" dirty="0"/>
              <a:t>MRI spine showed features of dysostosis with platyspondyly and vertebral </a:t>
            </a:r>
            <a:r>
              <a:rPr lang="en-US" sz="2400" dirty="0" err="1"/>
              <a:t>beaking</a:t>
            </a:r>
            <a:r>
              <a:rPr lang="en-US" sz="2400" dirty="0"/>
              <a:t>. </a:t>
            </a:r>
          </a:p>
          <a:p>
            <a:r>
              <a:rPr lang="en-US" sz="2400" dirty="0"/>
              <a:t>B-Galactosidase assay was low and genetic workup revealed compound heterozygous pathogenic mutation in GLB1 gene.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93767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5"/>
          <p:cNvSpPr txBox="1"/>
          <p:nvPr/>
        </p:nvSpPr>
        <p:spPr>
          <a:xfrm>
            <a:off x="6732240" y="6381328"/>
            <a:ext cx="238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Malik, et al.</a:t>
            </a:r>
          </a:p>
        </p:txBody>
      </p:sp>
    </p:spTree>
    <p:extLst>
      <p:ext uri="{BB962C8B-B14F-4D97-AF65-F5344CB8AC3E}">
        <p14:creationId xmlns:p14="http://schemas.microsoft.com/office/powerpoint/2010/main" val="266848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93767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27784" y="-31383"/>
            <a:ext cx="374441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Imaging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610F9F7-9596-E342-91C3-57F9E2202B46}"/>
              </a:ext>
            </a:extLst>
          </p:cNvPr>
          <p:cNvSpPr txBox="1"/>
          <p:nvPr/>
        </p:nvSpPr>
        <p:spPr>
          <a:xfrm>
            <a:off x="6732240" y="6381328"/>
            <a:ext cx="238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Malik, et al.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AB1E7A-06BC-4C98-9F87-06A91730C9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10" y="608797"/>
            <a:ext cx="6115000" cy="548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9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1597" y="1196752"/>
            <a:ext cx="9144000" cy="740030"/>
          </a:xfrm>
        </p:spPr>
        <p:txBody>
          <a:bodyPr>
            <a:noAutofit/>
          </a:bodyPr>
          <a:lstStyle/>
          <a:p>
            <a:r>
              <a:rPr lang="en-US" sz="3600" b="1" dirty="0"/>
              <a:t>Wish bone pattern of iron accumulation: A characteristic imaging sign in GM1 </a:t>
            </a:r>
            <a:r>
              <a:rPr lang="en-US" sz="3600" b="1" dirty="0" err="1"/>
              <a:t>gangliosidosis</a:t>
            </a:r>
            <a:br>
              <a:rPr lang="en-US" sz="3600" b="1" dirty="0"/>
            </a:br>
            <a:br>
              <a:rPr lang="en-US" sz="3600" b="1" dirty="0"/>
            </a:b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9052" y="2563765"/>
            <a:ext cx="8642702" cy="4714908"/>
          </a:xfrm>
        </p:spPr>
        <p:txBody>
          <a:bodyPr>
            <a:noAutofit/>
          </a:bodyPr>
          <a:lstStyle/>
          <a:p>
            <a:r>
              <a:rPr lang="en-US" sz="2400" dirty="0"/>
              <a:t>Combination of </a:t>
            </a:r>
            <a:r>
              <a:rPr lang="en-US" sz="2400" dirty="0" err="1"/>
              <a:t>putaminal</a:t>
            </a:r>
            <a:r>
              <a:rPr lang="en-US" sz="2400" dirty="0"/>
              <a:t> finding and wish bone pattern of iron deposition is highly diagnostic of late onset /Type 3 GM1gangliosidosis (1,2) and helps differentiate from NBIA(Neurodegeneration with Brain Iron Accumulation).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0" y="6576447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GB" sz="1000" dirty="0">
                <a:solidFill>
                  <a:prstClr val="black"/>
                </a:solidFill>
                <a:latin typeface="Arial" charset="0"/>
              </a:rPr>
              <a:t>© 2018 American Academy of Neurology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9329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60EEE858-278D-4B48-9880-E06DAAC418BD}"/>
              </a:ext>
            </a:extLst>
          </p:cNvPr>
          <p:cNvSpPr txBox="1"/>
          <p:nvPr/>
        </p:nvSpPr>
        <p:spPr>
          <a:xfrm>
            <a:off x="6732240" y="6381328"/>
            <a:ext cx="238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Malik, et al.</a:t>
            </a:r>
          </a:p>
        </p:txBody>
      </p:sp>
    </p:spTree>
    <p:extLst>
      <p:ext uri="{BB962C8B-B14F-4D97-AF65-F5344CB8AC3E}">
        <p14:creationId xmlns:p14="http://schemas.microsoft.com/office/powerpoint/2010/main" val="10126640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398</Words>
  <Application>Microsoft Office PowerPoint</Application>
  <PresentationFormat>On-screen Show (4:3)</PresentationFormat>
  <Paragraphs>32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Teaching NeuroImages</vt:lpstr>
      <vt:lpstr>Vignette</vt:lpstr>
      <vt:lpstr>PowerPoint Presentation</vt:lpstr>
      <vt:lpstr>Wish bone pattern of iron accumulation: A characteristic imaging sign in GM1 gangliosidosis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Kristian Barlinn</dc:creator>
  <cp:lastModifiedBy>Robert Witherow</cp:lastModifiedBy>
  <cp:revision>52</cp:revision>
  <dcterms:created xsi:type="dcterms:W3CDTF">2014-03-01T11:07:21Z</dcterms:created>
  <dcterms:modified xsi:type="dcterms:W3CDTF">2019-03-04T04:31:11Z</dcterms:modified>
</cp:coreProperties>
</file>