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748" autoAdjust="0"/>
  </p:normalViewPr>
  <p:slideViewPr>
    <p:cSldViewPr>
      <p:cViewPr varScale="1">
        <p:scale>
          <a:sx n="96" d="100"/>
          <a:sy n="96" d="100"/>
        </p:scale>
        <p:origin x="1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C058-EFB1-4AC7-BB6B-482C0B0F296C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4A325-8D10-4EC7-9F32-06458DFAC355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14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A325-8D10-4EC7-9F32-06458DFAC35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17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A325-8D10-4EC7-9F32-06458DFAC35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82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MRI: contrast-enhancing lesion in the cavernous sinus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perifocal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edema and contact to the chiasm and the blood vessels.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Ga-DOTATATE PET/CT: extraordinarily high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Ga-DOTATATE-uptake. HE staining: non-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caseating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epithelioid granulomas. CD68 staining: tightly packed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epitheloid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macrophages. Gomori staining: incipient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perigranulomatous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fibrosis surrounded by LCA-positive lymphocytes (magnification: 20x, bars: 100 µm).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A325-8D10-4EC7-9F32-06458DFAC355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References: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Armani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Balbarini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Bagnoli P,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Cervia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 Expression, pharmacology, and functional role of somatostatin receptor subtypes 1 and 2 in human macrophages. Journal of leukocyte biology 2007;81:845-855.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Lapa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Kircher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Hänscheid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et al. Peptide receptor radionuclide therapy as a new tool in treatment-refractory sarcoidosis-initial experience in two patients.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Theranostics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2018;8:644.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A325-8D10-4EC7-9F32-06458DFAC355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01C0-5283-494D-9C07-98C02838E84E}" type="datetimeFigureOut">
              <a:rPr lang="en-US" smtClean="0"/>
              <a:t>12/23/18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70A3-F516-4AAB-8380-3FAC8C53F280}" type="slidenum">
              <a:rPr lang="en-IN" smtClean="0"/>
              <a:t>‹Nr.›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96752"/>
            <a:ext cx="8735888" cy="1497236"/>
          </a:xfrm>
        </p:spPr>
        <p:txBody>
          <a:bodyPr>
            <a:normAutofit/>
          </a:bodyPr>
          <a:lstStyle/>
          <a:p>
            <a:r>
              <a:rPr lang="en-IN" dirty="0"/>
              <a:t>45-year-old man with increasing </a:t>
            </a:r>
            <a:r>
              <a:rPr lang="en-US" sz="4000" dirty="0"/>
              <a:t>visual impairment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F73F39-3ABA-40E5-AE27-873181B8FD10}"/>
              </a:ext>
            </a:extLst>
          </p:cNvPr>
          <p:cNvSpPr txBox="1">
            <a:spLocks/>
          </p:cNvSpPr>
          <p:nvPr/>
        </p:nvSpPr>
        <p:spPr>
          <a:xfrm>
            <a:off x="685800" y="26939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Teaching </a:t>
            </a:r>
            <a:r>
              <a:rPr lang="en-US" dirty="0" err="1"/>
              <a:t>Neuro</a:t>
            </a:r>
            <a:r>
              <a:rPr lang="en-US" i="1" dirty="0" err="1"/>
              <a:t>Images</a:t>
            </a:r>
            <a:endParaRPr lang="en-US" i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2C45E5-F8D9-41E2-8DAD-9B125AD13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13909"/>
            <a:ext cx="6400800" cy="1267691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Neurology</a:t>
            </a:r>
          </a:p>
          <a:p>
            <a:r>
              <a:rPr lang="en-US" dirty="0">
                <a:solidFill>
                  <a:schemeClr val="tx1"/>
                </a:solidFill>
              </a:rPr>
              <a:t>Resident and Fellow Section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B15DB57-4BCC-4C0F-82DA-D9F8838F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70BCD5-8B07-4238-BA9C-44D60D07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32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VIGNETTE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4500595"/>
          </a:xfrm>
        </p:spPr>
        <p:txBody>
          <a:bodyPr>
            <a:normAutofit/>
          </a:bodyPr>
          <a:lstStyle/>
          <a:p>
            <a:r>
              <a:rPr lang="en-IN" sz="3000" dirty="0"/>
              <a:t>45-year-old man with increasing </a:t>
            </a:r>
            <a:r>
              <a:rPr lang="en-US" sz="3000" dirty="0"/>
              <a:t>visual impairment </a:t>
            </a:r>
          </a:p>
          <a:p>
            <a:r>
              <a:rPr lang="en-US" sz="3000" dirty="0"/>
              <a:t>Non-specific lesion at the cavernous sinus on MRI</a:t>
            </a:r>
          </a:p>
          <a:p>
            <a:r>
              <a:rPr lang="en-IN" sz="3000" dirty="0"/>
              <a:t>High focal uptake of the lesion on </a:t>
            </a:r>
            <a:r>
              <a:rPr lang="en-IN" sz="3000" baseline="30000" dirty="0"/>
              <a:t>68</a:t>
            </a:r>
            <a:r>
              <a:rPr lang="en-IN" sz="3000" dirty="0"/>
              <a:t>Ga-DOTATATE PET/CT</a:t>
            </a:r>
          </a:p>
          <a:p>
            <a:r>
              <a:rPr lang="en-IN" sz="3000" dirty="0"/>
              <a:t>Brain biopsy: non-</a:t>
            </a:r>
            <a:r>
              <a:rPr lang="en-IN" sz="3000" dirty="0" err="1"/>
              <a:t>caseating</a:t>
            </a:r>
            <a:r>
              <a:rPr lang="en-IN" sz="3000" dirty="0"/>
              <a:t> epithelioid granulomas and macrophages.</a:t>
            </a:r>
            <a:r>
              <a:rPr lang="en-IN" dirty="0"/>
              <a:t>			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106D893-81A5-4361-A0D4-8DD2D615F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62B7F-6B6F-4185-922A-64CDC4958DE9}"/>
              </a:ext>
            </a:extLst>
          </p:cNvPr>
          <p:cNvSpPr txBox="1"/>
          <p:nvPr/>
        </p:nvSpPr>
        <p:spPr>
          <a:xfrm>
            <a:off x="6588224" y="6309320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IN" sz="2400" dirty="0" err="1"/>
              <a:t>Unterrainer</a:t>
            </a:r>
            <a:r>
              <a:rPr lang="en-IN" sz="2400" dirty="0"/>
              <a:t> </a:t>
            </a:r>
            <a:r>
              <a:rPr lang="en-IN" sz="2400" i="1" dirty="0"/>
              <a:t>et al.</a:t>
            </a:r>
            <a:endParaRPr lang="en-IN" i="1" dirty="0"/>
          </a:p>
          <a:p>
            <a:endParaRPr lang="en-IN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571FBD-AC23-4760-9EA1-21DDF422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16883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527E4C-FC23-4AA2-8DE9-A1202A2B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/>
              <a:t>Imaging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1694C91-94B8-4279-8B1D-94FCC53E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2962B7F-6B6F-4185-922A-64CDC4958DE9}"/>
              </a:ext>
            </a:extLst>
          </p:cNvPr>
          <p:cNvSpPr txBox="1"/>
          <p:nvPr/>
        </p:nvSpPr>
        <p:spPr>
          <a:xfrm>
            <a:off x="6588224" y="6309320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IN" sz="2400" dirty="0" err="1"/>
              <a:t>Unterrainer</a:t>
            </a:r>
            <a:r>
              <a:rPr lang="en-IN" sz="2400" dirty="0"/>
              <a:t> </a:t>
            </a:r>
            <a:r>
              <a:rPr lang="en-IN" sz="2400" i="1" dirty="0"/>
              <a:t>et al.</a:t>
            </a:r>
            <a:endParaRPr lang="en-IN" i="1" dirty="0"/>
          </a:p>
          <a:p>
            <a:endParaRPr lang="en-IN" dirty="0"/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2FD24A85-5C5C-4056-A288-F7B663F4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16883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373188"/>
            <a:ext cx="7559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500042"/>
            <a:ext cx="8858280" cy="1214446"/>
          </a:xfrm>
        </p:spPr>
        <p:txBody>
          <a:bodyPr>
            <a:normAutofit/>
          </a:bodyPr>
          <a:lstStyle/>
          <a:p>
            <a:r>
              <a:rPr lang="en-GB" sz="3600" b="1" dirty="0"/>
              <a:t>Advanced imaging of </a:t>
            </a:r>
            <a:r>
              <a:rPr lang="en-GB" sz="3600" b="1" dirty="0" err="1"/>
              <a:t>neurosarcoidosis</a:t>
            </a:r>
            <a:r>
              <a:rPr lang="en-GB" sz="3600" b="1" dirty="0"/>
              <a:t> with </a:t>
            </a:r>
            <a:r>
              <a:rPr lang="de-DE" sz="3600" b="1" baseline="30000" dirty="0"/>
              <a:t>68</a:t>
            </a:r>
            <a:r>
              <a:rPr lang="de-DE" sz="3600" b="1" dirty="0"/>
              <a:t>Ga-DOTATATE PET/CT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18" y="1946283"/>
            <a:ext cx="8901082" cy="4697427"/>
          </a:xfrm>
        </p:spPr>
        <p:txBody>
          <a:bodyPr>
            <a:normAutofit/>
          </a:bodyPr>
          <a:lstStyle/>
          <a:p>
            <a:endParaRPr lang="de-DE" sz="2400" baseline="30000" dirty="0"/>
          </a:p>
          <a:p>
            <a:r>
              <a:rPr lang="de-DE" sz="2400" dirty="0"/>
              <a:t>Initial </a:t>
            </a:r>
            <a:r>
              <a:rPr lang="de-DE" sz="2400" dirty="0" err="1"/>
              <a:t>diangosis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neurosarcoidosis</a:t>
            </a:r>
            <a:endParaRPr lang="en-US" sz="2400" baseline="30000" dirty="0"/>
          </a:p>
          <a:p>
            <a:r>
              <a:rPr lang="en-US" sz="2400" baseline="30000" dirty="0"/>
              <a:t>68</a:t>
            </a:r>
            <a:r>
              <a:rPr lang="en-US" sz="2400" dirty="0"/>
              <a:t>Ga-DOTATATE targets the somatostatin-receptor (SSR)</a:t>
            </a:r>
          </a:p>
          <a:p>
            <a:r>
              <a:rPr lang="en-US" sz="2400" dirty="0"/>
              <a:t>SSR is expressed by </a:t>
            </a:r>
            <a:r>
              <a:rPr lang="en-US" sz="2400"/>
              <a:t>tumor cells in </a:t>
            </a:r>
            <a:r>
              <a:rPr lang="en-US" sz="2400" dirty="0"/>
              <a:t>neuroendocrine tumors, but also by activated macrophages as present in </a:t>
            </a:r>
            <a:r>
              <a:rPr lang="en-US" sz="2400" dirty="0" err="1"/>
              <a:t>neurosarcoidosis</a:t>
            </a:r>
            <a:endParaRPr lang="en-US" sz="2400" dirty="0"/>
          </a:p>
          <a:p>
            <a:r>
              <a:rPr lang="en-US" sz="2400" dirty="0"/>
              <a:t>Targeted radionuclide therapies using SSR-ligands labeled with beta-emitting isotopes might offer additional therapeutic options in patients with treatment-refractory </a:t>
            </a:r>
            <a:r>
              <a:rPr lang="en-US" sz="2400" dirty="0" err="1"/>
              <a:t>neurosarcodosis</a:t>
            </a:r>
            <a:endParaRPr lang="en-IN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D24A85-5C5C-4056-A288-F7B663F4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16883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6B775534-2382-48ED-B337-B0907339E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2018 American Academy of Neurology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2962B7F-6B6F-4185-922A-64CDC4958DE9}"/>
              </a:ext>
            </a:extLst>
          </p:cNvPr>
          <p:cNvSpPr txBox="1"/>
          <p:nvPr/>
        </p:nvSpPr>
        <p:spPr>
          <a:xfrm>
            <a:off x="6588224" y="6309320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IN" sz="2400" dirty="0" err="1"/>
              <a:t>Unterrainer</a:t>
            </a:r>
            <a:r>
              <a:rPr lang="en-IN" sz="2400" dirty="0"/>
              <a:t> </a:t>
            </a:r>
            <a:r>
              <a:rPr lang="en-IN" sz="2400" i="1" dirty="0"/>
              <a:t>et al.</a:t>
            </a:r>
            <a:endParaRPr lang="en-IN" i="1" dirty="0"/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Macintosh PowerPoint</Application>
  <PresentationFormat>Bildschirmpräsentation (4:3)</PresentationFormat>
  <Paragraphs>31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45-year-old man with increasing visual impairment</vt:lpstr>
      <vt:lpstr>VIGNETTE</vt:lpstr>
      <vt:lpstr>Imaging</vt:lpstr>
      <vt:lpstr>Advanced imaging of neurosarcoidosis with 68Ga-DOTATATE PET/CT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year old girl with progressive spasticity</dc:title>
  <dc:creator>seshsivadasan</dc:creator>
  <cp:lastModifiedBy>Marcus Unterrainer</cp:lastModifiedBy>
  <cp:revision>11</cp:revision>
  <cp:lastPrinted>2018-12-01T10:10:53Z</cp:lastPrinted>
  <dcterms:created xsi:type="dcterms:W3CDTF">2018-05-26T10:44:49Z</dcterms:created>
  <dcterms:modified xsi:type="dcterms:W3CDTF">2018-12-23T15:01:09Z</dcterms:modified>
</cp:coreProperties>
</file>