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61" r:id="rId4"/>
    <p:sldId id="263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993" autoAdjust="0"/>
  </p:normalViewPr>
  <p:slideViewPr>
    <p:cSldViewPr snapToGrid="0">
      <p:cViewPr varScale="1">
        <p:scale>
          <a:sx n="64" d="100"/>
          <a:sy n="64" d="100"/>
        </p:scale>
        <p:origin x="116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28675-DC99-4779-9A4B-33ECCC7E1528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57A27-20C0-4FEC-9DE3-039EC1B8F03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2422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Sagittal T1-MRI (A) pre- (B) post-operatively, T2-MRI (C) pre- (D) post-operatively, and axial T2-MRI through L1-2 disc space (E) pre- (F) post-operatively demonstrating T2-hypointense subdural hemorrhage (arrows, panels C, E) causing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thecal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sac effacement with resolved compression and restoration of T2-hyperintense CSF signal (arrows, panels D, F) post-operatively.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57A27-20C0-4FEC-9DE3-039EC1B8F03B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563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</a:t>
            </a:r>
            <a:r>
              <a:rPr lang="en-US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Choudhary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AK, Bradford RK, Dias MS, Moore GJ,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DK. Spinal subdural hemorrhage in abusive head trauma: a retrospective study.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Radiology.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Jan 2012;262(1):216-223.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</a:t>
            </a:r>
            <a:r>
              <a:rPr lang="en-US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Gunda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D, Cornwell BO,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Dahmoush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HM,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Jazbeh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Alleman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AM. Pediatric Central Nervous System Imaging of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Nonaccidental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Trauma: Beyond Subdural Hematomas.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Radiographics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Nov 23 2018:180084.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57A27-20C0-4FEC-9DE3-039EC1B8F03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210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E8E5-CD59-4CC7-A388-E70B67A36475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82E29-6970-473F-8E55-14D262692F5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50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E8E5-CD59-4CC7-A388-E70B67A36475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82E29-6970-473F-8E55-14D262692F5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692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E8E5-CD59-4CC7-A388-E70B67A36475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82E29-6970-473F-8E55-14D262692F5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972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E8E5-CD59-4CC7-A388-E70B67A36475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82E29-6970-473F-8E55-14D262692F5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99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E8E5-CD59-4CC7-A388-E70B67A36475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82E29-6970-473F-8E55-14D262692F5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706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E8E5-CD59-4CC7-A388-E70B67A36475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82E29-6970-473F-8E55-14D262692F5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074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E8E5-CD59-4CC7-A388-E70B67A36475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82E29-6970-473F-8E55-14D262692F5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495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E8E5-CD59-4CC7-A388-E70B67A36475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82E29-6970-473F-8E55-14D262692F5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179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E8E5-CD59-4CC7-A388-E70B67A36475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82E29-6970-473F-8E55-14D262692F5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3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E8E5-CD59-4CC7-A388-E70B67A36475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82E29-6970-473F-8E55-14D262692F5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38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E8E5-CD59-4CC7-A388-E70B67A36475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82E29-6970-473F-8E55-14D262692F5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1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5E8E5-CD59-4CC7-A388-E70B67A36475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82E29-6970-473F-8E55-14D262692F5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03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1"/>
            <a:ext cx="7772400" cy="1470025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Arial" charset="0"/>
              </a:rPr>
              <a:t>A five-month old unresponsive male presenting with concern for non-accidental trauma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1851025"/>
            <a:ext cx="6400800" cy="3581400"/>
          </a:xfrm>
        </p:spPr>
        <p:txBody>
          <a:bodyPr>
            <a:normAutofit/>
          </a:bodyPr>
          <a:lstStyle/>
          <a:p>
            <a:endParaRPr lang="en-US" sz="3000" dirty="0"/>
          </a:p>
          <a:p>
            <a:r>
              <a:rPr lang="en-US" sz="3200" dirty="0"/>
              <a:t>Teaching </a:t>
            </a:r>
            <a:r>
              <a:rPr lang="en-US" sz="3200" dirty="0" err="1"/>
              <a:t>NeuroImages</a:t>
            </a:r>
            <a:endParaRPr lang="en-US" sz="3200" dirty="0"/>
          </a:p>
          <a:p>
            <a:r>
              <a:rPr lang="en-US" sz="3200" i="1" dirty="0"/>
              <a:t>Neurology</a:t>
            </a:r>
          </a:p>
          <a:p>
            <a:r>
              <a:rPr lang="en-US" sz="3200" dirty="0"/>
              <a:t>Resident &amp; Fellow Section</a:t>
            </a:r>
            <a:r>
              <a:rPr lang="en-US" sz="3200" baseline="0" dirty="0"/>
              <a:t>                     </a:t>
            </a:r>
          </a:p>
          <a:p>
            <a:pPr algn="r"/>
            <a:endParaRPr lang="en-US" sz="2800" dirty="0"/>
          </a:p>
          <a:p>
            <a:pPr algn="r"/>
            <a:endParaRPr lang="en-US" sz="2800" dirty="0"/>
          </a:p>
          <a:p>
            <a:pPr algn="r"/>
            <a:endParaRPr lang="en-US" sz="28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52601" y="6424974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2019 American Academy of Neurology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5832836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731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2"/>
            <a:ext cx="7772400" cy="665284"/>
          </a:xfrm>
        </p:spPr>
        <p:txBody>
          <a:bodyPr>
            <a:noAutofit/>
          </a:bodyPr>
          <a:lstStyle/>
          <a:p>
            <a:r>
              <a:rPr lang="pt-BR" sz="4000" dirty="0">
                <a:latin typeface="+mn-lt"/>
              </a:rPr>
              <a:t>Vignette</a:t>
            </a:r>
            <a:endParaRPr lang="en-US" sz="4000" dirty="0">
              <a:latin typeface="+mn-lt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52601" y="6424974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2019 American Academy of Neurology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755" y="584015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>
          <a:xfrm>
            <a:off x="794239" y="1368791"/>
            <a:ext cx="9144000" cy="3686785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5-month old male presented with R gaze preference and upper extremity shaking concerning for seizure activity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Patient intubated and neurological exam limited to withdrawal in all four extremities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/>
              <a:t>Head CT and subsequent brain MRI demonstrated bilateral acute on chronic subdural hematomas, measuring up to 12mm on left and 4mm on right causing slight rightward midline shift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/>
              <a:t>Intracranial injuries were non-operative at time of presentation but poor neurological exam persisted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/>
              <a:t>Social work-up was concerning for non-accidental trauma</a:t>
            </a:r>
            <a:endParaRPr lang="de-CH" sz="2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Textfeld 5"/>
          <p:cNvSpPr txBox="1"/>
          <p:nvPr/>
        </p:nvSpPr>
        <p:spPr>
          <a:xfrm>
            <a:off x="9530862" y="6199724"/>
            <a:ext cx="153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dirty="0"/>
              <a:t>Hong et al.</a:t>
            </a:r>
          </a:p>
        </p:txBody>
      </p:sp>
    </p:spTree>
    <p:extLst>
      <p:ext uri="{BB962C8B-B14F-4D97-AF65-F5344CB8AC3E}">
        <p14:creationId xmlns:p14="http://schemas.microsoft.com/office/powerpoint/2010/main" val="2192067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2"/>
            <a:ext cx="7772400" cy="665284"/>
          </a:xfrm>
        </p:spPr>
        <p:txBody>
          <a:bodyPr>
            <a:noAutofit/>
          </a:bodyPr>
          <a:lstStyle/>
          <a:p>
            <a:r>
              <a:rPr lang="pt-BR" sz="4000" dirty="0" err="1">
                <a:latin typeface="+mn-lt"/>
              </a:rPr>
              <a:t>Imaging</a:t>
            </a:r>
            <a:endParaRPr lang="en-US" sz="4000" dirty="0">
              <a:latin typeface="+mn-lt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52601" y="6424974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2019 American Academy of Neurology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755" y="584015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9530862" y="6199724"/>
            <a:ext cx="153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dirty="0"/>
              <a:t>Hong et al.</a:t>
            </a:r>
          </a:p>
        </p:txBody>
      </p:sp>
      <p:pic>
        <p:nvPicPr>
          <p:cNvPr id="4" name="Picture 3" descr="Figure v2 with arrow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075" y="1206529"/>
            <a:ext cx="3213208" cy="444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55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4823" y="1200684"/>
            <a:ext cx="7772400" cy="665284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Arial" charset="0"/>
              </a:rPr>
              <a:t>A five-month old unresponsive male presenting with concern for non-accidental trauma</a:t>
            </a:r>
            <a:endParaRPr lang="pt-BR" sz="4000" dirty="0">
              <a:latin typeface="+mn-lt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52601" y="6424974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2019 American Academy of Neurology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755" y="584015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9530862" y="6199724"/>
            <a:ext cx="153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dirty="0"/>
              <a:t>Hong et al.</a:t>
            </a:r>
          </a:p>
        </p:txBody>
      </p:sp>
      <p:sp>
        <p:nvSpPr>
          <p:cNvPr id="8" name="Untertitel 3"/>
          <p:cNvSpPr>
            <a:spLocks noGrp="1"/>
          </p:cNvSpPr>
          <p:nvPr>
            <p:ph type="subTitle" idx="1"/>
          </p:nvPr>
        </p:nvSpPr>
        <p:spPr>
          <a:xfrm>
            <a:off x="793750" y="2062163"/>
            <a:ext cx="9144000" cy="3686175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Spinal hematomas may be concurrent in severe intracranial injury in </a:t>
            </a:r>
            <a:r>
              <a:rPr lang="en-GB" sz="2600" dirty="0" err="1"/>
              <a:t>pediatric</a:t>
            </a:r>
            <a:r>
              <a:rPr lang="en-GB" sz="2600" dirty="0"/>
              <a:t> patients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Extensive spinal subdural hematomas may be evacuated </a:t>
            </a:r>
            <a:r>
              <a:rPr lang="en-GB" sz="2600" dirty="0" err="1"/>
              <a:t>neurosurgically</a:t>
            </a:r>
            <a:r>
              <a:rPr lang="en-GB" sz="2600" dirty="0"/>
              <a:t> via minimally invasive laminectomies and copious </a:t>
            </a:r>
            <a:r>
              <a:rPr lang="en-GB" sz="2600" dirty="0" err="1"/>
              <a:t>cephalad</a:t>
            </a:r>
            <a:r>
              <a:rPr lang="en-GB" sz="2600" dirty="0"/>
              <a:t> irrigation of the subdural space</a:t>
            </a:r>
            <a:endParaRPr lang="en-US" sz="2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/>
              <a:t>Concomitant intracranial and spinal subdural hematomas may promote a pressure gradient from brain to spine necessitating evacuation of both compartments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/>
              <a:t>Spinal imaging should be considered in suspected cases of pediatric non-accidental trauma with severe intracranial injury and/or poor neurological exam</a:t>
            </a:r>
            <a:r>
              <a:rPr lang="en-US" sz="2600" baseline="30000" dirty="0"/>
              <a:t>1,2</a:t>
            </a:r>
            <a:endParaRPr lang="de-CH" sz="2600" baseline="30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2932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363</Words>
  <Application>Microsoft Office PowerPoint</Application>
  <PresentationFormat>Widescreen</PresentationFormat>
  <Paragraphs>30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 five-month old unresponsive male presenting with concern for non-accidental trauma</vt:lpstr>
      <vt:lpstr>Vignette</vt:lpstr>
      <vt:lpstr>Imaging</vt:lpstr>
      <vt:lpstr>A five-month old unresponsive male presenting with concern for non-accidental trauma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Präsentation</dc:title>
  <dc:creator>Manuel Bolognese</dc:creator>
  <cp:lastModifiedBy>Justin Daugherty</cp:lastModifiedBy>
  <cp:revision>59</cp:revision>
  <dcterms:created xsi:type="dcterms:W3CDTF">2014-10-01T04:44:15Z</dcterms:created>
  <dcterms:modified xsi:type="dcterms:W3CDTF">2019-03-11T14:09:27Z</dcterms:modified>
</cp:coreProperties>
</file>