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80861" autoAdjust="0"/>
  </p:normalViewPr>
  <p:slideViewPr>
    <p:cSldViewPr snapToGrid="0">
      <p:cViewPr varScale="1">
        <p:scale>
          <a:sx n="58" d="100"/>
          <a:sy n="58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01F62-3D03-4176-98FD-C6C7D19F2D9A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9BC3-6F12-4258-A6F3-1D4083DBD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5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9BC3-6F12-4258-A6F3-1D4083DBD7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81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1: CT Head/Neck.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Axial temporal-bone study (A) shows expansile lytic right jugular-fossa lesion(red arrow) extending into external ear-canal (green arrow), contrast-enhancing (B), extending within carotid-sheath, displacing internal carotid artery anteriorly (C). Contrast-enhanced CT-Neck (D, coronal) demonstrates craniocaudal extension along carotid-space (orange bracket), hypertrophied external carotid feeding branches (blue arrow, E: sagittal) and internal jugular-vein invasion (orange arrow, F: coronal).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9BC3-6F12-4258-A6F3-1D4083DBD7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9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2: MRI Head/Neck.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Axial T2-(A) and T1-weighted-MRI (B) show right jugular fossa lesion with “salt-and-pepper” appearance. Post-contrast-T1 (C) shows enhancement and extension into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cerebello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-medullary angle through widened hypoglossal canal (blue arrow). Axial T2-weighted-MRI (D) shows fatty degeneration of right tongue (red arrows) and atrophy of right sternocleidomastoid (green arrows).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9BC3-6F12-4258-A6F3-1D4083DBD7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6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Schuster NM,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Karnezis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Restrepo L. Teaching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NeuroImages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Granulomatosis with polyangiitis causing Collet-Sicard syndrome and refractory headache. Neurology 2015;85(23):e179-e180.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Fayad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JN, Schwartz MS,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Brackmann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DE. Treatment of recurrent and residual glomus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jugulare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tumors. Skull Base 2009;19(1):92-98.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9BC3-6F12-4258-A6F3-1D4083DBD7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7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C59C-53A0-4C60-A69F-B8425DC14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0F13F-406B-422D-8A65-56A2E2321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3F6A7-9B29-49CC-AC3E-6B47C23B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1FF3-1EC6-450C-8485-D8D5AA38451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14701-314B-4B85-B0EF-D2679F5F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CAB86-FF25-4891-8988-D8C216A7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8D90-C633-4815-A196-6B839D35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0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36AC-3E5E-4485-A9E3-46A284A8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C8869-511E-4A6B-A959-CC02103B4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3F187-AD66-47F2-AA70-CD6F95EDC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1FF3-1EC6-450C-8485-D8D5AA38451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D1A20-3040-4436-A459-0B79CBAE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01649-EA28-4C6D-959E-06D5936C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8D90-C633-4815-A196-6B839D35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0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445E43-31CA-4249-AF4F-17F8F84C3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36F3B-3058-4FB9-AD5E-B5EDC0A92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4D449-78F6-4E27-BF20-115594703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1FF3-1EC6-450C-8485-D8D5AA38451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6693F-F130-473F-8E40-3C32178E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D88B1-E50C-4767-86EF-1C4E9632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8D90-C633-4815-A196-6B839D35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0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F62E-9570-40D4-A961-F73F63A2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9F652-B673-4D25-90FE-CDDB13CE4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CF422-C6ED-4B22-A527-CD0C6C20D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1FF3-1EC6-450C-8485-D8D5AA38451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6F4AD-FFE1-44CC-990D-E7208169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6DFA9-0D57-4B9D-B31B-3BDABBBA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8D90-C633-4815-A196-6B839D35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8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CB606-77E1-4286-860E-9081E949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AB127-FBB6-4944-AEFA-86DB5833F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ABE23-2C62-4C98-8E1D-BB324983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1FF3-1EC6-450C-8485-D8D5AA38451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E375-E546-4275-A39E-0B8A339A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44FAA-D469-4ABA-9F29-15D5FEE9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8D90-C633-4815-A196-6B839D35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6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747DE-AA50-47A5-9DBC-B4512F4D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1868C-18F6-4EB2-8F75-E8D651137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25C72-A761-4B51-B165-DB0B60C4A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7CA88-DAC0-4673-9AF6-F39D8BBB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1FF3-1EC6-450C-8485-D8D5AA38451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2446E-25BD-4F93-8EAE-FB156CCC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16217-22C8-4317-B3A1-6FFC4D4A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8D90-C633-4815-A196-6B839D35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9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04AFC-36DA-4C4D-B6FF-E1D5F3F5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0B57D-9EC2-4B7B-8284-8C092EF7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B4001-4663-47C6-B490-9CF16BF9B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D7D66-8A8C-4968-9156-A09BAD516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D999D-04A3-4BCF-931C-12CD82BE4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E66BB5-82F9-401F-A7F6-B18A4B95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1FF3-1EC6-450C-8485-D8D5AA38451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103F3F-B09D-42DA-8E81-88461DD3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D7B74-F405-4452-99A2-49C508DE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8D90-C633-4815-A196-6B839D35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5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5E94B-F27F-4F4B-B2A2-FA19BBE0C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A0BBF-4986-4D26-8FFD-C9433015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1FF3-1EC6-450C-8485-D8D5AA38451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13A18-3582-466D-BCF1-FD22DBAE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1321F-A1E7-41F9-A48F-2624C404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8D90-C633-4815-A196-6B839D35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CEBB0-E410-4912-A23A-18512B4E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1FF3-1EC6-450C-8485-D8D5AA38451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A53FE9-141D-489E-925C-E364A2449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28408-4BD0-4F7E-B132-9687B33F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8D90-C633-4815-A196-6B839D35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2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830A5-FE38-48E2-B34E-0F742254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CBB33-F2D5-4284-9DC5-7F3C1F56C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2FC7-1485-4407-A369-B9A55A4AA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83C82-8200-4DBA-B399-4B49E002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1FF3-1EC6-450C-8485-D8D5AA38451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72181-191E-454C-93B8-2C78ECE5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69CB3-CD9E-48C1-A023-9D3084B3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8D90-C633-4815-A196-6B839D35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9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6727-67A9-4DA1-8BF7-F1884BE54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BB653A-8D78-4714-AF5B-FD90CDD06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777BF-9D58-40A1-A4D6-3E0E082C2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7148F-A160-46D4-8B98-C86628C9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1FF3-1EC6-450C-8485-D8D5AA38451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5FCC8-6AEF-448B-86DC-F2CD6215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FB49A-66DB-4AB1-A2DE-0BA1D94C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8D90-C633-4815-A196-6B839D35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6B24C1-78E1-4C1C-A3D2-52FA52A9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F1BF4-86C0-4403-97F1-56C49F9C3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389AE-9492-41F7-9966-516CB9386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C1FF3-1EC6-450C-8485-D8D5AA38451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EB7A1-EAB8-411B-86B2-890287726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311D4-F806-4AD8-AA2E-20DAC176F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98D90-C633-4815-A196-6B839D35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0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824315-CAF9-452C-B7BA-57E41CC96A76}"/>
              </a:ext>
            </a:extLst>
          </p:cNvPr>
          <p:cNvSpPr/>
          <p:nvPr/>
        </p:nvSpPr>
        <p:spPr>
          <a:xfrm>
            <a:off x="1729884" y="502026"/>
            <a:ext cx="87963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noFill/>
                  <a:prstDash val="solid"/>
                </a:ln>
              </a:rPr>
              <a:t>A 56-year-old lady with a headache, hearing loss, tinnitus, and dysphagia</a:t>
            </a:r>
            <a:endParaRPr lang="x-none" sz="4400" b="1" dirty="0">
              <a:ln w="12700">
                <a:noFill/>
                <a:prstDash val="solid"/>
              </a:ln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6C7489C-969F-416C-AB76-60666ABAC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2019 American Academy of Neurology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F84F44-F8B3-44A1-9598-825AAFB3C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1858" y="1948576"/>
            <a:ext cx="77724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Teaching </a:t>
            </a:r>
            <a:r>
              <a:rPr lang="en-US" sz="4400" dirty="0" err="1"/>
              <a:t>Neuro</a:t>
            </a:r>
            <a:r>
              <a:rPr lang="en-US" sz="4400" i="1" dirty="0" err="1"/>
              <a:t>Images</a:t>
            </a:r>
            <a:endParaRPr lang="en-US" sz="4400" i="1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DA90F-7011-4A07-A05C-E26898C20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9525" y="3418601"/>
            <a:ext cx="6400800" cy="1267691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Neurology</a:t>
            </a:r>
          </a:p>
          <a:p>
            <a:r>
              <a:rPr lang="en-US" sz="3200" dirty="0">
                <a:solidFill>
                  <a:schemeClr val="tx1"/>
                </a:solidFill>
              </a:rPr>
              <a:t>Resident and Fellow Section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E5872D2-53DB-4119-B24E-3825CD0D7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77" y="5879476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35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D8DA-EA66-4952-847C-096B14036E3D}"/>
              </a:ext>
            </a:extLst>
          </p:cNvPr>
          <p:cNvSpPr txBox="1">
            <a:spLocks/>
          </p:cNvSpPr>
          <p:nvPr/>
        </p:nvSpPr>
        <p:spPr>
          <a:xfrm>
            <a:off x="2267200" y="439149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Vignette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5A83B1AF-368A-4A1A-BF7B-FE5BAA62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2019 American Academy of Neurology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55F98-8CC1-4BD5-AF7A-FA49CD968E7B}"/>
              </a:ext>
            </a:extLst>
          </p:cNvPr>
          <p:cNvSpPr/>
          <p:nvPr/>
        </p:nvSpPr>
        <p:spPr>
          <a:xfrm>
            <a:off x="9998576" y="6217309"/>
            <a:ext cx="1816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Ganesh </a:t>
            </a:r>
            <a:r>
              <a:rPr lang="en-US" sz="2400" i="1" dirty="0"/>
              <a:t>et al.</a:t>
            </a:r>
            <a:endParaRPr lang="en-US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8ECB94C-0A7A-434C-8ECF-CBFC98DE7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38" y="5906974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962014-F115-43EC-83A0-1FEB3A7C334D}"/>
              </a:ext>
            </a:extLst>
          </p:cNvPr>
          <p:cNvSpPr txBox="1">
            <a:spLocks/>
          </p:cNvSpPr>
          <p:nvPr/>
        </p:nvSpPr>
        <p:spPr>
          <a:xfrm>
            <a:off x="515664" y="1740580"/>
            <a:ext cx="11299371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56-year-old lady presented with headache, vomiting for 3-days, and right hearing loss, tinnitus, and dysphagia over 3-months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Examination showed decreased right palate elevation and atrophy of right sternocleidomastoid, trapezius, and tongue with rightward tongue deviation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666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5A83B1AF-368A-4A1A-BF7B-FE5BAA62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2019 American Academy of Neurology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55F98-8CC1-4BD5-AF7A-FA49CD968E7B}"/>
              </a:ext>
            </a:extLst>
          </p:cNvPr>
          <p:cNvSpPr/>
          <p:nvPr/>
        </p:nvSpPr>
        <p:spPr>
          <a:xfrm>
            <a:off x="9998576" y="6217309"/>
            <a:ext cx="1816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Ganesh </a:t>
            </a:r>
            <a:r>
              <a:rPr lang="en-US" sz="2400" i="1" dirty="0"/>
              <a:t>et al.</a:t>
            </a:r>
            <a:endParaRPr lang="en-US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8ECB94C-0A7A-434C-8ECF-CBFC98DE7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38" y="5906974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5A0F2D9-66A3-4A28-91DB-D43A2389004C}"/>
              </a:ext>
            </a:extLst>
          </p:cNvPr>
          <p:cNvSpPr txBox="1">
            <a:spLocks/>
          </p:cNvSpPr>
          <p:nvPr/>
        </p:nvSpPr>
        <p:spPr>
          <a:xfrm>
            <a:off x="1508668" y="210144"/>
            <a:ext cx="9541823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CT Head and Neck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9E428E-B588-4D6E-A730-00386572B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39" y="899390"/>
            <a:ext cx="7591321" cy="505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6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D8DA-EA66-4952-847C-096B14036E3D}"/>
              </a:ext>
            </a:extLst>
          </p:cNvPr>
          <p:cNvSpPr txBox="1">
            <a:spLocks/>
          </p:cNvSpPr>
          <p:nvPr/>
        </p:nvSpPr>
        <p:spPr>
          <a:xfrm>
            <a:off x="1508668" y="144830"/>
            <a:ext cx="9541823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MRI Head and Neck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5A83B1AF-368A-4A1A-BF7B-FE5BAA62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2019 American Academy of Neurology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55F98-8CC1-4BD5-AF7A-FA49CD968E7B}"/>
              </a:ext>
            </a:extLst>
          </p:cNvPr>
          <p:cNvSpPr/>
          <p:nvPr/>
        </p:nvSpPr>
        <p:spPr>
          <a:xfrm>
            <a:off x="9998576" y="6217309"/>
            <a:ext cx="1816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Ganesh </a:t>
            </a:r>
            <a:r>
              <a:rPr lang="en-US" sz="2400" i="1" dirty="0"/>
              <a:t>et al.</a:t>
            </a:r>
            <a:endParaRPr lang="en-US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8ECB94C-0A7A-434C-8ECF-CBFC98DE7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38" y="5906974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A picture containing indoor, photo&#10;&#10;Description automatically generated">
            <a:extLst>
              <a:ext uri="{FF2B5EF4-FFF2-40B4-BE49-F238E27FC236}">
                <a16:creationId xmlns:a16="http://schemas.microsoft.com/office/drawing/2014/main" id="{CD3FF4DE-CEFF-4FD4-8C8D-9D06D804F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78" y="862903"/>
            <a:ext cx="5889844" cy="504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3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5A83B1AF-368A-4A1A-BF7B-FE5BAA62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2019 American Academy of Neurology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55F98-8CC1-4BD5-AF7A-FA49CD968E7B}"/>
              </a:ext>
            </a:extLst>
          </p:cNvPr>
          <p:cNvSpPr/>
          <p:nvPr/>
        </p:nvSpPr>
        <p:spPr>
          <a:xfrm>
            <a:off x="9998576" y="6217309"/>
            <a:ext cx="1816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Ganesh </a:t>
            </a:r>
            <a:r>
              <a:rPr lang="en-US" sz="2400" i="1" dirty="0"/>
              <a:t>et al.</a:t>
            </a:r>
            <a:endParaRPr lang="en-US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8ECB94C-0A7A-434C-8ECF-CBFC98DE7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38" y="5906974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F27F7A-9C92-488E-AECE-44E9A6D61816}"/>
              </a:ext>
            </a:extLst>
          </p:cNvPr>
          <p:cNvSpPr/>
          <p:nvPr/>
        </p:nvSpPr>
        <p:spPr>
          <a:xfrm>
            <a:off x="750512" y="306413"/>
            <a:ext cx="10807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Collet-Sicard Syndrome and Hearing Loss in </a:t>
            </a:r>
          </a:p>
          <a:p>
            <a:pPr algn="ctr"/>
            <a:r>
              <a:rPr lang="en-US" sz="3600" b="1" dirty="0"/>
              <a:t>Glomus </a:t>
            </a:r>
            <a:r>
              <a:rPr lang="en-US" sz="3600" b="1" dirty="0" err="1"/>
              <a:t>Jugulotympanicum</a:t>
            </a:r>
            <a:endParaRPr lang="en-CA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5596EB-0481-4B1B-851F-F148F44EA9DE}"/>
              </a:ext>
            </a:extLst>
          </p:cNvPr>
          <p:cNvSpPr txBox="1">
            <a:spLocks/>
          </p:cNvSpPr>
          <p:nvPr/>
        </p:nvSpPr>
        <p:spPr>
          <a:xfrm>
            <a:off x="504497" y="1883935"/>
            <a:ext cx="11299371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5D82213-97D2-49A4-8B8F-2B585C08DBF9}"/>
              </a:ext>
            </a:extLst>
          </p:cNvPr>
          <p:cNvSpPr txBox="1">
            <a:spLocks/>
          </p:cNvSpPr>
          <p:nvPr/>
        </p:nvSpPr>
        <p:spPr>
          <a:xfrm>
            <a:off x="493330" y="1632473"/>
            <a:ext cx="11299371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Collet-Sicard syndrome refers to involvement of cranial nerves IX-XII in jugular foramen and hypoglossal canal</a:t>
            </a:r>
            <a:r>
              <a:rPr lang="en-GB" baseline="30000" dirty="0"/>
              <a:t>1</a:t>
            </a:r>
            <a:r>
              <a:rPr lang="en-GB" dirty="0"/>
              <a:t> </a:t>
            </a:r>
          </a:p>
          <a:p>
            <a:r>
              <a:rPr lang="en-GB" dirty="0"/>
              <a:t>Hearing loss in this case suggested auditory canal extension</a:t>
            </a:r>
          </a:p>
          <a:p>
            <a:r>
              <a:rPr lang="en-CA" dirty="0"/>
              <a:t>Imaging showed a right skull-base mass in keeping with glomus tumour </a:t>
            </a:r>
            <a:r>
              <a:rPr lang="en-GB" b="1" dirty="0"/>
              <a:t>(Figures 1-2)</a:t>
            </a:r>
          </a:p>
          <a:p>
            <a:r>
              <a:rPr lang="en-GB" dirty="0"/>
              <a:t>Given surgical risks, radical radiotherapy was performed, arresting tumour growth</a:t>
            </a:r>
          </a:p>
          <a:p>
            <a:r>
              <a:rPr lang="en-GB" dirty="0"/>
              <a:t>Glomus </a:t>
            </a:r>
            <a:r>
              <a:rPr lang="en-GB" dirty="0" err="1"/>
              <a:t>jugulare</a:t>
            </a:r>
            <a:r>
              <a:rPr lang="en-GB" dirty="0"/>
              <a:t> tumours, </a:t>
            </a:r>
            <a:r>
              <a:rPr lang="en-GB" dirty="0" err="1"/>
              <a:t>hypervascular</a:t>
            </a:r>
            <a:r>
              <a:rPr lang="en-GB" dirty="0"/>
              <a:t> paragangliomas, are the most common tumours in the jugular foramen and can extend into the middle ear (</a:t>
            </a:r>
            <a:r>
              <a:rPr lang="en-GB" dirty="0" err="1"/>
              <a:t>jugulotympanicum</a:t>
            </a:r>
            <a:r>
              <a:rPr lang="en-GB" dirty="0"/>
              <a:t>)</a:t>
            </a:r>
            <a:r>
              <a:rPr lang="en-GB" baseline="30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60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3843</TotalTime>
  <Words>425</Words>
  <Application>Microsoft Office PowerPoint</Application>
  <PresentationFormat>Widescreen</PresentationFormat>
  <Paragraphs>37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Teaching NeuroImages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NeuroImages</dc:title>
  <dc:creator>Robert Witherow</dc:creator>
  <cp:lastModifiedBy>Aravind Ganesh</cp:lastModifiedBy>
  <cp:revision>14</cp:revision>
  <dcterms:created xsi:type="dcterms:W3CDTF">2017-09-07T15:07:51Z</dcterms:created>
  <dcterms:modified xsi:type="dcterms:W3CDTF">2019-05-08T18:38:17Z</dcterms:modified>
</cp:coreProperties>
</file>