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456" autoAdjust="0"/>
  </p:normalViewPr>
  <p:slideViewPr>
    <p:cSldViewPr snapToGrid="0">
      <p:cViewPr varScale="1">
        <p:scale>
          <a:sx n="67" d="100"/>
          <a:sy n="67" d="100"/>
        </p:scale>
        <p:origin x="129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828DB-017A-4D26-A830-A9627A1FF5D1}"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88FA7-C631-40D7-889A-67408685C7FC}" type="slidenum">
              <a:rPr lang="en-US" smtClean="0"/>
              <a:t>‹#›</a:t>
            </a:fld>
            <a:endParaRPr lang="en-US"/>
          </a:p>
        </p:txBody>
      </p:sp>
    </p:spTree>
    <p:extLst>
      <p:ext uri="{BB962C8B-B14F-4D97-AF65-F5344CB8AC3E}">
        <p14:creationId xmlns:p14="http://schemas.microsoft.com/office/powerpoint/2010/main" val="15246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CT brain showed diffuse cerebral edema and loss of normal gray-white differentiation (Fig 1A). Longitudinal bipolar montage (2µV/mm sensitivity) showed ERG artifacts from retinal depolarization (arrows) induced by photic stimulus (arrowheads). Alternate covering of right and left eye blocked retinal stimulation, obliterating ERG discharges, firstly in Fp2 (Fig.1B), then in Fp1 (Fig.1C), confirming the ocular source of these waveforms. </a:t>
            </a:r>
          </a:p>
          <a:p>
            <a:endParaRPr lang="en-US" dirty="0"/>
          </a:p>
        </p:txBody>
      </p:sp>
      <p:sp>
        <p:nvSpPr>
          <p:cNvPr id="4" name="Slide Number Placeholder 3"/>
          <p:cNvSpPr>
            <a:spLocks noGrp="1"/>
          </p:cNvSpPr>
          <p:nvPr>
            <p:ph type="sldNum" sz="quarter" idx="10"/>
          </p:nvPr>
        </p:nvSpPr>
        <p:spPr/>
        <p:txBody>
          <a:bodyPr/>
          <a:lstStyle/>
          <a:p>
            <a:fld id="{D7888FA7-C631-40D7-889A-67408685C7FC}" type="slidenum">
              <a:rPr lang="en-US" smtClean="0"/>
              <a:t>3</a:t>
            </a:fld>
            <a:endParaRPr lang="en-US"/>
          </a:p>
        </p:txBody>
      </p:sp>
    </p:spTree>
    <p:extLst>
      <p:ext uri="{BB962C8B-B14F-4D97-AF65-F5344CB8AC3E}">
        <p14:creationId xmlns:p14="http://schemas.microsoft.com/office/powerpoint/2010/main" val="222667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White DM, Van </a:t>
            </a:r>
            <a:r>
              <a:rPr lang="en-US" sz="1200" kern="1200" dirty="0" err="1">
                <a:solidFill>
                  <a:schemeClr val="tx1"/>
                </a:solidFill>
                <a:effectLst/>
                <a:latin typeface="+mn-lt"/>
                <a:ea typeface="+mn-ea"/>
                <a:cs typeface="+mn-cs"/>
              </a:rPr>
              <a:t>Cott</a:t>
            </a:r>
            <a:r>
              <a:rPr lang="en-US" sz="1200" kern="1200" dirty="0">
                <a:solidFill>
                  <a:schemeClr val="tx1"/>
                </a:solidFill>
                <a:effectLst/>
                <a:latin typeface="+mn-lt"/>
                <a:ea typeface="+mn-ea"/>
                <a:cs typeface="+mn-cs"/>
              </a:rPr>
              <a:t> AC. EEG artifacts in the intensive care unit setting. Am J </a:t>
            </a:r>
            <a:r>
              <a:rPr lang="en-US" sz="1200" kern="1200" dirty="0" err="1">
                <a:solidFill>
                  <a:schemeClr val="tx1"/>
                </a:solidFill>
                <a:effectLst/>
                <a:latin typeface="+mn-lt"/>
                <a:ea typeface="+mn-ea"/>
                <a:cs typeface="+mn-cs"/>
              </a:rPr>
              <a:t>Electroneurodiagnostic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Technol</a:t>
            </a:r>
            <a:r>
              <a:rPr lang="en-US" sz="1200" kern="1200" dirty="0">
                <a:solidFill>
                  <a:schemeClr val="tx1"/>
                </a:solidFill>
                <a:effectLst/>
                <a:latin typeface="+mn-lt"/>
                <a:ea typeface="+mn-ea"/>
                <a:cs typeface="+mn-cs"/>
              </a:rPr>
              <a:t> 2010;50:8-25. </a:t>
            </a:r>
          </a:p>
          <a:p>
            <a:pPr lvl="0"/>
            <a:r>
              <a:rPr lang="en-US" sz="1200" kern="12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Mitsuhashi</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Hitomi</a:t>
            </a:r>
            <a:r>
              <a:rPr lang="en-US" sz="1200" kern="1200" dirty="0">
                <a:solidFill>
                  <a:schemeClr val="tx1"/>
                </a:solidFill>
                <a:effectLst/>
                <a:latin typeface="+mn-lt"/>
                <a:ea typeface="+mn-ea"/>
                <a:cs typeface="+mn-cs"/>
              </a:rPr>
              <a:t> T, Aoyama A, </a:t>
            </a:r>
            <a:r>
              <a:rPr lang="en-US" sz="1200" kern="1200" dirty="0" err="1">
                <a:solidFill>
                  <a:schemeClr val="tx1"/>
                </a:solidFill>
                <a:effectLst/>
                <a:latin typeface="+mn-lt"/>
                <a:ea typeface="+mn-ea"/>
                <a:cs typeface="+mn-cs"/>
              </a:rPr>
              <a:t>Kaido</a:t>
            </a:r>
            <a:r>
              <a:rPr lang="en-US" sz="1200" kern="1200" dirty="0">
                <a:solidFill>
                  <a:schemeClr val="tx1"/>
                </a:solidFill>
                <a:effectLst/>
                <a:latin typeface="+mn-lt"/>
                <a:ea typeface="+mn-ea"/>
                <a:cs typeface="+mn-cs"/>
              </a:rPr>
              <a:t> T, Ikeda A, Takahashi R. </a:t>
            </a:r>
            <a:r>
              <a:rPr lang="en-US" sz="1200" kern="1200" dirty="0" err="1">
                <a:solidFill>
                  <a:schemeClr val="tx1"/>
                </a:solidFill>
                <a:effectLst/>
                <a:latin typeface="+mn-lt"/>
                <a:ea typeface="+mn-ea"/>
                <a:cs typeface="+mn-cs"/>
              </a:rPr>
              <a:t>Rhinsho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Electroretinogram</a:t>
            </a:r>
            <a:r>
              <a:rPr lang="en-US" sz="1200" kern="1200" dirty="0">
                <a:solidFill>
                  <a:schemeClr val="tx1"/>
                </a:solidFill>
                <a:effectLst/>
                <a:latin typeface="+mn-lt"/>
                <a:ea typeface="+mn-ea"/>
                <a:cs typeface="+mn-cs"/>
              </a:rPr>
              <a:t> (ERG) to photic stimuli should be carefully distinct from photic brainstem reflex in patients with deep coma. </a:t>
            </a:r>
            <a:r>
              <a:rPr lang="en-US" sz="1200" kern="1200" dirty="0" err="1">
                <a:solidFill>
                  <a:schemeClr val="tx1"/>
                </a:solidFill>
                <a:effectLst/>
                <a:latin typeface="+mn-lt"/>
                <a:ea typeface="+mn-ea"/>
                <a:cs typeface="+mn-cs"/>
              </a:rPr>
              <a:t>Shinkeigaku</a:t>
            </a:r>
            <a:r>
              <a:rPr lang="en-US" sz="1200" kern="1200" dirty="0">
                <a:solidFill>
                  <a:schemeClr val="tx1"/>
                </a:solidFill>
                <a:effectLst/>
                <a:latin typeface="+mn-lt"/>
                <a:ea typeface="+mn-ea"/>
                <a:cs typeface="+mn-cs"/>
              </a:rPr>
              <a:t> 2017;57:457-460. </a:t>
            </a:r>
          </a:p>
          <a:p>
            <a:endParaRPr lang="en-US" dirty="0"/>
          </a:p>
        </p:txBody>
      </p:sp>
      <p:sp>
        <p:nvSpPr>
          <p:cNvPr id="4" name="Slide Number Placeholder 3"/>
          <p:cNvSpPr>
            <a:spLocks noGrp="1"/>
          </p:cNvSpPr>
          <p:nvPr>
            <p:ph type="sldNum" sz="quarter" idx="10"/>
          </p:nvPr>
        </p:nvSpPr>
        <p:spPr/>
        <p:txBody>
          <a:bodyPr/>
          <a:lstStyle/>
          <a:p>
            <a:fld id="{D7888FA7-C631-40D7-889A-67408685C7FC}" type="slidenum">
              <a:rPr lang="en-US" smtClean="0"/>
              <a:t>4</a:t>
            </a:fld>
            <a:endParaRPr lang="en-US"/>
          </a:p>
        </p:txBody>
      </p:sp>
    </p:spTree>
    <p:extLst>
      <p:ext uri="{BB962C8B-B14F-4D97-AF65-F5344CB8AC3E}">
        <p14:creationId xmlns:p14="http://schemas.microsoft.com/office/powerpoint/2010/main" val="332887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668EA1-F58B-4DE9-A1BD-C74E24192D4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20155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68EA1-F58B-4DE9-A1BD-C74E24192D4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9610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68EA1-F58B-4DE9-A1BD-C74E24192D4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45494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68EA1-F58B-4DE9-A1BD-C74E24192D4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362592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668EA1-F58B-4DE9-A1BD-C74E24192D4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394034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668EA1-F58B-4DE9-A1BD-C74E24192D4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198692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668EA1-F58B-4DE9-A1BD-C74E24192D4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3751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668EA1-F58B-4DE9-A1BD-C74E24192D4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250649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68EA1-F58B-4DE9-A1BD-C74E24192D4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211760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68EA1-F58B-4DE9-A1BD-C74E24192D4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222506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68EA1-F58B-4DE9-A1BD-C74E24192D4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A8022-1919-4945-B951-C5080B916B8E}" type="slidenum">
              <a:rPr lang="en-US" smtClean="0"/>
              <a:t>‹#›</a:t>
            </a:fld>
            <a:endParaRPr lang="en-US"/>
          </a:p>
        </p:txBody>
      </p:sp>
    </p:spTree>
    <p:extLst>
      <p:ext uri="{BB962C8B-B14F-4D97-AF65-F5344CB8AC3E}">
        <p14:creationId xmlns:p14="http://schemas.microsoft.com/office/powerpoint/2010/main" val="71372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68EA1-F58B-4DE9-A1BD-C74E24192D4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A8022-1919-4945-B951-C5080B916B8E}" type="slidenum">
              <a:rPr lang="en-US" smtClean="0"/>
              <a:t>‹#›</a:t>
            </a:fld>
            <a:endParaRPr lang="en-US"/>
          </a:p>
        </p:txBody>
      </p:sp>
    </p:spTree>
    <p:extLst>
      <p:ext uri="{BB962C8B-B14F-4D97-AF65-F5344CB8AC3E}">
        <p14:creationId xmlns:p14="http://schemas.microsoft.com/office/powerpoint/2010/main" val="4190746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390843"/>
            <a:ext cx="9144000" cy="2387600"/>
          </a:xfrm>
        </p:spPr>
        <p:txBody>
          <a:bodyPr/>
          <a:lstStyle/>
          <a:p>
            <a:r>
              <a:rPr lang="en-US" dirty="0">
                <a:latin typeface="+mn-lt"/>
              </a:rPr>
              <a:t>A 47 year old woman in coma</a:t>
            </a:r>
          </a:p>
        </p:txBody>
      </p:sp>
      <p:sp>
        <p:nvSpPr>
          <p:cNvPr id="5" name="Title 1">
            <a:extLst>
              <a:ext uri="{FF2B5EF4-FFF2-40B4-BE49-F238E27FC236}">
                <a16:creationId xmlns:a16="http://schemas.microsoft.com/office/drawing/2014/main" id="{D2CFDD80-CE37-4537-B99E-AC6925430C0F}"/>
              </a:ext>
            </a:extLst>
          </p:cNvPr>
          <p:cNvSpPr txBox="1">
            <a:spLocks/>
          </p:cNvSpPr>
          <p:nvPr/>
        </p:nvSpPr>
        <p:spPr>
          <a:xfrm>
            <a:off x="2289810" y="2693987"/>
            <a:ext cx="7772400" cy="14700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400" dirty="0"/>
              <a:t>Teaching </a:t>
            </a:r>
            <a:r>
              <a:rPr lang="en-US" altLang="en-US" sz="4400" dirty="0" err="1"/>
              <a:t>NeuroImages</a:t>
            </a:r>
            <a:endParaRPr lang="en-US" altLang="en-US" sz="4400" dirty="0"/>
          </a:p>
        </p:txBody>
      </p:sp>
      <p:sp>
        <p:nvSpPr>
          <p:cNvPr id="6" name="Subtitle 2">
            <a:extLst>
              <a:ext uri="{FF2B5EF4-FFF2-40B4-BE49-F238E27FC236}">
                <a16:creationId xmlns:a16="http://schemas.microsoft.com/office/drawing/2014/main" id="{7CCD2276-8842-4477-BAEA-405ECB3B8B61}"/>
              </a:ext>
            </a:extLst>
          </p:cNvPr>
          <p:cNvSpPr>
            <a:spLocks noGrp="1"/>
          </p:cNvSpPr>
          <p:nvPr>
            <p:ph type="subTitle" idx="1"/>
          </p:nvPr>
        </p:nvSpPr>
        <p:spPr>
          <a:xfrm>
            <a:off x="2895600" y="4205287"/>
            <a:ext cx="6400800" cy="1752600"/>
          </a:xfrm>
        </p:spPr>
        <p:txBody>
          <a:bodyPr>
            <a:normAutofit/>
          </a:bodyPr>
          <a:lstStyle/>
          <a:p>
            <a:pPr eaLnBrk="1" hangingPunct="1"/>
            <a:r>
              <a:rPr lang="en-US" altLang="en-US" sz="3200" i="1" dirty="0">
                <a:solidFill>
                  <a:schemeClr val="tx1"/>
                </a:solidFill>
              </a:rPr>
              <a:t>Neurology</a:t>
            </a:r>
          </a:p>
          <a:p>
            <a:pPr eaLnBrk="1" hangingPunct="1"/>
            <a:r>
              <a:rPr lang="en-US" altLang="en-US" sz="3200" dirty="0">
                <a:solidFill>
                  <a:schemeClr val="tx1"/>
                </a:solidFill>
              </a:rPr>
              <a:t>Resident &amp; Fellow Section</a:t>
            </a:r>
          </a:p>
          <a:p>
            <a:pPr eaLnBrk="1" hangingPunct="1"/>
            <a:endParaRPr lang="en-US" altLang="en-US" sz="3200" dirty="0">
              <a:solidFill>
                <a:schemeClr val="tx1"/>
              </a:solidFill>
            </a:endParaRPr>
          </a:p>
        </p:txBody>
      </p:sp>
      <p:sp>
        <p:nvSpPr>
          <p:cNvPr id="7" name="TextBox 4">
            <a:extLst>
              <a:ext uri="{FF2B5EF4-FFF2-40B4-BE49-F238E27FC236}">
                <a16:creationId xmlns:a16="http://schemas.microsoft.com/office/drawing/2014/main" id="{29FE5FE9-14AA-49CC-A37D-AB538199959B}"/>
              </a:ext>
            </a:extLst>
          </p:cNvPr>
          <p:cNvSpPr txBox="1"/>
          <p:nvPr/>
        </p:nvSpPr>
        <p:spPr>
          <a:xfrm>
            <a:off x="0" y="6576447"/>
            <a:ext cx="2909455" cy="246221"/>
          </a:xfrm>
          <a:prstGeom prst="rect">
            <a:avLst/>
          </a:prstGeom>
          <a:noFill/>
        </p:spPr>
        <p:txBody>
          <a:bodyPr wrap="square" rtlCol="0">
            <a:spAutoFit/>
          </a:bodyPr>
          <a:lstStyle/>
          <a:p>
            <a:pPr lvl="0" defTabSz="457200"/>
            <a:r>
              <a:rPr lang="en-GB" sz="1000" dirty="0">
                <a:solidFill>
                  <a:prstClr val="black"/>
                </a:solidFill>
                <a:latin typeface="Arial" charset="0"/>
              </a:rPr>
              <a:t>© 2019 American Academy of Neurology</a:t>
            </a:r>
          </a:p>
        </p:txBody>
      </p:sp>
      <p:pic>
        <p:nvPicPr>
          <p:cNvPr id="8" name="Picture 2">
            <a:extLst>
              <a:ext uri="{FF2B5EF4-FFF2-40B4-BE49-F238E27FC236}">
                <a16:creationId xmlns:a16="http://schemas.microsoft.com/office/drawing/2014/main" id="{F3AC961A-BC16-4AD3-9368-3BC33837FB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2165" y="5957887"/>
            <a:ext cx="2879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27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Vignette</a:t>
            </a:r>
          </a:p>
        </p:txBody>
      </p:sp>
      <p:sp>
        <p:nvSpPr>
          <p:cNvPr id="3" name="Content Placeholder 2"/>
          <p:cNvSpPr>
            <a:spLocks noGrp="1"/>
          </p:cNvSpPr>
          <p:nvPr>
            <p:ph idx="1"/>
          </p:nvPr>
        </p:nvSpPr>
        <p:spPr/>
        <p:txBody>
          <a:bodyPr/>
          <a:lstStyle/>
          <a:p>
            <a:r>
              <a:rPr lang="en-US" dirty="0"/>
              <a:t>A 47-year-old woman was admitted following an out-of-hospital cardiac arrest. </a:t>
            </a:r>
          </a:p>
          <a:p>
            <a:r>
              <a:rPr lang="en-US" dirty="0"/>
              <a:t>On presentation, the patient’s Glasgow Coma Scale score was 3. </a:t>
            </a:r>
          </a:p>
        </p:txBody>
      </p:sp>
      <p:sp>
        <p:nvSpPr>
          <p:cNvPr id="4" name="TextBox 3"/>
          <p:cNvSpPr txBox="1"/>
          <p:nvPr/>
        </p:nvSpPr>
        <p:spPr>
          <a:xfrm>
            <a:off x="10942749" y="6396335"/>
            <a:ext cx="1249251" cy="461665"/>
          </a:xfrm>
          <a:prstGeom prst="rect">
            <a:avLst/>
          </a:prstGeom>
          <a:noFill/>
        </p:spPr>
        <p:txBody>
          <a:bodyPr wrap="square" rtlCol="0">
            <a:spAutoFit/>
          </a:bodyPr>
          <a:lstStyle/>
          <a:p>
            <a:r>
              <a:rPr lang="en-US" sz="2400" dirty="0"/>
              <a:t>Ng et al. </a:t>
            </a:r>
          </a:p>
        </p:txBody>
      </p:sp>
      <p:sp>
        <p:nvSpPr>
          <p:cNvPr id="5" name="TextBox 4">
            <a:extLst>
              <a:ext uri="{FF2B5EF4-FFF2-40B4-BE49-F238E27FC236}">
                <a16:creationId xmlns:a16="http://schemas.microsoft.com/office/drawing/2014/main" id="{CB79DDCA-9C04-461B-A119-2F3B2ACE96A1}"/>
              </a:ext>
            </a:extLst>
          </p:cNvPr>
          <p:cNvSpPr txBox="1"/>
          <p:nvPr/>
        </p:nvSpPr>
        <p:spPr>
          <a:xfrm>
            <a:off x="0" y="6576447"/>
            <a:ext cx="2909455" cy="246221"/>
          </a:xfrm>
          <a:prstGeom prst="rect">
            <a:avLst/>
          </a:prstGeom>
          <a:noFill/>
        </p:spPr>
        <p:txBody>
          <a:bodyPr wrap="square" rtlCol="0">
            <a:spAutoFit/>
          </a:bodyPr>
          <a:lstStyle/>
          <a:p>
            <a:pPr lvl="0" defTabSz="457200"/>
            <a:r>
              <a:rPr lang="en-GB" sz="1000" dirty="0">
                <a:solidFill>
                  <a:prstClr val="black"/>
                </a:solidFill>
                <a:latin typeface="Arial" charset="0"/>
              </a:rPr>
              <a:t>© 2019 American Academy of Neurology</a:t>
            </a:r>
          </a:p>
        </p:txBody>
      </p:sp>
      <p:pic>
        <p:nvPicPr>
          <p:cNvPr id="6" name="Picture 2">
            <a:extLst>
              <a:ext uri="{FF2B5EF4-FFF2-40B4-BE49-F238E27FC236}">
                <a16:creationId xmlns:a16="http://schemas.microsoft.com/office/drawing/2014/main" id="{8B92E274-176F-4886-8545-607B79B7A2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0215" y="6036766"/>
            <a:ext cx="2879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2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3032" y="9113"/>
            <a:ext cx="11178862" cy="6520475"/>
            <a:chOff x="112368" y="9114"/>
            <a:chExt cx="12192000" cy="7357876"/>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765" t="24413" r="32550" b="14179"/>
            <a:stretch/>
          </p:blipFill>
          <p:spPr>
            <a:xfrm>
              <a:off x="4389714" y="9114"/>
              <a:ext cx="3018553" cy="3439278"/>
            </a:xfrm>
            <a:prstGeom prst="rect">
              <a:avLst/>
            </a:prstGeom>
          </p:spPr>
        </p:pic>
        <p:sp>
          <p:nvSpPr>
            <p:cNvPr id="5" name="TextBox 4"/>
            <p:cNvSpPr txBox="1"/>
            <p:nvPr/>
          </p:nvSpPr>
          <p:spPr>
            <a:xfrm>
              <a:off x="4389714" y="3079060"/>
              <a:ext cx="322963" cy="369332"/>
            </a:xfrm>
            <a:prstGeom prst="rect">
              <a:avLst/>
            </a:prstGeom>
            <a:noFill/>
          </p:spPr>
          <p:txBody>
            <a:bodyPr wrap="square" rtlCol="0">
              <a:spAutoFit/>
            </a:bodyPr>
            <a:lstStyle/>
            <a:p>
              <a:r>
                <a:rPr lang="en-US" b="1" dirty="0">
                  <a:solidFill>
                    <a:schemeClr val="bg1"/>
                  </a:solidFill>
                </a:rPr>
                <a:t>A</a:t>
              </a:r>
            </a:p>
          </p:txBody>
        </p:sp>
        <p:pic>
          <p:nvPicPr>
            <p:cNvPr id="8" name="Picture 7"/>
            <p:cNvPicPr>
              <a:picLocks noChangeAspect="1"/>
            </p:cNvPicPr>
            <p:nvPr/>
          </p:nvPicPr>
          <p:blipFill>
            <a:blip r:embed="rId4"/>
            <a:stretch>
              <a:fillRect/>
            </a:stretch>
          </p:blipFill>
          <p:spPr>
            <a:xfrm>
              <a:off x="112368" y="3470888"/>
              <a:ext cx="12192000" cy="3896102"/>
            </a:xfrm>
            <a:prstGeom prst="rect">
              <a:avLst/>
            </a:prstGeom>
          </p:spPr>
        </p:pic>
      </p:grpSp>
      <p:sp>
        <p:nvSpPr>
          <p:cNvPr id="6" name="TextBox 5"/>
          <p:cNvSpPr txBox="1"/>
          <p:nvPr/>
        </p:nvSpPr>
        <p:spPr>
          <a:xfrm>
            <a:off x="10942749" y="6396335"/>
            <a:ext cx="1249251" cy="461665"/>
          </a:xfrm>
          <a:prstGeom prst="rect">
            <a:avLst/>
          </a:prstGeom>
          <a:noFill/>
        </p:spPr>
        <p:txBody>
          <a:bodyPr wrap="square" rtlCol="0">
            <a:spAutoFit/>
          </a:bodyPr>
          <a:lstStyle/>
          <a:p>
            <a:r>
              <a:rPr lang="en-US" sz="2400" dirty="0"/>
              <a:t>Ng et al. </a:t>
            </a:r>
          </a:p>
        </p:txBody>
      </p:sp>
      <p:sp>
        <p:nvSpPr>
          <p:cNvPr id="7" name="Title 1">
            <a:extLst>
              <a:ext uri="{FF2B5EF4-FFF2-40B4-BE49-F238E27FC236}">
                <a16:creationId xmlns:a16="http://schemas.microsoft.com/office/drawing/2014/main" id="{2085CD5B-1ED1-4DDC-8EC5-FFBC0D911119}"/>
              </a:ext>
            </a:extLst>
          </p:cNvPr>
          <p:cNvSpPr txBox="1">
            <a:spLocks/>
          </p:cNvSpPr>
          <p:nvPr/>
        </p:nvSpPr>
        <p:spPr>
          <a:xfrm>
            <a:off x="-3630930" y="18155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Imaging</a:t>
            </a:r>
          </a:p>
        </p:txBody>
      </p:sp>
      <p:sp>
        <p:nvSpPr>
          <p:cNvPr id="10" name="TextBox 4">
            <a:extLst>
              <a:ext uri="{FF2B5EF4-FFF2-40B4-BE49-F238E27FC236}">
                <a16:creationId xmlns:a16="http://schemas.microsoft.com/office/drawing/2014/main" id="{346329CC-2DF7-4400-B407-D46F60170311}"/>
              </a:ext>
            </a:extLst>
          </p:cNvPr>
          <p:cNvSpPr txBox="1"/>
          <p:nvPr/>
        </p:nvSpPr>
        <p:spPr>
          <a:xfrm>
            <a:off x="0" y="6576447"/>
            <a:ext cx="2909455" cy="246221"/>
          </a:xfrm>
          <a:prstGeom prst="rect">
            <a:avLst/>
          </a:prstGeom>
          <a:noFill/>
        </p:spPr>
        <p:txBody>
          <a:bodyPr wrap="square" rtlCol="0">
            <a:spAutoFit/>
          </a:bodyPr>
          <a:lstStyle/>
          <a:p>
            <a:pPr lvl="0" defTabSz="457200"/>
            <a:r>
              <a:rPr lang="en-GB" sz="1000" dirty="0">
                <a:solidFill>
                  <a:prstClr val="black"/>
                </a:solidFill>
                <a:latin typeface="Arial" charset="0"/>
              </a:rPr>
              <a:t>© 2019 American Academy of Neurology</a:t>
            </a:r>
          </a:p>
        </p:txBody>
      </p:sp>
      <p:pic>
        <p:nvPicPr>
          <p:cNvPr id="11" name="Picture 2">
            <a:extLst>
              <a:ext uri="{FF2B5EF4-FFF2-40B4-BE49-F238E27FC236}">
                <a16:creationId xmlns:a16="http://schemas.microsoft.com/office/drawing/2014/main" id="{85DDACE3-2B97-4221-B617-5FD3856687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3615" y="1572874"/>
            <a:ext cx="2879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83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a:latin typeface="+mn-lt"/>
              </a:rPr>
              <a:t>Electroretinograhic</a:t>
            </a:r>
            <a:r>
              <a:rPr lang="en-US" b="1" dirty="0">
                <a:latin typeface="+mn-lt"/>
              </a:rPr>
              <a:t> artifacts in Electroencephalogram. </a:t>
            </a:r>
            <a:br>
              <a:rPr lang="en-US" dirty="0">
                <a:latin typeface="+mn-lt"/>
              </a:rPr>
            </a:br>
            <a:endParaRPr lang="en-US" dirty="0">
              <a:latin typeface="+mn-lt"/>
            </a:endParaRPr>
          </a:p>
        </p:txBody>
      </p:sp>
      <p:sp>
        <p:nvSpPr>
          <p:cNvPr id="3" name="Content Placeholder 2"/>
          <p:cNvSpPr>
            <a:spLocks noGrp="1"/>
          </p:cNvSpPr>
          <p:nvPr>
            <p:ph idx="1"/>
          </p:nvPr>
        </p:nvSpPr>
        <p:spPr/>
        <p:txBody>
          <a:bodyPr/>
          <a:lstStyle/>
          <a:p>
            <a:r>
              <a:rPr lang="en-US" dirty="0"/>
              <a:t>Recognizing the discharges as ERG artifacts rather than cerebral reactivity to photic stimulus or photic blink reflex is of paramount importance to avoid misinformed neurologic prognostication</a:t>
            </a:r>
            <a:r>
              <a:rPr lang="en-US" baseline="30000" dirty="0"/>
              <a:t>1,2</a:t>
            </a:r>
            <a:r>
              <a:rPr lang="en-US" dirty="0"/>
              <a:t>. </a:t>
            </a:r>
          </a:p>
          <a:p>
            <a:r>
              <a:rPr lang="en-US" dirty="0"/>
              <a:t>The misrecognition of the latter two discharges may otherwise suggest a functionally intact </a:t>
            </a:r>
            <a:r>
              <a:rPr lang="en-US" dirty="0" err="1"/>
              <a:t>thalamo</a:t>
            </a:r>
            <a:r>
              <a:rPr lang="en-US" dirty="0"/>
              <a:t>-cortical network and brainstem respectively.</a:t>
            </a:r>
          </a:p>
          <a:p>
            <a:endParaRPr lang="en-US" dirty="0"/>
          </a:p>
        </p:txBody>
      </p:sp>
      <p:sp>
        <p:nvSpPr>
          <p:cNvPr id="5" name="TextBox 4"/>
          <p:cNvSpPr txBox="1"/>
          <p:nvPr/>
        </p:nvSpPr>
        <p:spPr>
          <a:xfrm>
            <a:off x="10942749" y="6396335"/>
            <a:ext cx="1249251" cy="461665"/>
          </a:xfrm>
          <a:prstGeom prst="rect">
            <a:avLst/>
          </a:prstGeom>
          <a:noFill/>
        </p:spPr>
        <p:txBody>
          <a:bodyPr wrap="square" rtlCol="0">
            <a:spAutoFit/>
          </a:bodyPr>
          <a:lstStyle/>
          <a:p>
            <a:r>
              <a:rPr lang="en-US" sz="2400" dirty="0"/>
              <a:t>Ng et al. </a:t>
            </a:r>
          </a:p>
        </p:txBody>
      </p:sp>
      <p:sp>
        <p:nvSpPr>
          <p:cNvPr id="6" name="TextBox 4">
            <a:extLst>
              <a:ext uri="{FF2B5EF4-FFF2-40B4-BE49-F238E27FC236}">
                <a16:creationId xmlns:a16="http://schemas.microsoft.com/office/drawing/2014/main" id="{3302621D-1642-465C-B47E-1803FF8064FC}"/>
              </a:ext>
            </a:extLst>
          </p:cNvPr>
          <p:cNvSpPr txBox="1"/>
          <p:nvPr/>
        </p:nvSpPr>
        <p:spPr>
          <a:xfrm>
            <a:off x="0" y="6576447"/>
            <a:ext cx="2909455" cy="246221"/>
          </a:xfrm>
          <a:prstGeom prst="rect">
            <a:avLst/>
          </a:prstGeom>
          <a:noFill/>
        </p:spPr>
        <p:txBody>
          <a:bodyPr wrap="square" rtlCol="0">
            <a:spAutoFit/>
          </a:bodyPr>
          <a:lstStyle/>
          <a:p>
            <a:pPr lvl="0" defTabSz="457200"/>
            <a:r>
              <a:rPr lang="en-GB" sz="1000" dirty="0">
                <a:solidFill>
                  <a:prstClr val="black"/>
                </a:solidFill>
                <a:latin typeface="Arial" charset="0"/>
              </a:rPr>
              <a:t>© 2019 American Academy of Neurology</a:t>
            </a:r>
          </a:p>
        </p:txBody>
      </p:sp>
      <p:pic>
        <p:nvPicPr>
          <p:cNvPr id="7" name="Picture 2">
            <a:extLst>
              <a:ext uri="{FF2B5EF4-FFF2-40B4-BE49-F238E27FC236}">
                <a16:creationId xmlns:a16="http://schemas.microsoft.com/office/drawing/2014/main" id="{30571F13-D0EE-4586-99A0-FA7D293ABE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0215" y="6036766"/>
            <a:ext cx="2879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161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279</Words>
  <Application>Microsoft Office PowerPoint</Application>
  <PresentationFormat>Widescreen</PresentationFormat>
  <Paragraphs>24</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A 47 year old woman in coma</vt:lpstr>
      <vt:lpstr>Vignette</vt:lpstr>
      <vt:lpstr>PowerPoint Presentation</vt:lpstr>
      <vt:lpstr>Electroretinograhic artifacts in Electroencephalogram.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47 year old woman in coma</dc:title>
  <dc:creator>Peng Soon Ng</dc:creator>
  <cp:lastModifiedBy>Robert Witherow</cp:lastModifiedBy>
  <cp:revision>8</cp:revision>
  <dcterms:created xsi:type="dcterms:W3CDTF">2019-04-02T03:57:12Z</dcterms:created>
  <dcterms:modified xsi:type="dcterms:W3CDTF">2019-08-22T04:56:25Z</dcterms:modified>
</cp:coreProperties>
</file>