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59"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4" autoAdjust="0"/>
    <p:restoredTop sz="77310" autoAdjust="0"/>
  </p:normalViewPr>
  <p:slideViewPr>
    <p:cSldViewPr snapToGrid="0">
      <p:cViewPr varScale="1">
        <p:scale>
          <a:sx n="66" d="100"/>
          <a:sy n="66" d="100"/>
        </p:scale>
        <p:origin x="114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FEC930-F006-4832-A007-24160DAD5211}" type="datetimeFigureOut">
              <a:rPr lang="en-US" smtClean="0"/>
              <a:t>8/28/2019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F7EC9-416D-4898-BE9D-0E224F0AE105}" type="slidenum">
              <a:rPr lang="en-US" smtClean="0"/>
              <a:t>‹#›</a:t>
            </a:fld>
            <a:endParaRPr lang="en-US"/>
          </a:p>
        </p:txBody>
      </p:sp>
    </p:spTree>
    <p:extLst>
      <p:ext uri="{BB962C8B-B14F-4D97-AF65-F5344CB8AC3E}">
        <p14:creationId xmlns:p14="http://schemas.microsoft.com/office/powerpoint/2010/main" val="152878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cholar.google.com/scholar_lookup?title=Multiple%20cranial%20nerve%20enhancement%3A%20a%20new%20MR%20imaging%20finding%20in%20metachromatic%20leukodystrophy&amp;publication_year=2007&amp;author=A.C.%20Maia%20Jr.&amp;author=A.J.%20da%20Rocha&amp;author=C.J.%20da%20Silva&amp;author=S.%20Rosember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1F7EC9-416D-4898-BE9D-0E224F0AE105}" type="slidenum">
              <a:rPr lang="en-US" smtClean="0"/>
              <a:t>1</a:t>
            </a:fld>
            <a:endParaRPr lang="en-US"/>
          </a:p>
        </p:txBody>
      </p:sp>
    </p:spTree>
    <p:extLst>
      <p:ext uri="{BB962C8B-B14F-4D97-AF65-F5344CB8AC3E}">
        <p14:creationId xmlns:p14="http://schemas.microsoft.com/office/powerpoint/2010/main" val="1411235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1F7EC9-416D-4898-BE9D-0E224F0AE105}" type="slidenum">
              <a:rPr lang="en-US" smtClean="0"/>
              <a:t>2</a:t>
            </a:fld>
            <a:endParaRPr lang="en-US"/>
          </a:p>
        </p:txBody>
      </p:sp>
    </p:spTree>
    <p:extLst>
      <p:ext uri="{BB962C8B-B14F-4D97-AF65-F5344CB8AC3E}">
        <p14:creationId xmlns:p14="http://schemas.microsoft.com/office/powerpoint/2010/main" val="257168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Axial T2 (Fig. A, B) and FLAIR (Fig. C) images showing symmetric confluent hyperintensities in a leopard like appearance throughout the periventricular white matter, centrum </a:t>
            </a:r>
            <a:r>
              <a:rPr lang="en-US" sz="1200" kern="1200" dirty="0" err="1">
                <a:solidFill>
                  <a:schemeClr val="tx1"/>
                </a:solidFill>
                <a:effectLst/>
                <a:latin typeface="+mn-lt"/>
                <a:ea typeface="+mn-ea"/>
                <a:cs typeface="+mn-cs"/>
              </a:rPr>
              <a:t>semiovale</a:t>
            </a:r>
            <a:r>
              <a:rPr lang="en-US" sz="1200" kern="1200" dirty="0">
                <a:solidFill>
                  <a:schemeClr val="tx1"/>
                </a:solidFill>
                <a:effectLst/>
                <a:latin typeface="+mn-lt"/>
                <a:ea typeface="+mn-ea"/>
                <a:cs typeface="+mn-cs"/>
              </a:rPr>
              <a:t> (sparing subcortical U fibers), genu and splenium of the corpus callosum. Axial contrast enhanced T1 images showing symmetric enhancement of the bilateral third cranial nerve (Fig. D, arrows), bilateral fifth cranial nerve (Fig. E, arrows), bilateral sixth cranial nerve (Fig. F, arrows) and bilateral seventh cranial nerve (Fig. G, arrows) and eighth cranial nerve (Fig. H, arrows).</a:t>
            </a:r>
          </a:p>
          <a:p>
            <a:endParaRPr lang="en-US" dirty="0"/>
          </a:p>
        </p:txBody>
      </p:sp>
      <p:sp>
        <p:nvSpPr>
          <p:cNvPr id="4" name="Slide Number Placeholder 3"/>
          <p:cNvSpPr>
            <a:spLocks noGrp="1"/>
          </p:cNvSpPr>
          <p:nvPr>
            <p:ph type="sldNum" sz="quarter" idx="5"/>
          </p:nvPr>
        </p:nvSpPr>
        <p:spPr/>
        <p:txBody>
          <a:bodyPr/>
          <a:lstStyle/>
          <a:p>
            <a:fld id="{F01F7EC9-416D-4898-BE9D-0E224F0AE105}" type="slidenum">
              <a:rPr lang="en-US" smtClean="0"/>
              <a:t>3</a:t>
            </a:fld>
            <a:endParaRPr lang="en-US"/>
          </a:p>
        </p:txBody>
      </p:sp>
    </p:spTree>
    <p:extLst>
      <p:ext uri="{BB962C8B-B14F-4D97-AF65-F5344CB8AC3E}">
        <p14:creationId xmlns:p14="http://schemas.microsoft.com/office/powerpoint/2010/main" val="40565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1. Singh RK, </a:t>
            </a:r>
            <a:r>
              <a:rPr lang="en-US" sz="1200" kern="1200" dirty="0" err="1">
                <a:solidFill>
                  <a:schemeClr val="tx1"/>
                </a:solidFill>
                <a:effectLst/>
                <a:latin typeface="+mn-lt"/>
                <a:ea typeface="+mn-ea"/>
                <a:cs typeface="+mn-cs"/>
              </a:rPr>
              <a:t>Leshner</a:t>
            </a:r>
            <a:r>
              <a:rPr lang="en-US" sz="1200" kern="1200" dirty="0">
                <a:solidFill>
                  <a:schemeClr val="tx1"/>
                </a:solidFill>
                <a:effectLst/>
                <a:latin typeface="+mn-lt"/>
                <a:ea typeface="+mn-ea"/>
                <a:cs typeface="+mn-cs"/>
              </a:rPr>
              <a:t> RT, </a:t>
            </a:r>
            <a:r>
              <a:rPr lang="en-US" sz="1200" kern="1200" dirty="0" err="1">
                <a:solidFill>
                  <a:schemeClr val="tx1"/>
                </a:solidFill>
                <a:effectLst/>
                <a:latin typeface="+mn-lt"/>
                <a:ea typeface="+mn-ea"/>
                <a:cs typeface="+mn-cs"/>
              </a:rPr>
              <a:t>Kadom</a:t>
            </a:r>
            <a:r>
              <a:rPr lang="en-US" sz="1200" kern="1200" dirty="0">
                <a:solidFill>
                  <a:schemeClr val="tx1"/>
                </a:solidFill>
                <a:effectLst/>
                <a:latin typeface="+mn-lt"/>
                <a:ea typeface="+mn-ea"/>
                <a:cs typeface="+mn-cs"/>
              </a:rPr>
              <a:t> N, </a:t>
            </a:r>
            <a:r>
              <a:rPr lang="en-US" sz="1200" kern="1200" dirty="0" err="1">
                <a:solidFill>
                  <a:schemeClr val="tx1"/>
                </a:solidFill>
                <a:effectLst/>
                <a:latin typeface="+mn-lt"/>
                <a:ea typeface="+mn-ea"/>
                <a:cs typeface="+mn-cs"/>
              </a:rPr>
              <a:t>Vanderver</a:t>
            </a:r>
            <a:r>
              <a:rPr lang="en-US" sz="1200" kern="1200" dirty="0">
                <a:solidFill>
                  <a:schemeClr val="tx1"/>
                </a:solidFill>
                <a:effectLst/>
                <a:latin typeface="+mn-lt"/>
                <a:ea typeface="+mn-ea"/>
                <a:cs typeface="+mn-cs"/>
              </a:rPr>
              <a:t> AL. Isolated Cranial Nerve Enhancement in Metachromatic Leukodystrophy. </a:t>
            </a:r>
            <a:r>
              <a:rPr lang="en-US" sz="1200" kern="1200" dirty="0" err="1">
                <a:solidFill>
                  <a:schemeClr val="tx1"/>
                </a:solidFill>
                <a:effectLst/>
                <a:latin typeface="+mn-lt"/>
                <a:ea typeface="+mn-ea"/>
                <a:cs typeface="+mn-cs"/>
              </a:rPr>
              <a:t>Pediatr</a:t>
            </a:r>
            <a:r>
              <a:rPr lang="en-US" sz="1200" kern="1200" dirty="0">
                <a:solidFill>
                  <a:schemeClr val="tx1"/>
                </a:solidFill>
                <a:effectLst/>
                <a:latin typeface="+mn-lt"/>
                <a:ea typeface="+mn-ea"/>
                <a:cs typeface="+mn-cs"/>
              </a:rPr>
              <a:t> Neurol. 2009 May;40(5):380-2. PubMed Google Scholar.</a:t>
            </a:r>
          </a:p>
          <a:p>
            <a:pPr lvl="0"/>
            <a:r>
              <a:rPr lang="en-US" sz="1200" kern="1200" dirty="0">
                <a:solidFill>
                  <a:schemeClr val="tx1"/>
                </a:solidFill>
                <a:effectLst/>
                <a:latin typeface="+mn-lt"/>
                <a:ea typeface="+mn-ea"/>
                <a:cs typeface="+mn-cs"/>
              </a:rPr>
              <a:t>2. Maia AC Jr, da Rocha AJ, da Silva CJ, </a:t>
            </a:r>
            <a:r>
              <a:rPr lang="en-US" sz="1200" kern="1200" dirty="0" err="1">
                <a:solidFill>
                  <a:schemeClr val="tx1"/>
                </a:solidFill>
                <a:effectLst/>
                <a:latin typeface="+mn-lt"/>
                <a:ea typeface="+mn-ea"/>
                <a:cs typeface="+mn-cs"/>
              </a:rPr>
              <a:t>Rosemberg</a:t>
            </a:r>
            <a:r>
              <a:rPr lang="en-US" sz="1200" kern="1200" dirty="0">
                <a:solidFill>
                  <a:schemeClr val="tx1"/>
                </a:solidFill>
                <a:effectLst/>
                <a:latin typeface="+mn-lt"/>
                <a:ea typeface="+mn-ea"/>
                <a:cs typeface="+mn-cs"/>
              </a:rPr>
              <a:t> S. Multiple cranial nerve enhancement: a new MR imaging finding in metachromatic leukodystrophy AJNR Am J </a:t>
            </a:r>
            <a:r>
              <a:rPr lang="en-US" sz="1200" kern="1200" dirty="0" err="1">
                <a:solidFill>
                  <a:schemeClr val="tx1"/>
                </a:solidFill>
                <a:effectLst/>
                <a:latin typeface="+mn-lt"/>
                <a:ea typeface="+mn-ea"/>
                <a:cs typeface="+mn-cs"/>
              </a:rPr>
              <a:t>Neuroradiol</a:t>
            </a:r>
            <a:r>
              <a:rPr lang="en-US" sz="1200" kern="1200" dirty="0">
                <a:solidFill>
                  <a:schemeClr val="tx1"/>
                </a:solidFill>
                <a:effectLst/>
                <a:latin typeface="+mn-lt"/>
                <a:ea typeface="+mn-ea"/>
                <a:cs typeface="+mn-cs"/>
              </a:rPr>
              <a:t>. 2007 Jun-Jul;28(6):999. PubMed </a:t>
            </a:r>
            <a:r>
              <a:rPr lang="en-US" sz="1200" u="sng" kern="1200" dirty="0">
                <a:solidFill>
                  <a:schemeClr val="tx1"/>
                </a:solidFill>
                <a:effectLst/>
                <a:latin typeface="+mn-lt"/>
                <a:ea typeface="+mn-ea"/>
                <a:cs typeface="+mn-cs"/>
                <a:hlinkClick r:id="rId3"/>
              </a:rPr>
              <a:t>Google Scholar</a:t>
            </a:r>
            <a:r>
              <a:rPr lang="en-US" sz="1200" u="sng"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01F7EC9-416D-4898-BE9D-0E224F0AE105}" type="slidenum">
              <a:rPr lang="en-US" smtClean="0"/>
              <a:t>4</a:t>
            </a:fld>
            <a:endParaRPr lang="en-US"/>
          </a:p>
        </p:txBody>
      </p:sp>
    </p:spTree>
    <p:extLst>
      <p:ext uri="{BB962C8B-B14F-4D97-AF65-F5344CB8AC3E}">
        <p14:creationId xmlns:p14="http://schemas.microsoft.com/office/powerpoint/2010/main" val="379244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BC31A-90E2-4292-B28D-A475A3DEE2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049A3A-A1B7-4ABF-9D95-444DEB584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064B03-A680-46C0-A9F5-AC4B146E17E8}"/>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5" name="Footer Placeholder 4">
            <a:extLst>
              <a:ext uri="{FF2B5EF4-FFF2-40B4-BE49-F238E27FC236}">
                <a16:creationId xmlns:a16="http://schemas.microsoft.com/office/drawing/2014/main" id="{8AD5B4CE-F930-407C-AFBB-84BE335DFE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BD86A-3E55-4CF3-9C8B-E9239CFB692F}"/>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3432275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13296-0607-4E27-A326-E47BC1124A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5E2BA-B07C-41EE-B643-D6C171568E8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C729B-E23D-4431-8AFC-71B38205BBF4}"/>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5" name="Footer Placeholder 4">
            <a:extLst>
              <a:ext uri="{FF2B5EF4-FFF2-40B4-BE49-F238E27FC236}">
                <a16:creationId xmlns:a16="http://schemas.microsoft.com/office/drawing/2014/main" id="{6918E6D5-3314-45DA-B80D-244F61928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1D1A9-3B18-42F2-98CB-9412BDE290B0}"/>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185762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F9DC05-FB37-436C-931D-833D0523A0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296959-BB40-4615-969A-B404680F92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7CBA6-DD75-4ABA-8982-8C91FFBB63FE}"/>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5" name="Footer Placeholder 4">
            <a:extLst>
              <a:ext uri="{FF2B5EF4-FFF2-40B4-BE49-F238E27FC236}">
                <a16:creationId xmlns:a16="http://schemas.microsoft.com/office/drawing/2014/main" id="{F8034C5C-2E34-46BC-B136-5672D6799E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8862E-DAC9-4CD1-B031-ABDAEB68A33D}"/>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141272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09C7-AC91-4675-8CC3-851C7DF74F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0C32C6-8D40-4A43-A228-2BFD1CB91D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BC8117-A7B3-44C4-BC0E-662113ED251D}"/>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5" name="Footer Placeholder 4">
            <a:extLst>
              <a:ext uri="{FF2B5EF4-FFF2-40B4-BE49-F238E27FC236}">
                <a16:creationId xmlns:a16="http://schemas.microsoft.com/office/drawing/2014/main" id="{1E77ACBB-FCED-434A-A2B5-835826E4A5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629E7-7F31-49A8-BE23-2926D6F6E843}"/>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263550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6F476-C044-45F8-86C9-E9BD7F4E99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202CF9-11E6-4579-A769-DCF4040CBE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7DCAC-8120-4B2E-A9AC-310AFA68AF21}"/>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5" name="Footer Placeholder 4">
            <a:extLst>
              <a:ext uri="{FF2B5EF4-FFF2-40B4-BE49-F238E27FC236}">
                <a16:creationId xmlns:a16="http://schemas.microsoft.com/office/drawing/2014/main" id="{C61CCFD1-8A94-4DC9-B215-408E8283DC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A57A7-A6DB-4C12-BE6E-471E06BF17F5}"/>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237323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0FD48-83AD-48D4-B534-11CE0672F4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FB1D1E-14CC-40BC-8DAF-8D6A1B1AC9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8391AF-C221-49F5-8D6D-EFF20A7C43F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BC06C2-80E9-4C43-9CC9-F2E89645C199}"/>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6" name="Footer Placeholder 5">
            <a:extLst>
              <a:ext uri="{FF2B5EF4-FFF2-40B4-BE49-F238E27FC236}">
                <a16:creationId xmlns:a16="http://schemas.microsoft.com/office/drawing/2014/main" id="{DFA6DEDF-57E4-4D71-8DA6-763F14A9ED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2CCF06-0B69-454A-BA08-E3D1BE03B4A7}"/>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36572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3374-563E-4D36-8F4A-DB3C5AA7B9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9FE6BB-3E33-4756-805F-97F718AA80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024090-44DD-4F48-9BA9-9274F9B428A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A44DC7-BBE2-487E-8166-ED82608CCB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15B4E7C-CB3B-4F18-AB28-5D70ACA68B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5EADA3-A1BC-4510-8E9B-7C13501D2B66}"/>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8" name="Footer Placeholder 7">
            <a:extLst>
              <a:ext uri="{FF2B5EF4-FFF2-40B4-BE49-F238E27FC236}">
                <a16:creationId xmlns:a16="http://schemas.microsoft.com/office/drawing/2014/main" id="{4F027856-2040-4E9B-96EE-E16494EC51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743D03-06CA-4033-9A80-15E6D50B25D1}"/>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2870330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F6776-567E-470E-93F9-D2731B1A02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FE1845-21FA-4807-8B63-29F0060D00AD}"/>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4" name="Footer Placeholder 3">
            <a:extLst>
              <a:ext uri="{FF2B5EF4-FFF2-40B4-BE49-F238E27FC236}">
                <a16:creationId xmlns:a16="http://schemas.microsoft.com/office/drawing/2014/main" id="{F738D2A5-800A-4BD2-846A-6ED18FCFD3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CB6C98-0224-4F73-9BA4-CC353D043ACD}"/>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3982301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98A34E-5E85-42D8-BB47-7B516740AC62}"/>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3" name="Footer Placeholder 2">
            <a:extLst>
              <a:ext uri="{FF2B5EF4-FFF2-40B4-BE49-F238E27FC236}">
                <a16:creationId xmlns:a16="http://schemas.microsoft.com/office/drawing/2014/main" id="{39A60ADB-749D-4795-B914-4E67ABAD3B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28A4ED-0108-4FA3-BD98-2F159C37351D}"/>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128368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5407B-AE30-4261-B7B6-06025A571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68F286-BB7C-433F-B68D-BA770C359F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4A2D2F-5234-4C54-9980-4BD1660D7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0405B2-5EFB-41FF-BC77-7394D7185073}"/>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6" name="Footer Placeholder 5">
            <a:extLst>
              <a:ext uri="{FF2B5EF4-FFF2-40B4-BE49-F238E27FC236}">
                <a16:creationId xmlns:a16="http://schemas.microsoft.com/office/drawing/2014/main" id="{A1E91402-86B2-4384-9145-D2CD7CE9F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5EFBC-B194-4AFC-8965-9911890684B0}"/>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1054331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2E139-1B8A-4138-B6BC-17704B555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9A55F3-9E92-43BF-9EBB-BA421C8DD0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004EED-49F3-4A9F-ACB0-8989A727EE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BFEFCD-EDD9-4B34-ABDE-C54649B980AD}"/>
              </a:ext>
            </a:extLst>
          </p:cNvPr>
          <p:cNvSpPr>
            <a:spLocks noGrp="1"/>
          </p:cNvSpPr>
          <p:nvPr>
            <p:ph type="dt" sz="half" idx="10"/>
          </p:nvPr>
        </p:nvSpPr>
        <p:spPr/>
        <p:txBody>
          <a:bodyPr/>
          <a:lstStyle/>
          <a:p>
            <a:fld id="{7C1A3521-B43E-4F37-9049-8F9BD4B62CDA}" type="datetimeFigureOut">
              <a:rPr lang="en-US" smtClean="0"/>
              <a:t>8/28/2019</a:t>
            </a:fld>
            <a:endParaRPr lang="en-US"/>
          </a:p>
        </p:txBody>
      </p:sp>
      <p:sp>
        <p:nvSpPr>
          <p:cNvPr id="6" name="Footer Placeholder 5">
            <a:extLst>
              <a:ext uri="{FF2B5EF4-FFF2-40B4-BE49-F238E27FC236}">
                <a16:creationId xmlns:a16="http://schemas.microsoft.com/office/drawing/2014/main" id="{DBB86C90-EE3B-41DB-A6B0-34D634AC8F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E5CF8D-D898-40EF-BD11-3BFC5F97B0E6}"/>
              </a:ext>
            </a:extLst>
          </p:cNvPr>
          <p:cNvSpPr>
            <a:spLocks noGrp="1"/>
          </p:cNvSpPr>
          <p:nvPr>
            <p:ph type="sldNum" sz="quarter" idx="12"/>
          </p:nvPr>
        </p:nvSpPr>
        <p:spPr/>
        <p:txBody>
          <a:bodyPr/>
          <a:lstStyle/>
          <a:p>
            <a:fld id="{63F3BDB2-2247-45B0-B0FE-1F9A8A0C7F3D}" type="slidenum">
              <a:rPr lang="en-US" smtClean="0"/>
              <a:t>‹#›</a:t>
            </a:fld>
            <a:endParaRPr lang="en-US"/>
          </a:p>
        </p:txBody>
      </p:sp>
    </p:spTree>
    <p:extLst>
      <p:ext uri="{BB962C8B-B14F-4D97-AF65-F5344CB8AC3E}">
        <p14:creationId xmlns:p14="http://schemas.microsoft.com/office/powerpoint/2010/main" val="252768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DFC0AB-E6CF-4CBE-9644-A88001331E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F9CB6C-7991-428D-9B1D-6B38591C6C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7F915-87B6-46BD-8688-1B352A6A45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A3521-B43E-4F37-9049-8F9BD4B62CDA}" type="datetimeFigureOut">
              <a:rPr lang="en-US" smtClean="0"/>
              <a:t>8/28/2019</a:t>
            </a:fld>
            <a:endParaRPr lang="en-US"/>
          </a:p>
        </p:txBody>
      </p:sp>
      <p:sp>
        <p:nvSpPr>
          <p:cNvPr id="5" name="Footer Placeholder 4">
            <a:extLst>
              <a:ext uri="{FF2B5EF4-FFF2-40B4-BE49-F238E27FC236}">
                <a16:creationId xmlns:a16="http://schemas.microsoft.com/office/drawing/2014/main" id="{78CB9B85-E693-46B2-BB7E-B6AD915108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427E3F-1339-4DA4-9FF1-36B4DE05B1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3BDB2-2247-45B0-B0FE-1F9A8A0C7F3D}" type="slidenum">
              <a:rPr lang="en-US" smtClean="0"/>
              <a:t>‹#›</a:t>
            </a:fld>
            <a:endParaRPr lang="en-US"/>
          </a:p>
        </p:txBody>
      </p:sp>
    </p:spTree>
    <p:extLst>
      <p:ext uri="{BB962C8B-B14F-4D97-AF65-F5344CB8AC3E}">
        <p14:creationId xmlns:p14="http://schemas.microsoft.com/office/powerpoint/2010/main" val="3139269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A8B11-C7A8-4688-A23F-078AB6BBE22E}"/>
              </a:ext>
            </a:extLst>
          </p:cNvPr>
          <p:cNvSpPr>
            <a:spLocks noGrp="1"/>
          </p:cNvSpPr>
          <p:nvPr>
            <p:ph type="ctrTitle"/>
          </p:nvPr>
        </p:nvSpPr>
        <p:spPr>
          <a:xfrm>
            <a:off x="1263370" y="494949"/>
            <a:ext cx="9726208" cy="2072082"/>
          </a:xfrm>
        </p:spPr>
        <p:txBody>
          <a:bodyPr>
            <a:normAutofit/>
          </a:bodyPr>
          <a:lstStyle/>
          <a:p>
            <a:r>
              <a:rPr lang="en-US" sz="4400" b="1" dirty="0"/>
              <a:t>A 32 months old male with progressive developmental regression</a:t>
            </a:r>
          </a:p>
        </p:txBody>
      </p:sp>
      <p:sp>
        <p:nvSpPr>
          <p:cNvPr id="3" name="Subtitle 2">
            <a:extLst>
              <a:ext uri="{FF2B5EF4-FFF2-40B4-BE49-F238E27FC236}">
                <a16:creationId xmlns:a16="http://schemas.microsoft.com/office/drawing/2014/main" id="{ED9BF311-B742-4795-A1A3-65E6EAD7AC78}"/>
              </a:ext>
            </a:extLst>
          </p:cNvPr>
          <p:cNvSpPr>
            <a:spLocks noGrp="1"/>
          </p:cNvSpPr>
          <p:nvPr>
            <p:ph type="subTitle" idx="1"/>
          </p:nvPr>
        </p:nvSpPr>
        <p:spPr>
          <a:xfrm>
            <a:off x="2648123" y="3070370"/>
            <a:ext cx="7401887" cy="1770078"/>
          </a:xfrm>
        </p:spPr>
        <p:txBody>
          <a:bodyPr>
            <a:normAutofit/>
          </a:bodyPr>
          <a:lstStyle/>
          <a:p>
            <a:r>
              <a:rPr lang="en-US" sz="4000" dirty="0"/>
              <a:t>Teaching </a:t>
            </a:r>
            <a:r>
              <a:rPr lang="en-US" sz="4000" dirty="0" err="1"/>
              <a:t>NeuroImages</a:t>
            </a:r>
            <a:br>
              <a:rPr lang="en-US" sz="4000" dirty="0"/>
            </a:br>
            <a:r>
              <a:rPr lang="en-US" sz="3200" i="1" dirty="0"/>
              <a:t>Neurology </a:t>
            </a:r>
          </a:p>
          <a:p>
            <a:r>
              <a:rPr lang="en-US" sz="3200" dirty="0"/>
              <a:t>Resident &amp; Fellow Section</a:t>
            </a:r>
          </a:p>
        </p:txBody>
      </p:sp>
      <p:pic>
        <p:nvPicPr>
          <p:cNvPr id="5" name="Picture 4">
            <a:extLst>
              <a:ext uri="{FF2B5EF4-FFF2-40B4-BE49-F238E27FC236}">
                <a16:creationId xmlns:a16="http://schemas.microsoft.com/office/drawing/2014/main" id="{0E8734D8-CB6B-4B9D-A115-828703819FB5}"/>
              </a:ext>
            </a:extLst>
          </p:cNvPr>
          <p:cNvPicPr>
            <a:picLocks noChangeAspect="1"/>
          </p:cNvPicPr>
          <p:nvPr/>
        </p:nvPicPr>
        <p:blipFill>
          <a:blip r:embed="rId3"/>
          <a:stretch>
            <a:fillRect/>
          </a:stretch>
        </p:blipFill>
        <p:spPr>
          <a:xfrm>
            <a:off x="8347661" y="5482390"/>
            <a:ext cx="3622105" cy="1126882"/>
          </a:xfrm>
          <a:prstGeom prst="rect">
            <a:avLst/>
          </a:prstGeom>
        </p:spPr>
      </p:pic>
      <p:sp>
        <p:nvSpPr>
          <p:cNvPr id="6" name="Rectangle 5">
            <a:extLst>
              <a:ext uri="{FF2B5EF4-FFF2-40B4-BE49-F238E27FC236}">
                <a16:creationId xmlns:a16="http://schemas.microsoft.com/office/drawing/2014/main" id="{D102F9FB-998D-4802-9B2C-C0497BA6A5CC}"/>
              </a:ext>
            </a:extLst>
          </p:cNvPr>
          <p:cNvSpPr/>
          <p:nvPr/>
        </p:nvSpPr>
        <p:spPr>
          <a:xfrm>
            <a:off x="114508" y="6363051"/>
            <a:ext cx="2497800" cy="246221"/>
          </a:xfrm>
          <a:prstGeom prst="rect">
            <a:avLst/>
          </a:prstGeom>
        </p:spPr>
        <p:txBody>
          <a:bodyPr wrap="none">
            <a:spAutoFit/>
          </a:bodyPr>
          <a:lstStyle/>
          <a:p>
            <a:r>
              <a:rPr lang="en-GB" sz="1000" dirty="0">
                <a:latin typeface="Arial" charset="0"/>
              </a:rPr>
              <a:t>© 2019 American Academy of Neurology</a:t>
            </a:r>
          </a:p>
        </p:txBody>
      </p:sp>
    </p:spTree>
    <p:extLst>
      <p:ext uri="{BB962C8B-B14F-4D97-AF65-F5344CB8AC3E}">
        <p14:creationId xmlns:p14="http://schemas.microsoft.com/office/powerpoint/2010/main" val="3377222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7C92-1D29-40F5-A668-1EEF684BBB4C}"/>
              </a:ext>
            </a:extLst>
          </p:cNvPr>
          <p:cNvSpPr>
            <a:spLocks noGrp="1"/>
          </p:cNvSpPr>
          <p:nvPr>
            <p:ph type="ctrTitle"/>
          </p:nvPr>
        </p:nvSpPr>
        <p:spPr>
          <a:xfrm>
            <a:off x="1524000" y="427839"/>
            <a:ext cx="9144000" cy="1172361"/>
          </a:xfrm>
        </p:spPr>
        <p:txBody>
          <a:bodyPr>
            <a:normAutofit/>
          </a:bodyPr>
          <a:lstStyle/>
          <a:p>
            <a:pPr algn="ctr"/>
            <a:r>
              <a:rPr lang="es-MX" dirty="0" err="1"/>
              <a:t>Vignette</a:t>
            </a:r>
            <a:endParaRPr lang="en-US" dirty="0"/>
          </a:p>
        </p:txBody>
      </p:sp>
      <p:sp>
        <p:nvSpPr>
          <p:cNvPr id="8" name="Subtitle 7">
            <a:extLst>
              <a:ext uri="{FF2B5EF4-FFF2-40B4-BE49-F238E27FC236}">
                <a16:creationId xmlns:a16="http://schemas.microsoft.com/office/drawing/2014/main" id="{FFB6693E-FF1B-4B22-AC5D-119F8B3AD61A}"/>
              </a:ext>
            </a:extLst>
          </p:cNvPr>
          <p:cNvSpPr>
            <a:spLocks noGrp="1"/>
          </p:cNvSpPr>
          <p:nvPr>
            <p:ph type="subTitle" idx="1"/>
          </p:nvPr>
        </p:nvSpPr>
        <p:spPr>
          <a:xfrm>
            <a:off x="427839" y="1689886"/>
            <a:ext cx="11442583" cy="4165630"/>
          </a:xfrm>
        </p:spPr>
        <p:txBody>
          <a:bodyPr/>
          <a:lstStyle/>
          <a:p>
            <a:pPr marL="342900" indent="-342900" algn="l">
              <a:buFont typeface="Arial" panose="020B0604020202020204" pitchFamily="34" charset="0"/>
              <a:buChar char="•"/>
            </a:pPr>
            <a:r>
              <a:rPr lang="en-US" dirty="0"/>
              <a:t>A 32 months old boy, born at term, presented with progressive developmental regression from 14 months of age. </a:t>
            </a:r>
          </a:p>
          <a:p>
            <a:pPr algn="l"/>
            <a:endParaRPr lang="en-US" dirty="0"/>
          </a:p>
          <a:p>
            <a:pPr marL="342900" indent="-342900" algn="l">
              <a:buFont typeface="Arial" panose="020B0604020202020204" pitchFamily="34" charset="0"/>
              <a:buChar char="•"/>
            </a:pPr>
            <a:r>
              <a:rPr lang="en-US" dirty="0"/>
              <a:t>On examination he had horizontal nystagmus, diminished gag reflex, hypertonicity and depressed reflexes. </a:t>
            </a:r>
          </a:p>
          <a:p>
            <a:pPr algn="l"/>
            <a:endParaRPr lang="en-US" dirty="0"/>
          </a:p>
          <a:p>
            <a:pPr marL="342900" indent="-342900" algn="l">
              <a:buFont typeface="Arial" panose="020B0604020202020204" pitchFamily="34" charset="0"/>
              <a:buChar char="•"/>
            </a:pPr>
            <a:r>
              <a:rPr lang="en-US" dirty="0"/>
              <a:t>His </a:t>
            </a:r>
            <a:r>
              <a:rPr lang="en-US" dirty="0" err="1"/>
              <a:t>Arylsulphatase</a:t>
            </a:r>
            <a:r>
              <a:rPr lang="en-US" dirty="0"/>
              <a:t> A enzyme activity was decreased. </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He was homozygous for the c.465+1G gene, pathogenic variant in the ARSA gene, confirming MLD</a:t>
            </a:r>
          </a:p>
        </p:txBody>
      </p:sp>
      <p:pic>
        <p:nvPicPr>
          <p:cNvPr id="6" name="Content Placeholder 5">
            <a:extLst>
              <a:ext uri="{FF2B5EF4-FFF2-40B4-BE49-F238E27FC236}">
                <a16:creationId xmlns:a16="http://schemas.microsoft.com/office/drawing/2014/main" id="{25F9AC0F-EE5B-4F0C-88E1-2B50E015E5A7}"/>
              </a:ext>
            </a:extLst>
          </p:cNvPr>
          <p:cNvPicPr>
            <a:picLocks noGrp="1" noChangeAspect="1"/>
          </p:cNvPicPr>
          <p:nvPr>
            <p:ph idx="4294967295"/>
          </p:nvPr>
        </p:nvPicPr>
        <p:blipFill>
          <a:blip r:embed="rId3"/>
          <a:stretch>
            <a:fillRect/>
          </a:stretch>
        </p:blipFill>
        <p:spPr>
          <a:xfrm>
            <a:off x="4218045" y="5612719"/>
            <a:ext cx="3622675" cy="1125538"/>
          </a:xfrm>
          <a:prstGeom prst="rect">
            <a:avLst/>
          </a:prstGeom>
        </p:spPr>
      </p:pic>
      <p:sp>
        <p:nvSpPr>
          <p:cNvPr id="7" name="Title 1">
            <a:extLst>
              <a:ext uri="{FF2B5EF4-FFF2-40B4-BE49-F238E27FC236}">
                <a16:creationId xmlns:a16="http://schemas.microsoft.com/office/drawing/2014/main" id="{EEEE39CE-44B1-492F-AE54-BF11161DF261}"/>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a:p>
        </p:txBody>
      </p:sp>
      <p:sp>
        <p:nvSpPr>
          <p:cNvPr id="9" name="Rectangle 8">
            <a:extLst>
              <a:ext uri="{FF2B5EF4-FFF2-40B4-BE49-F238E27FC236}">
                <a16:creationId xmlns:a16="http://schemas.microsoft.com/office/drawing/2014/main" id="{0CC3C55B-345D-4F05-84E0-45F151DF4782}"/>
              </a:ext>
            </a:extLst>
          </p:cNvPr>
          <p:cNvSpPr/>
          <p:nvPr/>
        </p:nvSpPr>
        <p:spPr>
          <a:xfrm>
            <a:off x="9601200" y="6018262"/>
            <a:ext cx="2275114" cy="71999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Sonowal</a:t>
            </a:r>
            <a:r>
              <a:rPr lang="en-US" dirty="0"/>
              <a:t> et al.</a:t>
            </a:r>
          </a:p>
        </p:txBody>
      </p:sp>
      <p:sp>
        <p:nvSpPr>
          <p:cNvPr id="10" name="Rectangle 9">
            <a:extLst>
              <a:ext uri="{FF2B5EF4-FFF2-40B4-BE49-F238E27FC236}">
                <a16:creationId xmlns:a16="http://schemas.microsoft.com/office/drawing/2014/main" id="{04D5019E-2641-48CA-B94D-E6D478FD8A9B}"/>
              </a:ext>
            </a:extLst>
          </p:cNvPr>
          <p:cNvSpPr/>
          <p:nvPr/>
        </p:nvSpPr>
        <p:spPr>
          <a:xfrm>
            <a:off x="8298" y="6430161"/>
            <a:ext cx="2497800" cy="246221"/>
          </a:xfrm>
          <a:prstGeom prst="rect">
            <a:avLst/>
          </a:prstGeom>
        </p:spPr>
        <p:txBody>
          <a:bodyPr wrap="none">
            <a:spAutoFit/>
          </a:bodyPr>
          <a:lstStyle/>
          <a:p>
            <a:r>
              <a:rPr lang="en-GB" sz="1000" dirty="0">
                <a:latin typeface="Arial" charset="0"/>
              </a:rPr>
              <a:t>© 2019 American Academy of Neurology</a:t>
            </a:r>
          </a:p>
        </p:txBody>
      </p:sp>
    </p:spTree>
    <p:extLst>
      <p:ext uri="{BB962C8B-B14F-4D97-AF65-F5344CB8AC3E}">
        <p14:creationId xmlns:p14="http://schemas.microsoft.com/office/powerpoint/2010/main" val="331758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C44B4C08-D373-4DC4-A692-ACF0287E9A5E}"/>
              </a:ext>
            </a:extLst>
          </p:cNvPr>
          <p:cNvSpPr>
            <a:spLocks noGrp="1"/>
          </p:cNvSpPr>
          <p:nvPr>
            <p:ph type="title"/>
          </p:nvPr>
        </p:nvSpPr>
        <p:spPr>
          <a:xfrm>
            <a:off x="838200" y="179065"/>
            <a:ext cx="10515600" cy="1006475"/>
          </a:xfrm>
        </p:spPr>
        <p:txBody>
          <a:bodyPr>
            <a:normAutofit/>
          </a:bodyPr>
          <a:lstStyle/>
          <a:p>
            <a:pPr algn="ctr"/>
            <a:r>
              <a:rPr lang="en-US" b="1" dirty="0"/>
              <a:t>Imaging</a:t>
            </a:r>
          </a:p>
        </p:txBody>
      </p:sp>
      <p:pic>
        <p:nvPicPr>
          <p:cNvPr id="6" name="Content Placeholder 5">
            <a:extLst>
              <a:ext uri="{FF2B5EF4-FFF2-40B4-BE49-F238E27FC236}">
                <a16:creationId xmlns:a16="http://schemas.microsoft.com/office/drawing/2014/main" id="{9ED4B5E3-C622-4E95-83F9-A73C39AEC986}"/>
              </a:ext>
            </a:extLst>
          </p:cNvPr>
          <p:cNvPicPr>
            <a:picLocks noGrp="1" noChangeAspect="1"/>
          </p:cNvPicPr>
          <p:nvPr>
            <p:ph idx="4294967295"/>
          </p:nvPr>
        </p:nvPicPr>
        <p:blipFill>
          <a:blip r:embed="rId3"/>
          <a:stretch>
            <a:fillRect/>
          </a:stretch>
        </p:blipFill>
        <p:spPr>
          <a:xfrm>
            <a:off x="4452257" y="5869402"/>
            <a:ext cx="2928484" cy="873432"/>
          </a:xfrm>
          <a:prstGeom prst="rect">
            <a:avLst/>
          </a:prstGeom>
        </p:spPr>
      </p:pic>
      <p:pic>
        <p:nvPicPr>
          <p:cNvPr id="9" name="Picture 8" descr="A picture containing object, indoor&#10;&#10;Description generated with high confidence">
            <a:extLst>
              <a:ext uri="{FF2B5EF4-FFF2-40B4-BE49-F238E27FC236}">
                <a16:creationId xmlns:a16="http://schemas.microsoft.com/office/drawing/2014/main" id="{1DA7DB65-3F47-4718-A439-846D126B61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8686" y="1099457"/>
            <a:ext cx="8871857" cy="4550229"/>
          </a:xfrm>
          <a:prstGeom prst="rect">
            <a:avLst/>
          </a:prstGeom>
        </p:spPr>
      </p:pic>
      <p:sp>
        <p:nvSpPr>
          <p:cNvPr id="10" name="Rectangle 9">
            <a:extLst>
              <a:ext uri="{FF2B5EF4-FFF2-40B4-BE49-F238E27FC236}">
                <a16:creationId xmlns:a16="http://schemas.microsoft.com/office/drawing/2014/main" id="{484B6F33-9380-408F-A5B0-4AD643AC1D1F}"/>
              </a:ext>
            </a:extLst>
          </p:cNvPr>
          <p:cNvSpPr/>
          <p:nvPr/>
        </p:nvSpPr>
        <p:spPr>
          <a:xfrm>
            <a:off x="9982200" y="6259285"/>
            <a:ext cx="1894113" cy="47897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Sonowal</a:t>
            </a:r>
            <a:r>
              <a:rPr lang="en-US" dirty="0"/>
              <a:t> et al.</a:t>
            </a:r>
          </a:p>
        </p:txBody>
      </p:sp>
      <p:sp>
        <p:nvSpPr>
          <p:cNvPr id="11" name="Rectangle 10">
            <a:extLst>
              <a:ext uri="{FF2B5EF4-FFF2-40B4-BE49-F238E27FC236}">
                <a16:creationId xmlns:a16="http://schemas.microsoft.com/office/drawing/2014/main" id="{4B666D3C-E820-452C-B78D-56300130D2C4}"/>
              </a:ext>
            </a:extLst>
          </p:cNvPr>
          <p:cNvSpPr/>
          <p:nvPr/>
        </p:nvSpPr>
        <p:spPr>
          <a:xfrm>
            <a:off x="90044" y="6577469"/>
            <a:ext cx="2497800" cy="246221"/>
          </a:xfrm>
          <a:prstGeom prst="rect">
            <a:avLst/>
          </a:prstGeom>
        </p:spPr>
        <p:txBody>
          <a:bodyPr wrap="none">
            <a:spAutoFit/>
          </a:bodyPr>
          <a:lstStyle/>
          <a:p>
            <a:r>
              <a:rPr lang="en-GB" sz="1000" dirty="0">
                <a:latin typeface="Arial" charset="0"/>
              </a:rPr>
              <a:t>© 2019 American Academy of Neurology</a:t>
            </a:r>
          </a:p>
        </p:txBody>
      </p:sp>
    </p:spTree>
    <p:extLst>
      <p:ext uri="{BB962C8B-B14F-4D97-AF65-F5344CB8AC3E}">
        <p14:creationId xmlns:p14="http://schemas.microsoft.com/office/powerpoint/2010/main" val="156934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BDD876-057D-47F8-9298-45E69186365F}"/>
              </a:ext>
            </a:extLst>
          </p:cNvPr>
          <p:cNvSpPr>
            <a:spLocks noGrp="1"/>
          </p:cNvSpPr>
          <p:nvPr>
            <p:ph type="ctrTitle"/>
          </p:nvPr>
        </p:nvSpPr>
        <p:spPr>
          <a:xfrm>
            <a:off x="1594757" y="404308"/>
            <a:ext cx="9144000" cy="1195891"/>
          </a:xfrm>
        </p:spPr>
        <p:txBody>
          <a:bodyPr>
            <a:noAutofit/>
          </a:bodyPr>
          <a:lstStyle/>
          <a:p>
            <a:r>
              <a:rPr lang="en-US" sz="3600" b="1" dirty="0"/>
              <a:t>A rare case of Metachromatic Leukodystrophy with multiple bilateral cranial nerve enhancement</a:t>
            </a:r>
          </a:p>
        </p:txBody>
      </p:sp>
      <p:sp>
        <p:nvSpPr>
          <p:cNvPr id="8" name="Subtitle 7">
            <a:extLst>
              <a:ext uri="{FF2B5EF4-FFF2-40B4-BE49-F238E27FC236}">
                <a16:creationId xmlns:a16="http://schemas.microsoft.com/office/drawing/2014/main" id="{EA6C08B5-98AC-43CF-859D-0B65CC027957}"/>
              </a:ext>
            </a:extLst>
          </p:cNvPr>
          <p:cNvSpPr>
            <a:spLocks noGrp="1"/>
          </p:cNvSpPr>
          <p:nvPr>
            <p:ph type="subTitle" idx="1"/>
          </p:nvPr>
        </p:nvSpPr>
        <p:spPr>
          <a:xfrm>
            <a:off x="1523999" y="1719943"/>
            <a:ext cx="9214757" cy="3537857"/>
          </a:xfrm>
        </p:spPr>
        <p:txBody>
          <a:bodyPr>
            <a:normAutofit/>
          </a:bodyPr>
          <a:lstStyle/>
          <a:p>
            <a:pPr marL="342900" indent="-342900" algn="l">
              <a:buFont typeface="Arial" panose="020B0604020202020204" pitchFamily="34" charset="0"/>
              <a:buChar char="•"/>
            </a:pPr>
            <a:r>
              <a:rPr lang="en-US" dirty="0"/>
              <a:t>In MLD there is accumulation of a metachromatic lipid material, </a:t>
            </a:r>
            <a:r>
              <a:rPr lang="en-US" dirty="0" err="1"/>
              <a:t>galactosylceramide</a:t>
            </a:r>
            <a:r>
              <a:rPr lang="en-US" dirty="0"/>
              <a:t> sulfatide, leading to the breakdown of the myelin sheath in both central and peripheral nervous systems, initially sparing the subcortical “U” fibers.</a:t>
            </a:r>
            <a:endParaRPr lang="en-US" dirty="0">
              <a:hlinkClick r:id="" action="ppaction://noaction"/>
            </a:endParaRPr>
          </a:p>
          <a:p>
            <a:pPr marL="342900" indent="-342900" algn="l">
              <a:buFont typeface="Arial" panose="020B0604020202020204" pitchFamily="34" charset="0"/>
              <a:buChar char="•"/>
            </a:pPr>
            <a:r>
              <a:rPr lang="en-US" dirty="0"/>
              <a:t> The typical radiographic appearance of MLD is a </a:t>
            </a:r>
            <a:r>
              <a:rPr lang="en-US" dirty="0" err="1"/>
              <a:t>tigroid</a:t>
            </a:r>
            <a:r>
              <a:rPr lang="en-US" dirty="0"/>
              <a:t> appearance and multiple bilateral symmetric cranial nerve enhancements. </a:t>
            </a:r>
          </a:p>
          <a:p>
            <a:pPr marL="342900" indent="-342900" algn="l">
              <a:buFont typeface="Arial" panose="020B0604020202020204" pitchFamily="34" charset="0"/>
              <a:buChar char="•"/>
            </a:pPr>
            <a:r>
              <a:rPr lang="en-US" dirty="0"/>
              <a:t>The </a:t>
            </a:r>
            <a:r>
              <a:rPr lang="en-US" dirty="0" err="1"/>
              <a:t>tigroid</a:t>
            </a:r>
            <a:r>
              <a:rPr lang="en-US" dirty="0"/>
              <a:t> pattern is best seen as </a:t>
            </a:r>
            <a:r>
              <a:rPr lang="en-US" dirty="0" err="1"/>
              <a:t>hypointensity</a:t>
            </a:r>
            <a:r>
              <a:rPr lang="en-US" dirty="0"/>
              <a:t> on T2-weighted images on the background of abnormally T2 hyperintense white matter. </a:t>
            </a:r>
          </a:p>
          <a:p>
            <a:pPr algn="l"/>
            <a:endParaRPr lang="en-US" dirty="0"/>
          </a:p>
          <a:p>
            <a:pPr algn="l"/>
            <a:endParaRPr lang="en-US" dirty="0"/>
          </a:p>
        </p:txBody>
      </p:sp>
      <p:pic>
        <p:nvPicPr>
          <p:cNvPr id="4" name="Content Placeholder 3">
            <a:extLst>
              <a:ext uri="{FF2B5EF4-FFF2-40B4-BE49-F238E27FC236}">
                <a16:creationId xmlns:a16="http://schemas.microsoft.com/office/drawing/2014/main" id="{DBB9DC48-F089-4B43-A2C4-7E7ABB5ABCC9}"/>
              </a:ext>
            </a:extLst>
          </p:cNvPr>
          <p:cNvPicPr>
            <a:picLocks noGrp="1" noChangeAspect="1"/>
          </p:cNvPicPr>
          <p:nvPr>
            <p:ph idx="4294967295"/>
          </p:nvPr>
        </p:nvPicPr>
        <p:blipFill>
          <a:blip r:embed="rId3"/>
          <a:stretch>
            <a:fillRect/>
          </a:stretch>
        </p:blipFill>
        <p:spPr>
          <a:xfrm>
            <a:off x="4320039" y="5524487"/>
            <a:ext cx="3622675" cy="1125538"/>
          </a:xfrm>
          <a:prstGeom prst="rect">
            <a:avLst/>
          </a:prstGeom>
        </p:spPr>
      </p:pic>
      <p:sp>
        <p:nvSpPr>
          <p:cNvPr id="5" name="Rectangle 4">
            <a:extLst>
              <a:ext uri="{FF2B5EF4-FFF2-40B4-BE49-F238E27FC236}">
                <a16:creationId xmlns:a16="http://schemas.microsoft.com/office/drawing/2014/main" id="{5EB0010C-95B2-4AE7-A58B-3E325068986B}"/>
              </a:ext>
            </a:extLst>
          </p:cNvPr>
          <p:cNvSpPr/>
          <p:nvPr/>
        </p:nvSpPr>
        <p:spPr>
          <a:xfrm>
            <a:off x="9601200" y="6018262"/>
            <a:ext cx="2275114" cy="71999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err="1"/>
              <a:t>Sonowal</a:t>
            </a:r>
            <a:r>
              <a:rPr lang="en-US" dirty="0"/>
              <a:t> et al.</a:t>
            </a:r>
          </a:p>
        </p:txBody>
      </p:sp>
      <p:sp>
        <p:nvSpPr>
          <p:cNvPr id="9" name="Rectangle 8">
            <a:extLst>
              <a:ext uri="{FF2B5EF4-FFF2-40B4-BE49-F238E27FC236}">
                <a16:creationId xmlns:a16="http://schemas.microsoft.com/office/drawing/2014/main" id="{76AC9765-0857-4247-88DE-4E1A0828A148}"/>
              </a:ext>
            </a:extLst>
          </p:cNvPr>
          <p:cNvSpPr/>
          <p:nvPr/>
        </p:nvSpPr>
        <p:spPr>
          <a:xfrm>
            <a:off x="103622" y="6488668"/>
            <a:ext cx="2497800" cy="246221"/>
          </a:xfrm>
          <a:prstGeom prst="rect">
            <a:avLst/>
          </a:prstGeom>
        </p:spPr>
        <p:txBody>
          <a:bodyPr wrap="none">
            <a:spAutoFit/>
          </a:bodyPr>
          <a:lstStyle/>
          <a:p>
            <a:r>
              <a:rPr lang="en-GB" sz="1000" dirty="0">
                <a:latin typeface="Arial" charset="0"/>
              </a:rPr>
              <a:t>© 2019 American Academy of Neurology</a:t>
            </a:r>
          </a:p>
        </p:txBody>
      </p:sp>
    </p:spTree>
    <p:extLst>
      <p:ext uri="{BB962C8B-B14F-4D97-AF65-F5344CB8AC3E}">
        <p14:creationId xmlns:p14="http://schemas.microsoft.com/office/powerpoint/2010/main" val="1481825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7933</TotalTime>
  <Words>404</Words>
  <Application>Microsoft Office PowerPoint</Application>
  <PresentationFormat>Widescreen</PresentationFormat>
  <Paragraphs>30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A 32 months old male with progressive developmental regression</vt:lpstr>
      <vt:lpstr>Vignette</vt:lpstr>
      <vt:lpstr>Imaging</vt:lpstr>
      <vt:lpstr>A rare case of Metachromatic Leukodystrophy with multiple bilateral cranial nerve enhancement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Baruah, Dhiraj</dc:creator>
  <cp:lastModifiedBy>Robert Witherow</cp:lastModifiedBy>
  <cp:revision>19</cp:revision>
  <dcterms:created xsi:type="dcterms:W3CDTF">2019-04-11T13:34:48Z</dcterms:created>
  <dcterms:modified xsi:type="dcterms:W3CDTF">2019-08-28T18:47:13Z</dcterms:modified>
</cp:coreProperties>
</file>