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7" r:id="rId2"/>
    <p:sldId id="260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43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DF315-BA1F-41EF-A083-ACB3788A61D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2D45F-5B24-4012-B14F-F59C4AF0C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0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F-FDG-PET/SPM follow up study for LGI-1 patient with FBDS</a:t>
            </a:r>
            <a:r>
              <a:rPr lang="zh-CN" altLang="zh-CN" dirty="0">
                <a:effectLst/>
              </a:rPr>
              <a:t> </a:t>
            </a:r>
            <a:endParaRPr lang="en-US" altLang="zh-CN" dirty="0">
              <a:effectLst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/>
              <a:defRPr/>
            </a:pP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events after the patient FBDS symptoms appeared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/>
              <a:defRPr/>
            </a:pP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Represented MRI image and 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F-FDG-PET/SPM (P&lt; 0.01) image in three different time stages from admission diagnosis, relapse, discharge, and review.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2D45F-5B24-4012-B14F-F59C4AF0C66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1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Francesc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"A clinical approach to diagnosis of autoimmune encephalitis." The Lancet Neurology 15.4 (2016): 391-404.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Tüzün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Dalmau. "Limbic encephalitis and variants: classification, diagnosis and treatment." The neurologist13.5 (2007): 261-271.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2D45F-5B24-4012-B14F-F59C4AF0C66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2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38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5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1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2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23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8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62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31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F45D-2783-44E9-B913-44C2A2FDAEB6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1FFD-E180-473B-B169-21D349B35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5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18" Type="http://schemas.microsoft.com/office/2007/relationships/hdphoto" Target="../media/hdphoto8.wdp"/><Relationship Id="rId3" Type="http://schemas.openxmlformats.org/officeDocument/2006/relationships/image" Target="../media/image2.jpeg"/><Relationship Id="rId21" Type="http://schemas.openxmlformats.org/officeDocument/2006/relationships/image" Target="../media/image12.png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17" Type="http://schemas.openxmlformats.org/officeDocument/2006/relationships/image" Target="../media/image9.jpeg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24" Type="http://schemas.openxmlformats.org/officeDocument/2006/relationships/image" Target="../media/image15.pn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microsoft.com/office/2007/relationships/hdphoto" Target="../media/hdphoto6.wdp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76327" y="494094"/>
            <a:ext cx="983934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/>
              <a:t>In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different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stages,</a:t>
            </a:r>
            <a:r>
              <a:rPr lang="zh-CN" altLang="en-US" sz="4000" b="1" dirty="0"/>
              <a:t> </a:t>
            </a:r>
            <a:endParaRPr lang="en-US" altLang="zh-CN" sz="4000" b="1" dirty="0"/>
          </a:p>
          <a:p>
            <a:pPr algn="ctr"/>
            <a:r>
              <a:rPr lang="en-US" altLang="zh-CN" sz="4000" b="1" dirty="0"/>
              <a:t>the</a:t>
            </a:r>
            <a:r>
              <a:rPr lang="en-US" sz="4000" b="1" dirty="0"/>
              <a:t> characteristic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imaging sign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of</a:t>
            </a:r>
            <a:r>
              <a:rPr lang="zh-CN" altLang="en-US" sz="4000" b="1" dirty="0"/>
              <a:t> </a:t>
            </a:r>
            <a:r>
              <a:rPr lang="en-US" altLang="zh-CN" sz="4000" b="1" baseline="30000" dirty="0"/>
              <a:t>18</a:t>
            </a:r>
            <a:r>
              <a:rPr lang="en-US" altLang="zh-CN" sz="4000" b="1" dirty="0"/>
              <a:t>F-FDG-PET</a:t>
            </a:r>
            <a:r>
              <a:rPr lang="zh-CN" altLang="en-US" sz="4000" b="1" dirty="0"/>
              <a:t> </a:t>
            </a:r>
            <a:r>
              <a:rPr lang="en-US" sz="4000" b="1" dirty="0"/>
              <a:t>in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LGI-1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patient</a:t>
            </a:r>
            <a:endParaRPr lang="en-US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8541" y="2500668"/>
            <a:ext cx="512779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Teaching </a:t>
            </a:r>
            <a:r>
              <a:rPr lang="en-US" altLang="en-US" sz="4000" dirty="0" err="1"/>
              <a:t>Neuro</a:t>
            </a:r>
            <a:r>
              <a:rPr lang="en-US" altLang="en-US" sz="4000" i="1" dirty="0" err="1"/>
              <a:t>Images</a:t>
            </a:r>
            <a:endParaRPr lang="en-US" altLang="en-US" sz="4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0651" y="397069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i="1" dirty="0"/>
              <a:t>Neurology</a:t>
            </a:r>
          </a:p>
          <a:p>
            <a:pPr marL="0" indent="0" algn="ctr">
              <a:buNone/>
            </a:pPr>
            <a:r>
              <a:rPr lang="en-US" altLang="en-US" dirty="0"/>
              <a:t>Resident &amp; Fellow Section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0" y="5766106"/>
            <a:ext cx="2879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1585924" y="6576447"/>
            <a:ext cx="2909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GB" sz="1000" dirty="0">
                <a:solidFill>
                  <a:prstClr val="black"/>
                </a:solidFill>
                <a:latin typeface="Arial" charset="0"/>
              </a:rPr>
              <a:t>© 2018 American Academy of Neurology</a:t>
            </a:r>
          </a:p>
        </p:txBody>
      </p:sp>
    </p:spTree>
    <p:extLst>
      <p:ext uri="{BB962C8B-B14F-4D97-AF65-F5344CB8AC3E}">
        <p14:creationId xmlns:p14="http://schemas.microsoft.com/office/powerpoint/2010/main" val="14469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88" y="6045908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898" y="13363"/>
            <a:ext cx="374441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Vignette</a:t>
            </a:r>
          </a:p>
        </p:txBody>
      </p:sp>
      <p:sp>
        <p:nvSpPr>
          <p:cNvPr id="7" name="矩形 6"/>
          <p:cNvSpPr/>
          <p:nvPr/>
        </p:nvSpPr>
        <p:spPr>
          <a:xfrm>
            <a:off x="647566" y="1129613"/>
            <a:ext cx="107810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 50-year-old woman was admitted with frequent </a:t>
            </a:r>
            <a:r>
              <a:rPr lang="en-US" altLang="zh-CN" dirty="0" err="1"/>
              <a:t>faciobrachial</a:t>
            </a:r>
            <a:r>
              <a:rPr lang="en-US" altLang="zh-CN" dirty="0"/>
              <a:t> dystonic seizures (FBDS), complex partial seizures (CPS), generalized tonic-</a:t>
            </a:r>
            <a:r>
              <a:rPr lang="en-US" altLang="zh-CN" dirty="0" err="1"/>
              <a:t>clonic</a:t>
            </a:r>
            <a:r>
              <a:rPr lang="en-US" altLang="zh-CN" dirty="0"/>
              <a:t> seizures (GTCS), memory loss and psychological disturbance.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 focal deficit was found on neurological examinations, with the exception of memory loss. Laboratory tests showed mild hyponatremia. Serum and  CSF leucine-rich glioma-inactivated 1 (LGI-1) antibodies were positively detected.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Interictal EEG revealed diffuse slow waves, especially in left temporal lobe region, and no epileptiform discharges were observed on ictal EEG.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brain MRI following admission showed no abnormal intensity 43 days after the onset of her conditions, </a:t>
            </a:r>
            <a:r>
              <a:rPr lang="en-US" altLang="zh-CN" baseline="30000" dirty="0"/>
              <a:t>18</a:t>
            </a:r>
            <a:r>
              <a:rPr lang="en-US" altLang="zh-CN" dirty="0"/>
              <a:t>F-fluoro-2-deoxy-d-glucose PET (</a:t>
            </a:r>
            <a:r>
              <a:rPr lang="en-US" altLang="zh-CN" baseline="30000" dirty="0"/>
              <a:t>18</a:t>
            </a:r>
            <a:r>
              <a:rPr lang="en-US" altLang="zh-CN" dirty="0"/>
              <a:t>F-FDG-PET) showed regional hypermetabolism both in the medial temporal lobe (MTL) and basal ganglia (BG) 55 days after the onset.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She responded well to immunotherapy and was subsequently discharged. However, she had a recurrence, with reemerging and aggravated FBDS after about 4 months.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review </a:t>
            </a:r>
            <a:r>
              <a:rPr lang="en-US" altLang="zh-CN" baseline="30000" dirty="0"/>
              <a:t>18</a:t>
            </a:r>
            <a:r>
              <a:rPr lang="en-US" altLang="zh-CN" dirty="0"/>
              <a:t>F-FDG-PET revealed enlarged hypermetabolism in MTL and BG.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Her conditions improved again following treatment, and at the same time, </a:t>
            </a:r>
            <a:r>
              <a:rPr lang="en-US" altLang="zh-CN" baseline="30000" dirty="0"/>
              <a:t>18</a:t>
            </a:r>
            <a:r>
              <a:rPr lang="en-US" altLang="zh-CN" dirty="0"/>
              <a:t>F-FDG-PET showed reversible metabolic changes.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She rechecked brain MRI and showed hyperintensity in the left MTL, 217 days after the onset of her symptoms, and eventually evolved to hippocampus atrophy 384 days after onset.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685940" y="6462153"/>
            <a:ext cx="2909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GB" sz="1000" dirty="0">
                <a:solidFill>
                  <a:prstClr val="black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0EEE858-278D-4B48-9880-E06DAAC418BD}"/>
              </a:ext>
            </a:extLst>
          </p:cNvPr>
          <p:cNvSpPr txBox="1"/>
          <p:nvPr/>
        </p:nvSpPr>
        <p:spPr>
          <a:xfrm>
            <a:off x="8418180" y="6267034"/>
            <a:ext cx="238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Wei</a:t>
            </a:r>
            <a:r>
              <a:rPr lang="zh-CN" altLang="en-US" sz="2400" dirty="0"/>
              <a:t> </a:t>
            </a:r>
            <a:r>
              <a:rPr lang="en-US" altLang="zh-CN" sz="2400" dirty="0"/>
              <a:t>Shan</a:t>
            </a:r>
            <a:r>
              <a:rPr lang="en-US" sz="2400" dirty="0"/>
              <a:t>, et al.</a:t>
            </a:r>
          </a:p>
        </p:txBody>
      </p:sp>
    </p:spTree>
    <p:extLst>
      <p:ext uri="{BB962C8B-B14F-4D97-AF65-F5344CB8AC3E}">
        <p14:creationId xmlns:p14="http://schemas.microsoft.com/office/powerpoint/2010/main" val="256907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线箭头连接符 7"/>
          <p:cNvCxnSpPr/>
          <p:nvPr/>
        </p:nvCxnSpPr>
        <p:spPr>
          <a:xfrm flipV="1">
            <a:off x="2335387" y="1076937"/>
            <a:ext cx="84029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2553445" y="739133"/>
            <a:ext cx="804457" cy="2618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Day</a:t>
            </a:r>
            <a:r>
              <a:rPr kumimoji="1" lang="zh-CN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41</a:t>
            </a:r>
            <a:endParaRPr kumimoji="1" lang="zh-CN" altLang="en-US" sz="1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2F7D717-E749-4756-8198-7C8462DD61C7}"/>
              </a:ext>
            </a:extLst>
          </p:cNvPr>
          <p:cNvSpPr txBox="1"/>
          <p:nvPr/>
        </p:nvSpPr>
        <p:spPr>
          <a:xfrm rot="10800000">
            <a:off x="1198410" y="3214498"/>
            <a:ext cx="413114" cy="1219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600" dirty="0">
                <a:ea typeface="Times New Roman" charset="0"/>
                <a:cs typeface="Times New Roman" charset="0"/>
              </a:rPr>
              <a:t>BG</a:t>
            </a:r>
            <a:endParaRPr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829E67D-BBFE-464F-951B-29805BB7C1D1}"/>
              </a:ext>
            </a:extLst>
          </p:cNvPr>
          <p:cNvSpPr txBox="1"/>
          <p:nvPr/>
        </p:nvSpPr>
        <p:spPr>
          <a:xfrm rot="10800000">
            <a:off x="1183658" y="4632024"/>
            <a:ext cx="442622" cy="1219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600" dirty="0">
                <a:ea typeface="Times New Roman" charset="0"/>
                <a:cs typeface="Times New Roman" charset="0"/>
              </a:rPr>
              <a:t>MTL</a:t>
            </a:r>
            <a:endParaRPr lang="zh-CN" altLang="en-US" sz="1600" dirty="0">
              <a:ea typeface="Times New Roman" charset="0"/>
              <a:cs typeface="Times New Roman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FBB40950-CA8C-4F5C-8556-FC187265991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7" r="8816" b="12650"/>
          <a:stretch/>
        </p:blipFill>
        <p:spPr>
          <a:xfrm>
            <a:off x="1616585" y="3154404"/>
            <a:ext cx="1254492" cy="13553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27958D4-71FD-4FF8-86D4-E98FA1C0A24D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0" r="4881" b="9201"/>
          <a:stretch/>
        </p:blipFill>
        <p:spPr>
          <a:xfrm>
            <a:off x="1616585" y="4585678"/>
            <a:ext cx="1254492" cy="13553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C30BF542-A2A1-4707-A49D-DE2A2FE2996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1" y="3154404"/>
            <a:ext cx="1254492" cy="13553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2B04E3D-2A62-46B0-AF83-D7A36A2018E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1" y="4585678"/>
            <a:ext cx="1254492" cy="13553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F2889695-6E16-4106-87B4-6D56DF68E03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15" y="3154404"/>
            <a:ext cx="1254492" cy="13553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AB1B008C-7AB1-4159-8ABB-29D166F84EEF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15" y="4585678"/>
            <a:ext cx="1254492" cy="13553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圆角矩形 1"/>
          <p:cNvSpPr/>
          <p:nvPr/>
        </p:nvSpPr>
        <p:spPr>
          <a:xfrm rot="5400000">
            <a:off x="726657" y="3668894"/>
            <a:ext cx="1351185" cy="322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24" name="圆角矩形 23"/>
          <p:cNvSpPr/>
          <p:nvPr/>
        </p:nvSpPr>
        <p:spPr>
          <a:xfrm rot="5400000">
            <a:off x="712681" y="5104301"/>
            <a:ext cx="1351185" cy="322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545322" y="2744859"/>
            <a:ext cx="1326202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958579" y="2746994"/>
            <a:ext cx="1258022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298891" y="2756350"/>
            <a:ext cx="1297323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998689" y="2772206"/>
            <a:ext cx="1265607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328598" y="2772206"/>
            <a:ext cx="1287743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6701" y="2750591"/>
            <a:ext cx="745327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>
                <a:ea typeface="Times New Roman" charset="0"/>
                <a:cs typeface="Times New Roman" charset="0"/>
              </a:rPr>
              <a:t>control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06303" y="2765299"/>
            <a:ext cx="778770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ea typeface="Times New Roman" charset="0"/>
                <a:cs typeface="Times New Roman" charset="0"/>
              </a:rPr>
              <a:t>43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days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61133" y="2746994"/>
            <a:ext cx="778770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ea typeface="Times New Roman" charset="0"/>
                <a:cs typeface="Times New Roman" charset="0"/>
              </a:rPr>
              <a:t>55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days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76216" y="2787723"/>
            <a:ext cx="878667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ea typeface="Times New Roman" charset="0"/>
                <a:cs typeface="Times New Roman" charset="0"/>
              </a:rPr>
              <a:t>192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days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564069" y="2784306"/>
            <a:ext cx="878667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ea typeface="Times New Roman" charset="0"/>
                <a:cs typeface="Times New Roman" charset="0"/>
              </a:rPr>
              <a:t>217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days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5653163" y="2772206"/>
            <a:ext cx="1268196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ea typeface="Times New Roman" charset="0"/>
              <a:cs typeface="Times New Roman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66574" y="2779589"/>
            <a:ext cx="778770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ea typeface="Times New Roman" charset="0"/>
                <a:cs typeface="Times New Roman" charset="0"/>
              </a:rPr>
              <a:t>91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days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2958579" y="2358097"/>
            <a:ext cx="1258022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MRI</a:t>
            </a:r>
            <a:endParaRPr kumimoji="1" lang="zh-CN" altLang="en-US" sz="16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298891" y="2355871"/>
            <a:ext cx="3954288" cy="320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PET/SPM</a:t>
            </a:r>
            <a:r>
              <a:rPr kumimoji="1" lang="zh-CN" altLang="en-US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assay</a:t>
            </a:r>
            <a:endParaRPr kumimoji="1" lang="zh-CN" altLang="en-US" sz="16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8344215" y="2355871"/>
            <a:ext cx="2557767" cy="324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MRI</a:t>
            </a:r>
            <a:endParaRPr kumimoji="1" lang="zh-CN" altLang="en-US" sz="16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1549376" y="2355871"/>
            <a:ext cx="1341667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PET/SPM assay</a:t>
            </a:r>
            <a:endParaRPr kumimoji="1" lang="zh-CN" altLang="en-US" sz="16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9688224" y="2772206"/>
            <a:ext cx="1256006" cy="317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384</a:t>
            </a:r>
            <a:r>
              <a:rPr kumimoji="1" lang="zh-CN" altLang="en-US" sz="16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days</a:t>
            </a:r>
            <a:endParaRPr kumimoji="1" lang="zh-CN" altLang="en-US" sz="16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15734514-A974-467B-B3E0-C520A0A7637A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38" y="4585678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F5F1DA6C-34A4-4DAA-8C62-22DECC80E4F1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38" y="3154404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97C138F3-671F-461F-A0A1-A2B3F8B660D0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7" y="4585678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37825452-CAAC-41F4-8B0C-52F92E917F8A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63" y="4585678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0AEC2A07-20A2-4672-9ABB-DFA1584723ED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89" y="4585678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1DAA499-9412-4B68-9716-CC4C360EDE58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7" y="3154404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6EC7279C-7576-40AC-A3F9-8A3FFDC34AEC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63" y="3154404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AE4A83A2-F56D-4B7E-9A94-AB5ED769F12A}"/>
              </a:ext>
            </a:extLst>
          </p:cNvPr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89" y="3154404"/>
            <a:ext cx="1254492" cy="1355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7" name="圆角矩形 66"/>
          <p:cNvSpPr/>
          <p:nvPr/>
        </p:nvSpPr>
        <p:spPr>
          <a:xfrm>
            <a:off x="4460370" y="739133"/>
            <a:ext cx="788641" cy="265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Day</a:t>
            </a:r>
            <a:r>
              <a:rPr kumimoji="1" lang="zh-CN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55</a:t>
            </a:r>
            <a:endParaRPr kumimoji="1" lang="zh-CN" altLang="en-US" sz="1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6081944" y="742319"/>
            <a:ext cx="798058" cy="2563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Day</a:t>
            </a:r>
            <a:r>
              <a:rPr kumimoji="1" lang="zh-CN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91</a:t>
            </a:r>
            <a:endParaRPr kumimoji="1" lang="zh-CN" altLang="en-US" sz="1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7895399" y="743987"/>
            <a:ext cx="832688" cy="2609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Day</a:t>
            </a:r>
            <a:r>
              <a:rPr kumimoji="1" lang="zh-CN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192</a:t>
            </a:r>
            <a:endParaRPr kumimoji="1" lang="zh-CN" altLang="en-US" sz="1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9465158" y="739133"/>
            <a:ext cx="1150425" cy="2619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Day</a:t>
            </a:r>
            <a:r>
              <a:rPr kumimoji="1" lang="zh-CN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217/384</a:t>
            </a:r>
            <a:endParaRPr kumimoji="1" lang="zh-CN" altLang="en-US" sz="1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9249" y="1118693"/>
            <a:ext cx="381455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ea typeface="Times New Roman" charset="0"/>
                <a:cs typeface="Times New Roman" charset="0"/>
              </a:rPr>
              <a:t>ER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1398690" y="739133"/>
            <a:ext cx="681061" cy="2586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Day</a:t>
            </a:r>
            <a:r>
              <a:rPr kumimoji="1" lang="zh-CN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1368948" y="1076937"/>
            <a:ext cx="8555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 flipH="1">
            <a:off x="2104037" y="946907"/>
            <a:ext cx="183822" cy="270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/>
          <p:cNvCxnSpPr/>
          <p:nvPr/>
        </p:nvCxnSpPr>
        <p:spPr>
          <a:xfrm flipH="1">
            <a:off x="2233567" y="968113"/>
            <a:ext cx="183822" cy="270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367996" y="1103437"/>
            <a:ext cx="71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FBDS</a:t>
            </a: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On-set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91036" y="1348125"/>
            <a:ext cx="187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Preliminary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diagnosis</a:t>
            </a: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Epilepsy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69009" y="1130782"/>
            <a:ext cx="2591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Neurological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endParaRPr kumimoji="1" lang="en-US" altLang="zh-CN" sz="1600" dirty="0"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Center</a:t>
            </a: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LGI-1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antibody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titer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1:100/PET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033036" y="1155169"/>
            <a:ext cx="2591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Neurological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endParaRPr kumimoji="1" lang="en-US" altLang="zh-CN" sz="1600" dirty="0"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Center</a:t>
            </a: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Relapse</a:t>
            </a: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LGI-1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antibody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titer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ea typeface="Times New Roman" charset="0"/>
                <a:cs typeface="Times New Roman" charset="0"/>
              </a:rPr>
              <a:t>1:100/PET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019083" y="1130994"/>
            <a:ext cx="1226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Neurological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endParaRPr kumimoji="1" lang="en-US" altLang="zh-CN" sz="1600" dirty="0"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Center</a:t>
            </a: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PET Recheck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9379507" y="1168775"/>
            <a:ext cx="1226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Neurological</a:t>
            </a:r>
            <a:r>
              <a:rPr kumimoji="1" lang="zh-CN" altLang="en-US" sz="1600" dirty="0">
                <a:ea typeface="Times New Roman" charset="0"/>
                <a:cs typeface="Times New Roman" charset="0"/>
              </a:rPr>
              <a:t> </a:t>
            </a:r>
            <a:endParaRPr kumimoji="1" lang="en-US" altLang="zh-CN" sz="1600" dirty="0"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Center</a:t>
            </a:r>
          </a:p>
          <a:p>
            <a:pPr algn="ctr"/>
            <a:r>
              <a:rPr kumimoji="1" lang="en-US" altLang="zh-CN" sz="1600" dirty="0">
                <a:ea typeface="Times New Roman" charset="0"/>
                <a:cs typeface="Times New Roman" charset="0"/>
              </a:rPr>
              <a:t>MRI Recheck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9585" y="71430"/>
            <a:ext cx="3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ea typeface="Times New Roman" charset="0"/>
                <a:cs typeface="Times New Roman" charset="0"/>
              </a:rPr>
              <a:t>A</a:t>
            </a:r>
            <a:endParaRPr kumimoji="1" lang="zh-CN" altLang="en-US" sz="2000" dirty="0">
              <a:ea typeface="Times New Roman" charset="0"/>
              <a:cs typeface="Times New Roman" charset="0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981090" y="2170460"/>
            <a:ext cx="310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ea typeface="Times New Roman" charset="0"/>
                <a:cs typeface="Times New Roman" charset="0"/>
              </a:rPr>
              <a:t>B</a:t>
            </a:r>
            <a:endParaRPr kumimoji="1" lang="zh-CN" altLang="en-US" sz="2000" dirty="0">
              <a:ea typeface="Times New Roman" charset="0"/>
              <a:cs typeface="Times New Roman" charset="0"/>
            </a:endParaRPr>
          </a:p>
        </p:txBody>
      </p:sp>
      <p:cxnSp>
        <p:nvCxnSpPr>
          <p:cNvPr id="10" name="直线连接符 9"/>
          <p:cNvCxnSpPr/>
          <p:nvPr/>
        </p:nvCxnSpPr>
        <p:spPr>
          <a:xfrm>
            <a:off x="2927501" y="1005736"/>
            <a:ext cx="0" cy="80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线连接符 67"/>
          <p:cNvCxnSpPr/>
          <p:nvPr/>
        </p:nvCxnSpPr>
        <p:spPr>
          <a:xfrm>
            <a:off x="4851299" y="1001847"/>
            <a:ext cx="0" cy="80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/>
          <p:cNvCxnSpPr/>
          <p:nvPr/>
        </p:nvCxnSpPr>
        <p:spPr>
          <a:xfrm>
            <a:off x="6488276" y="1001847"/>
            <a:ext cx="0" cy="80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/>
          <p:cNvCxnSpPr/>
          <p:nvPr/>
        </p:nvCxnSpPr>
        <p:spPr>
          <a:xfrm>
            <a:off x="8361595" y="1005736"/>
            <a:ext cx="0" cy="80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连接符 78"/>
          <p:cNvCxnSpPr/>
          <p:nvPr/>
        </p:nvCxnSpPr>
        <p:spPr>
          <a:xfrm>
            <a:off x="10054239" y="991550"/>
            <a:ext cx="0" cy="80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4"/>
          <p:cNvSpPr txBox="1"/>
          <p:nvPr/>
        </p:nvSpPr>
        <p:spPr>
          <a:xfrm>
            <a:off x="1685940" y="6462153"/>
            <a:ext cx="2909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GB" sz="1000" dirty="0">
                <a:solidFill>
                  <a:prstClr val="black"/>
                </a:solidFill>
                <a:latin typeface="Arial" charset="0"/>
              </a:rPr>
              <a:t>© 2018 American Academy of Neurology</a:t>
            </a: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88" y="5979002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TextBox 5">
            <a:extLst>
              <a:ext uri="{FF2B5EF4-FFF2-40B4-BE49-F238E27FC236}">
                <a16:creationId xmlns:a16="http://schemas.microsoft.com/office/drawing/2014/main" id="{60EEE858-278D-4B48-9880-E06DAAC418BD}"/>
              </a:ext>
            </a:extLst>
          </p:cNvPr>
          <p:cNvSpPr txBox="1"/>
          <p:nvPr/>
        </p:nvSpPr>
        <p:spPr>
          <a:xfrm>
            <a:off x="8418180" y="6267034"/>
            <a:ext cx="238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Wei</a:t>
            </a:r>
            <a:r>
              <a:rPr lang="zh-CN" altLang="en-US" sz="2400" dirty="0"/>
              <a:t> </a:t>
            </a:r>
            <a:r>
              <a:rPr lang="en-US" altLang="zh-CN" sz="2400" dirty="0"/>
              <a:t>Shan</a:t>
            </a:r>
            <a:r>
              <a:rPr lang="en-US" sz="2400" dirty="0"/>
              <a:t>, et al.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512B65F1-D63A-4A73-9492-66D243634313}"/>
              </a:ext>
            </a:extLst>
          </p:cNvPr>
          <p:cNvSpPr txBox="1"/>
          <p:nvPr/>
        </p:nvSpPr>
        <p:spPr>
          <a:xfrm>
            <a:off x="2278483" y="38624"/>
            <a:ext cx="1327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VPA 500mg bid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3327383" y="16319"/>
            <a:ext cx="275723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/>
              <a:t>IVIG(0.4g/kg*d, 5 days)</a:t>
            </a:r>
          </a:p>
          <a:p>
            <a:pPr algn="r"/>
            <a:r>
              <a:rPr lang="en-US" altLang="zh-CN" sz="1400" dirty="0"/>
              <a:t>IVMP(500mg/d, 3 days, </a:t>
            </a:r>
          </a:p>
          <a:p>
            <a:pPr algn="r"/>
            <a:r>
              <a:rPr lang="en-US" altLang="zh-CN" sz="1400" dirty="0"/>
              <a:t>240mg/d, 3 days, 120mg/d, 3 days)</a:t>
            </a:r>
          </a:p>
          <a:p>
            <a:pPr algn="r"/>
            <a:endParaRPr lang="zh-CN" altLang="en-US" sz="1400" dirty="0"/>
          </a:p>
          <a:p>
            <a:pPr algn="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398453" y="9874"/>
            <a:ext cx="2691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/>
              <a:t>IVMP(500mg/d, 3 days, 240mg/d</a:t>
            </a:r>
            <a:r>
              <a:rPr lang="en-US" altLang="zh-CN" sz="1400"/>
              <a:t>, </a:t>
            </a:r>
          </a:p>
          <a:p>
            <a:pPr algn="r"/>
            <a:r>
              <a:rPr lang="en-US" altLang="zh-CN" sz="1400" dirty="0"/>
              <a:t>3 days, 120mg/d, 3 days)</a:t>
            </a:r>
          </a:p>
          <a:p>
            <a:pPr algn="r"/>
            <a:r>
              <a:rPr lang="en-US" altLang="zh-CN" sz="1400" dirty="0"/>
              <a:t>Oral prednisone</a:t>
            </a:r>
            <a:endParaRPr lang="zh-CN" altLang="en-US" sz="1400" dirty="0"/>
          </a:p>
          <a:p>
            <a:pPr algn="r"/>
            <a:endParaRPr kumimoji="1"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991133" y="12355"/>
            <a:ext cx="2691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/>
              <a:t>IVMP(500mg/d, 3 days, 240mg/d</a:t>
            </a:r>
            <a:r>
              <a:rPr lang="en-US" altLang="zh-CN" sz="1400"/>
              <a:t>, </a:t>
            </a:r>
          </a:p>
          <a:p>
            <a:pPr algn="r"/>
            <a:r>
              <a:rPr lang="en-US" altLang="zh-CN" sz="1400" dirty="0"/>
              <a:t>3 days, 120mg/d, 3 days)</a:t>
            </a:r>
          </a:p>
          <a:p>
            <a:pPr algn="r"/>
            <a:r>
              <a:rPr lang="en-US" altLang="zh-CN" sz="1400" dirty="0"/>
              <a:t>Oral prednisone</a:t>
            </a:r>
            <a:endParaRPr lang="zh-CN" altLang="en-US" sz="1400" dirty="0"/>
          </a:p>
          <a:p>
            <a:pPr algn="r"/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697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343" y="242888"/>
            <a:ext cx="9144000" cy="15796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/>
              <a:t>In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different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stages,</a:t>
            </a:r>
            <a:r>
              <a:rPr lang="zh-CN" altLang="en-US" sz="3600" b="1" dirty="0"/>
              <a:t> </a:t>
            </a:r>
            <a:br>
              <a:rPr lang="en-US" altLang="zh-CN" sz="3600" b="1" dirty="0"/>
            </a:br>
            <a:r>
              <a:rPr lang="en-US" altLang="zh-CN" sz="3600" b="1" dirty="0"/>
              <a:t>the characteristic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imaging sign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of</a:t>
            </a:r>
            <a:r>
              <a:rPr lang="zh-CN" altLang="en-US" sz="3600" b="1" dirty="0"/>
              <a:t> </a:t>
            </a:r>
            <a:r>
              <a:rPr lang="en-US" altLang="zh-CN" sz="3600" b="1" baseline="30000" dirty="0"/>
              <a:t>18</a:t>
            </a:r>
            <a:r>
              <a:rPr lang="en-US" altLang="zh-CN" sz="3600" b="1" dirty="0"/>
              <a:t>F-FDG-PET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in a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LGI-1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AE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patient</a:t>
            </a:r>
            <a:endParaRPr lang="en-US" sz="3600" dirty="0"/>
          </a:p>
        </p:txBody>
      </p:sp>
      <p:sp>
        <p:nvSpPr>
          <p:cNvPr id="4" name="TextBox 4"/>
          <p:cNvSpPr txBox="1"/>
          <p:nvPr/>
        </p:nvSpPr>
        <p:spPr>
          <a:xfrm>
            <a:off x="1685940" y="6462153"/>
            <a:ext cx="2909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GB" sz="1000" dirty="0">
                <a:solidFill>
                  <a:prstClr val="black"/>
                </a:solidFill>
                <a:latin typeface="Arial" charset="0"/>
              </a:rPr>
              <a:t>© 2018 American Academy of Neurology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88" y="5979002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EE858-278D-4B48-9880-E06DAAC418BD}"/>
              </a:ext>
            </a:extLst>
          </p:cNvPr>
          <p:cNvSpPr txBox="1"/>
          <p:nvPr/>
        </p:nvSpPr>
        <p:spPr>
          <a:xfrm>
            <a:off x="8418180" y="6267034"/>
            <a:ext cx="238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Wei</a:t>
            </a:r>
            <a:r>
              <a:rPr lang="zh-CN" altLang="en-US" sz="2400" dirty="0"/>
              <a:t> </a:t>
            </a:r>
            <a:r>
              <a:rPr lang="en-US" altLang="zh-CN" sz="2400" dirty="0"/>
              <a:t>Shan</a:t>
            </a:r>
            <a:r>
              <a:rPr lang="en-US" sz="2400" dirty="0"/>
              <a:t>, et al.</a:t>
            </a:r>
          </a:p>
        </p:txBody>
      </p:sp>
      <p:sp>
        <p:nvSpPr>
          <p:cNvPr id="7" name="矩形 6"/>
          <p:cNvSpPr/>
          <p:nvPr/>
        </p:nvSpPr>
        <p:spPr>
          <a:xfrm>
            <a:off x="1960604" y="2413338"/>
            <a:ext cx="8929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/>
              <a:t>In this case, we have 2 important discoveries, (1) </a:t>
            </a:r>
            <a:r>
              <a:rPr lang="en-US" altLang="zh-CN" sz="2800" baseline="30000" dirty="0"/>
              <a:t>18</a:t>
            </a:r>
            <a:r>
              <a:rPr lang="en-US" altLang="zh-CN" sz="2800" dirty="0"/>
              <a:t>F-FDG-PET imaging is earlier than MRI in the diagnosis of LGI1 AE.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/>
              <a:t>(2) Basal ganglia and medial temporal lobe hypermetabolism are special higher.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9976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2582</TotalTime>
  <Words>570</Words>
  <Application>Microsoft Office PowerPoint</Application>
  <PresentationFormat>Widescreen</PresentationFormat>
  <Paragraphs>81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等线</vt:lpstr>
      <vt:lpstr>Arial</vt:lpstr>
      <vt:lpstr>Calibri</vt:lpstr>
      <vt:lpstr>Calibri Light</vt:lpstr>
      <vt:lpstr>Office 主题​​</vt:lpstr>
      <vt:lpstr>PowerPoint Presentation</vt:lpstr>
      <vt:lpstr>Vignette</vt:lpstr>
      <vt:lpstr>PowerPoint Presentation</vt:lpstr>
      <vt:lpstr>In different stages,  the characteristic imaging sign of 18F-FDG-PET in a LGI-1 AE patient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xiao</dc:creator>
  <cp:lastModifiedBy>Robert Witherow</cp:lastModifiedBy>
  <cp:revision>65</cp:revision>
  <dcterms:created xsi:type="dcterms:W3CDTF">2019-02-27T03:03:54Z</dcterms:created>
  <dcterms:modified xsi:type="dcterms:W3CDTF">2019-09-15T22:07:03Z</dcterms:modified>
</cp:coreProperties>
</file>