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Figure 1: Minor test, before treatment.</a:t>
            </a:r>
          </a:p>
          <a:p>
            <a:pPr/>
          </a:p>
          <a:p>
            <a:pPr/>
            <a:r>
              <a:t>Figure 2: Repeat Minor test, after treatment (both images were obtained after the patient</a:t>
            </a:r>
          </a:p>
          <a:p>
            <a:pPr/>
            <a:r>
              <a:t>chewed gum for 1 minute).</a:t>
            </a:r>
          </a:p>
          <a:p>
            <a:pPr/>
            <a: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References</a:t>
            </a:r>
          </a:p>
          <a:p>
            <a:pPr>
              <a:defRPr b="1"/>
            </a:pPr>
          </a:p>
          <a:p>
            <a:pPr/>
            <a:r>
              <a:t>1. Jansen S, Jerowski M, Ludwig L, Fischer-Krall E, Beutner D, Grosheva M. Botulinum</a:t>
            </a:r>
          </a:p>
          <a:p>
            <a:pPr/>
            <a:r>
              <a:t>toxin therapy in Frey's syndrome: a retrospective study of 440 treatments in 100</a:t>
            </a:r>
          </a:p>
          <a:p>
            <a:pPr/>
            <a:r>
              <a:t>patients. Clin Otolaryngol. 2017 Apr; 42(2):295-300.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algn="ctr">
              <a:buFontTx/>
              <a:defRPr>
                <a:solidFill>
                  <a:srgbClr val="888888"/>
                </a:solidFill>
              </a:defRPr>
            </a:lvl2pPr>
            <a:lvl3pPr algn="ctr">
              <a:buFontTx/>
              <a:defRPr>
                <a:solidFill>
                  <a:srgbClr val="888888"/>
                </a:solidFill>
              </a:defRPr>
            </a:lvl3pPr>
            <a:lvl4pPr algn="ctr">
              <a:buFontTx/>
              <a:defRPr>
                <a:solidFill>
                  <a:srgbClr val="888888"/>
                </a:solidFill>
              </a:defRPr>
            </a:lvl4pPr>
            <a:lvl5pPr algn="ctr">
              <a:buFontTx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661306" indent="-204106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2pPr>
            <a:lvl3pPr marL="1104900" indent="-1905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3pPr>
            <a:lvl4pPr marL="16002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4pPr>
            <a:lvl5pPr marL="20574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702128" indent="-244928">
              <a:spcBef>
                <a:spcPts val="500"/>
              </a:spcBef>
              <a:buFontTx/>
              <a:defRPr b="1" sz="2400"/>
            </a:lvl2pPr>
            <a:lvl3pPr marL="1143000" indent="-228600">
              <a:spcBef>
                <a:spcPts val="500"/>
              </a:spcBef>
              <a:buFontTx/>
              <a:defRPr b="1" sz="2400"/>
            </a:lvl3pPr>
            <a:lvl4pPr marL="1645920" indent="-274320">
              <a:spcBef>
                <a:spcPts val="500"/>
              </a:spcBef>
              <a:buFontTx/>
              <a:defRPr b="1" sz="2400"/>
            </a:lvl4pPr>
            <a:lvl5pPr marL="2103120" indent="-274320">
              <a:spcBef>
                <a:spcPts val="500"/>
              </a:spcBef>
              <a:buFontTx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600074" indent="-142874">
              <a:spcBef>
                <a:spcPts val="300"/>
              </a:spcBef>
              <a:buFontTx/>
              <a:defRPr sz="1400"/>
            </a:lvl2pPr>
            <a:lvl3pPr marL="1047750" indent="-133350">
              <a:spcBef>
                <a:spcPts val="300"/>
              </a:spcBef>
              <a:buFontTx/>
              <a:defRPr sz="1400"/>
            </a:lvl3pPr>
            <a:lvl4pPr marL="1531619" indent="-160019">
              <a:spcBef>
                <a:spcPts val="300"/>
              </a:spcBef>
              <a:buFontTx/>
              <a:defRPr sz="1400"/>
            </a:lvl4pPr>
            <a:lvl5pPr marL="1988820" indent="-160020">
              <a:spcBef>
                <a:spcPts val="300"/>
              </a:spcBef>
              <a:buFontTx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2821" y="6404293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685800" y="692694"/>
            <a:ext cx="7772400" cy="1686052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A 42-year-old woman with left facial sweating while eating</a:t>
            </a:r>
            <a:br/>
          </a:p>
        </p:txBody>
      </p:sp>
      <p:sp>
        <p:nvSpPr>
          <p:cNvPr id="113" name="Shape 113"/>
          <p:cNvSpPr txBox="1"/>
          <p:nvPr>
            <p:ph type="body" sz="half" idx="1"/>
          </p:nvPr>
        </p:nvSpPr>
        <p:spPr>
          <a:xfrm>
            <a:off x="1279611" y="2637283"/>
            <a:ext cx="6584779" cy="21485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700"/>
            </a:pPr>
          </a:p>
          <a:p>
            <a:pPr>
              <a:lnSpc>
                <a:spcPct val="80000"/>
              </a:lnSpc>
              <a:spcBef>
                <a:spcPts val="800"/>
              </a:spcBef>
              <a:defRPr sz="2700">
                <a:solidFill>
                  <a:srgbClr val="000000"/>
                </a:solidFill>
              </a:defRPr>
            </a:pPr>
            <a:r>
              <a:t> </a:t>
            </a:r>
            <a:r>
              <a:rPr sz="3500"/>
              <a:t>Teaching Neuro</a:t>
            </a:r>
            <a:r>
              <a:rPr i="1" sz="3500"/>
              <a:t>Images</a:t>
            </a:r>
            <a:endParaRPr sz="4200"/>
          </a:p>
          <a:p>
            <a:pPr>
              <a:lnSpc>
                <a:spcPct val="80000"/>
              </a:lnSpc>
              <a:spcBef>
                <a:spcPts val="800"/>
              </a:spcBef>
              <a:defRPr i="1" sz="3500">
                <a:solidFill>
                  <a:srgbClr val="000000"/>
                </a:solidFill>
              </a:defRPr>
            </a:pPr>
            <a:r>
              <a:t>Neurology</a:t>
            </a:r>
            <a:endParaRPr sz="4200"/>
          </a:p>
          <a:p>
            <a:pPr>
              <a:lnSpc>
                <a:spcPct val="80000"/>
              </a:lnSpc>
              <a:spcBef>
                <a:spcPts val="800"/>
              </a:spcBef>
              <a:defRPr sz="3500">
                <a:solidFill>
                  <a:srgbClr val="000000"/>
                </a:solidFill>
              </a:defRPr>
            </a:pPr>
            <a:r>
              <a:t>Resident and Fellow Section</a:t>
            </a:r>
          </a:p>
        </p:txBody>
      </p:sp>
      <p:pic>
        <p:nvPicPr>
          <p:cNvPr id="114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6216" y="5877271"/>
            <a:ext cx="2190752" cy="657227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 txBox="1"/>
          <p:nvPr/>
        </p:nvSpPr>
        <p:spPr>
          <a:xfrm>
            <a:off x="228600" y="6424974"/>
            <a:ext cx="2536825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© 2019 American Academy of Neurology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-16403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Vignette</a:t>
            </a:r>
          </a:p>
        </p:txBody>
      </p:sp>
      <p:sp>
        <p:nvSpPr>
          <p:cNvPr id="118" name="Shape 118"/>
          <p:cNvSpPr txBox="1"/>
          <p:nvPr>
            <p:ph type="body" idx="1"/>
          </p:nvPr>
        </p:nvSpPr>
        <p:spPr>
          <a:xfrm>
            <a:off x="318356" y="1172140"/>
            <a:ext cx="8507288" cy="4896546"/>
          </a:xfrm>
          <a:prstGeom prst="rect">
            <a:avLst/>
          </a:prstGeom>
        </p:spPr>
        <p:txBody>
          <a:bodyPr/>
          <a:lstStyle/>
          <a:p>
            <a:pPr marL="292973" indent="-292973" defTabSz="781262">
              <a:spcBef>
                <a:spcPts val="600"/>
              </a:spcBef>
              <a:defRPr sz="2492"/>
            </a:pPr>
            <a:r>
              <a:t>A 42 year-old woman presented with a complaint of left facial sweating whenever she ate. </a:t>
            </a:r>
          </a:p>
          <a:p>
            <a:pPr marL="292973" indent="-292973" defTabSz="781262">
              <a:spcBef>
                <a:spcPts val="600"/>
              </a:spcBef>
              <a:defRPr sz="2492"/>
            </a:pPr>
            <a:r>
              <a:t>The symptoms started 6 months after surgery for a benign left parotid tumor. </a:t>
            </a:r>
          </a:p>
          <a:p>
            <a:pPr marL="292973" indent="-292973" defTabSz="781262">
              <a:spcBef>
                <a:spcPts val="600"/>
              </a:spcBef>
              <a:defRPr sz="2492"/>
            </a:pPr>
            <a:r>
              <a:t>There was no anisocoria or ptosis suggestive of a Horner syndrome.</a:t>
            </a:r>
          </a:p>
          <a:p>
            <a:pPr marL="292973" indent="-292973" defTabSz="781262">
              <a:spcBef>
                <a:spcPts val="600"/>
              </a:spcBef>
              <a:defRPr sz="2492"/>
            </a:pPr>
            <a:r>
              <a:t>Minor’s starch-iodine test was performed, revealing areas of abnormal sweating (Figure 1).</a:t>
            </a:r>
          </a:p>
          <a:p>
            <a:pPr marL="292973" indent="-292973" defTabSz="781262">
              <a:spcBef>
                <a:spcPts val="600"/>
              </a:spcBef>
              <a:defRPr sz="2492"/>
            </a:pPr>
            <a:r>
              <a:t>Two weeks following intradermal injection of botulinum toxin targeting the areas of hyperhydrosis, the symptoms resolved and repeat Minor test revealed resolution of abnormal sweating (Figure 2). </a:t>
            </a:r>
          </a:p>
        </p:txBody>
      </p:sp>
      <p:pic>
        <p:nvPicPr>
          <p:cNvPr id="119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3725" y="5991571"/>
            <a:ext cx="2190750" cy="65722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 txBox="1"/>
          <p:nvPr/>
        </p:nvSpPr>
        <p:spPr>
          <a:xfrm>
            <a:off x="228600" y="6424974"/>
            <a:ext cx="2536825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© 2019 American Academy of Neurology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6124574" y="6269225"/>
            <a:ext cx="280224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pPr/>
            <a:r>
              <a:t>Shcherbina A, et al.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-84544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Imaging</a:t>
            </a:r>
          </a:p>
        </p:txBody>
      </p:sp>
      <p:pic>
        <p:nvPicPr>
          <p:cNvPr id="124" name="page6image256.jpg" descr="page6image25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1038" y="1002870"/>
            <a:ext cx="3175002" cy="485226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 txBox="1"/>
          <p:nvPr/>
        </p:nvSpPr>
        <p:spPr>
          <a:xfrm>
            <a:off x="1333500" y="1028699"/>
            <a:ext cx="142239" cy="414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-431800" y="-1727201"/>
            <a:ext cx="142239" cy="414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27" name="page7image256.jpg" descr="page7image256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59215" y="990487"/>
            <a:ext cx="3657769" cy="4877026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 txBox="1"/>
          <p:nvPr/>
        </p:nvSpPr>
        <p:spPr>
          <a:xfrm>
            <a:off x="1171039" y="-1231901"/>
            <a:ext cx="3175001" cy="414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29" name="image1.png" descr="image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33725" y="5991571"/>
            <a:ext cx="2190750" cy="657227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 txBox="1"/>
          <p:nvPr/>
        </p:nvSpPr>
        <p:spPr>
          <a:xfrm>
            <a:off x="228600" y="6424974"/>
            <a:ext cx="2536825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© 2019 American Academy of Neurology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6124574" y="6269225"/>
            <a:ext cx="280224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pPr/>
            <a:r>
              <a:t>Shcherbina A, et al.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2264840" y="939060"/>
            <a:ext cx="987396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Figure 1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5894401" y="939060"/>
            <a:ext cx="987396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Figure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57200" y="44623"/>
            <a:ext cx="8229600" cy="157018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Frey’s syndrome </a:t>
            </a:r>
          </a:p>
        </p:txBody>
      </p:sp>
      <p:sp>
        <p:nvSpPr>
          <p:cNvPr id="138" name="Shape 138"/>
          <p:cNvSpPr txBox="1"/>
          <p:nvPr>
            <p:ph type="body" idx="1"/>
          </p:nvPr>
        </p:nvSpPr>
        <p:spPr>
          <a:xfrm>
            <a:off x="251520" y="1052734"/>
            <a:ext cx="8892480" cy="511257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800"/>
            </a:pPr>
          </a:p>
          <a:p>
            <a:pPr/>
            <a:r>
              <a:t>Gustatory sweating is caused by abnormal innervation of facial sweat glands by the sprouting parasympathetic fibers following an injury to auriculotemporal nerve</a:t>
            </a:r>
            <a:r>
              <a:rPr baseline="31999"/>
              <a:t>1</a:t>
            </a:r>
            <a:r>
              <a:t>. </a:t>
            </a:r>
          </a:p>
          <a:p>
            <a:pPr/>
            <a:r>
              <a:t>The distribution can be very patchy, making the Minor test essential to accurately target the involved area.</a:t>
            </a:r>
          </a:p>
        </p:txBody>
      </p:sp>
      <p:pic>
        <p:nvPicPr>
          <p:cNvPr id="139" name="image1.png" descr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33725" y="5991571"/>
            <a:ext cx="2190750" cy="657227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 txBox="1"/>
          <p:nvPr/>
        </p:nvSpPr>
        <p:spPr>
          <a:xfrm>
            <a:off x="228600" y="6424974"/>
            <a:ext cx="2536825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© 2019 American Academy of Neurology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6124574" y="6269225"/>
            <a:ext cx="280224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pPr/>
            <a:r>
              <a:t>Shcherbina A, et al.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