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1798" autoAdjust="0"/>
  </p:normalViewPr>
  <p:slideViewPr>
    <p:cSldViewPr>
      <p:cViewPr varScale="1">
        <p:scale>
          <a:sx n="74" d="100"/>
          <a:sy n="74" d="100"/>
        </p:scale>
        <p:origin x="272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45A01F-619D-47CF-A9D2-D56B671E6E00}" type="datetimeFigureOut">
              <a:rPr lang="en-US" smtClean="0"/>
              <a:t>1/24/20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2A4003-BA1A-41F5-93E5-1B32D59BD228}" type="slidenum">
              <a:rPr lang="en-US" smtClean="0"/>
              <a:t>‹#›</a:t>
            </a:fld>
            <a:endParaRPr lang="en-US"/>
          </a:p>
        </p:txBody>
      </p:sp>
    </p:spTree>
    <p:extLst>
      <p:ext uri="{BB962C8B-B14F-4D97-AF65-F5344CB8AC3E}">
        <p14:creationId xmlns:p14="http://schemas.microsoft.com/office/powerpoint/2010/main" val="66968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Coronal T1 gadolinium-enhanced magnetic resonance imaging (MRI) of DIPG patient with overlaid tractography, with sagittal T2 MRI provided for references. This image was generated by </a:t>
            </a:r>
            <a:r>
              <a:rPr lang="en-US" sz="1200" kern="1200" dirty="0" err="1">
                <a:solidFill>
                  <a:schemeClr val="tx1"/>
                </a:solidFill>
                <a:effectLst/>
                <a:latin typeface="+mn-lt"/>
                <a:ea typeface="+mn-ea"/>
                <a:cs typeface="+mn-cs"/>
              </a:rPr>
              <a:t>Synaptive</a:t>
            </a:r>
            <a:r>
              <a:rPr lang="en-US" sz="1200" kern="1200" dirty="0">
                <a:solidFill>
                  <a:schemeClr val="tx1"/>
                </a:solidFill>
                <a:effectLst/>
                <a:latin typeface="+mn-lt"/>
                <a:ea typeface="+mn-ea"/>
                <a:cs typeface="+mn-cs"/>
              </a:rPr>
              <a:t>™ Modus Plan software featuring </a:t>
            </a:r>
            <a:r>
              <a:rPr lang="en-US" sz="1200" kern="1200" dirty="0" err="1">
                <a:solidFill>
                  <a:schemeClr val="tx1"/>
                </a:solidFill>
                <a:effectLst/>
                <a:latin typeface="+mn-lt"/>
                <a:ea typeface="+mn-ea"/>
                <a:cs typeface="+mn-cs"/>
              </a:rPr>
              <a:t>BrightMatter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AutoSeg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Synaptive</a:t>
            </a:r>
            <a:r>
              <a:rPr lang="en-US" sz="1200" kern="1200" dirty="0">
                <a:solidFill>
                  <a:schemeClr val="tx1"/>
                </a:solidFill>
                <a:effectLst/>
                <a:latin typeface="+mn-lt"/>
                <a:ea typeface="+mn-ea"/>
                <a:cs typeface="+mn-cs"/>
              </a:rPr>
              <a:t> Medical Inc., Toronto, Canada).</a:t>
            </a:r>
          </a:p>
          <a:p>
            <a:endParaRPr lang="en-US" dirty="0"/>
          </a:p>
        </p:txBody>
      </p:sp>
      <p:sp>
        <p:nvSpPr>
          <p:cNvPr id="4" name="Slide Number Placeholder 3"/>
          <p:cNvSpPr>
            <a:spLocks noGrp="1"/>
          </p:cNvSpPr>
          <p:nvPr>
            <p:ph type="sldNum" sz="quarter" idx="10"/>
          </p:nvPr>
        </p:nvSpPr>
        <p:spPr/>
        <p:txBody>
          <a:bodyPr/>
          <a:lstStyle/>
          <a:p>
            <a:fld id="{1D2A4003-BA1A-41F5-93E5-1B32D59BD228}" type="slidenum">
              <a:rPr lang="en-US" smtClean="0"/>
              <a:t>3</a:t>
            </a:fld>
            <a:endParaRPr lang="en-US"/>
          </a:p>
        </p:txBody>
      </p:sp>
    </p:spTree>
    <p:extLst>
      <p:ext uri="{BB962C8B-B14F-4D97-AF65-F5344CB8AC3E}">
        <p14:creationId xmlns:p14="http://schemas.microsoft.com/office/powerpoint/2010/main" val="40733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D69E75-73A7-4601-8E23-785CF7131DFD}" type="datetimeFigureOut">
              <a:rPr lang="en-US" smtClean="0"/>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400568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D69E75-73A7-4601-8E23-785CF7131DFD}" type="datetimeFigureOut">
              <a:rPr lang="en-US" smtClean="0"/>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2783105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D69E75-73A7-4601-8E23-785CF7131DFD}" type="datetimeFigureOut">
              <a:rPr lang="en-US" smtClean="0"/>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98906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D69E75-73A7-4601-8E23-785CF7131DFD}" type="datetimeFigureOut">
              <a:rPr lang="en-US" smtClean="0"/>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281689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D69E75-73A7-4601-8E23-785CF7131DFD}" type="datetimeFigureOut">
              <a:rPr lang="en-US" smtClean="0"/>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4208278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D69E75-73A7-4601-8E23-785CF7131DFD}" type="datetimeFigureOut">
              <a:rPr lang="en-US" smtClean="0"/>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216800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D69E75-73A7-4601-8E23-785CF7131DFD}" type="datetimeFigureOut">
              <a:rPr lang="en-US" smtClean="0"/>
              <a:t>1/24/20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233930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D69E75-73A7-4601-8E23-785CF7131DFD}" type="datetimeFigureOut">
              <a:rPr lang="en-US" smtClean="0"/>
              <a:t>1/24/20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222953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69E75-73A7-4601-8E23-785CF7131DFD}" type="datetimeFigureOut">
              <a:rPr lang="en-US" smtClean="0"/>
              <a:t>1/24/20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44176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D69E75-73A7-4601-8E23-785CF7131DFD}" type="datetimeFigureOut">
              <a:rPr lang="en-US" smtClean="0"/>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8223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D69E75-73A7-4601-8E23-785CF7131DFD}" type="datetimeFigureOut">
              <a:rPr lang="en-US" smtClean="0"/>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6DB24-D0B8-445D-BB13-A083F694634C}" type="slidenum">
              <a:rPr lang="en-US" smtClean="0"/>
              <a:t>‹#›</a:t>
            </a:fld>
            <a:endParaRPr lang="en-US"/>
          </a:p>
        </p:txBody>
      </p:sp>
    </p:spTree>
    <p:extLst>
      <p:ext uri="{BB962C8B-B14F-4D97-AF65-F5344CB8AC3E}">
        <p14:creationId xmlns:p14="http://schemas.microsoft.com/office/powerpoint/2010/main" val="70437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69E75-73A7-4601-8E23-785CF7131DFD}" type="datetimeFigureOut">
              <a:rPr lang="en-US" smtClean="0"/>
              <a:t>1/24/20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6DB24-D0B8-445D-BB13-A083F694634C}" type="slidenum">
              <a:rPr lang="en-US" smtClean="0"/>
              <a:t>‹#›</a:t>
            </a:fld>
            <a:endParaRPr lang="en-US"/>
          </a:p>
        </p:txBody>
      </p:sp>
    </p:spTree>
    <p:extLst>
      <p:ext uri="{BB962C8B-B14F-4D97-AF65-F5344CB8AC3E}">
        <p14:creationId xmlns:p14="http://schemas.microsoft.com/office/powerpoint/2010/main" val="2948249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867" y="1134269"/>
            <a:ext cx="8766266" cy="719138"/>
          </a:xfrm>
        </p:spPr>
        <p:txBody>
          <a:bodyPr>
            <a:normAutofit/>
          </a:bodyPr>
          <a:lstStyle/>
          <a:p>
            <a:r>
              <a:rPr lang="en-US" sz="4000" dirty="0">
                <a:solidFill>
                  <a:schemeClr val="tx1"/>
                </a:solidFill>
              </a:rPr>
              <a:t>AN 8 YEAR OLD FEMALE WITH DIPLOPLIA</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8939" y="5577431"/>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4"/>
          <p:cNvSpPr txBox="1">
            <a:spLocks noChangeArrowheads="1"/>
          </p:cNvSpPr>
          <p:nvPr/>
        </p:nvSpPr>
        <p:spPr bwMode="auto">
          <a:xfrm>
            <a:off x="228600" y="6392068"/>
            <a:ext cx="2971800" cy="270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en-GB"/>
            </a:defPPr>
            <a:lvl1pPr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a:lstStyle>
          <a:p>
            <a:r>
              <a:rPr lang="en-GB" altLang="en-US" sz="1000" dirty="0">
                <a:latin typeface="Arial" charset="0"/>
              </a:rPr>
              <a:t>Copyright © 2019 American Academy of Neurology</a:t>
            </a:r>
          </a:p>
        </p:txBody>
      </p:sp>
      <p:sp>
        <p:nvSpPr>
          <p:cNvPr id="8" name="Title 1">
            <a:extLst>
              <a:ext uri="{FF2B5EF4-FFF2-40B4-BE49-F238E27FC236}">
                <a16:creationId xmlns:a16="http://schemas.microsoft.com/office/drawing/2014/main" id="{ABEC486B-0E81-4439-A209-60B6372324F0}"/>
              </a:ext>
            </a:extLst>
          </p:cNvPr>
          <p:cNvSpPr>
            <a:spLocks noGrp="1"/>
          </p:cNvSpPr>
          <p:nvPr>
            <p:ph type="ctrTitle"/>
          </p:nvPr>
        </p:nvSpPr>
        <p:spPr>
          <a:xfrm>
            <a:off x="685800" y="2606675"/>
            <a:ext cx="7772400" cy="1470025"/>
          </a:xfrm>
        </p:spPr>
        <p:txBody>
          <a:bodyPr/>
          <a:lstStyle/>
          <a:p>
            <a:pPr eaLnBrk="1" hangingPunct="1"/>
            <a:r>
              <a:rPr lang="en-US" altLang="en-US" dirty="0"/>
              <a:t>Teaching </a:t>
            </a:r>
            <a:r>
              <a:rPr lang="en-US" altLang="en-US" dirty="0" err="1"/>
              <a:t>NeuroImages</a:t>
            </a:r>
            <a:endParaRPr lang="en-US" altLang="en-US" dirty="0"/>
          </a:p>
        </p:txBody>
      </p:sp>
      <p:sp>
        <p:nvSpPr>
          <p:cNvPr id="9" name="Subtitle 2">
            <a:extLst>
              <a:ext uri="{FF2B5EF4-FFF2-40B4-BE49-F238E27FC236}">
                <a16:creationId xmlns:a16="http://schemas.microsoft.com/office/drawing/2014/main" id="{5E5F88A9-7FB1-4581-B54C-72F93621B4EC}"/>
              </a:ext>
            </a:extLst>
          </p:cNvPr>
          <p:cNvSpPr txBox="1">
            <a:spLocks/>
          </p:cNvSpPr>
          <p:nvPr/>
        </p:nvSpPr>
        <p:spPr>
          <a:xfrm>
            <a:off x="1371600" y="38862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altLang="en-US" i="1" dirty="0">
                <a:solidFill>
                  <a:schemeClr val="tx1"/>
                </a:solidFill>
              </a:rPr>
              <a:t>Neurology</a:t>
            </a:r>
          </a:p>
          <a:p>
            <a:r>
              <a:rPr lang="en-US" altLang="en-US" dirty="0">
                <a:solidFill>
                  <a:schemeClr val="tx1"/>
                </a:solidFill>
              </a:rPr>
              <a:t>Resident &amp; Fellow Section</a:t>
            </a:r>
          </a:p>
          <a:p>
            <a:endParaRPr lang="en-US" altLang="en-US" dirty="0">
              <a:solidFill>
                <a:schemeClr val="tx1"/>
              </a:solidFill>
            </a:endParaRPr>
          </a:p>
        </p:txBody>
      </p:sp>
    </p:spTree>
    <p:extLst>
      <p:ext uri="{BB962C8B-B14F-4D97-AF65-F5344CB8AC3E}">
        <p14:creationId xmlns:p14="http://schemas.microsoft.com/office/powerpoint/2010/main" val="268526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VIGNETTE</a:t>
            </a:r>
          </a:p>
        </p:txBody>
      </p:sp>
      <p:sp>
        <p:nvSpPr>
          <p:cNvPr id="3" name="Content Placeholder 2"/>
          <p:cNvSpPr>
            <a:spLocks noGrp="1"/>
          </p:cNvSpPr>
          <p:nvPr>
            <p:ph idx="1"/>
          </p:nvPr>
        </p:nvSpPr>
        <p:spPr/>
        <p:txBody>
          <a:bodyPr/>
          <a:lstStyle/>
          <a:p>
            <a:pPr algn="just"/>
            <a:r>
              <a:rPr lang="en-US" dirty="0"/>
              <a:t>8-year-old female presented with 1-month history of diplopia and right abducens nerve palsy.</a:t>
            </a:r>
          </a:p>
          <a:p>
            <a:pPr algn="just"/>
            <a:r>
              <a:rPr lang="en-US" dirty="0"/>
              <a:t>Non-contributory past medical history</a:t>
            </a:r>
          </a:p>
        </p:txBody>
      </p:sp>
      <p:sp>
        <p:nvSpPr>
          <p:cNvPr id="5" name="TextBox 4"/>
          <p:cNvSpPr txBox="1"/>
          <p:nvPr/>
        </p:nvSpPr>
        <p:spPr>
          <a:xfrm>
            <a:off x="7475536" y="6296569"/>
            <a:ext cx="2879727" cy="461665"/>
          </a:xfrm>
          <a:prstGeom prst="rect">
            <a:avLst/>
          </a:prstGeom>
          <a:noFill/>
        </p:spPr>
        <p:txBody>
          <a:bodyPr wrap="square" rtlCol="0">
            <a:spAutoFit/>
          </a:bodyPr>
          <a:lstStyle/>
          <a:p>
            <a:r>
              <a:rPr lang="en-US" sz="2400" dirty="0"/>
              <a:t>Lu et al.</a:t>
            </a:r>
          </a:p>
        </p:txBody>
      </p:sp>
      <p:sp>
        <p:nvSpPr>
          <p:cNvPr id="6" name="Text Box 4">
            <a:extLst>
              <a:ext uri="{FF2B5EF4-FFF2-40B4-BE49-F238E27FC236}">
                <a16:creationId xmlns:a16="http://schemas.microsoft.com/office/drawing/2014/main" id="{553CAC86-AA06-4E85-81B6-FF95A26BC996}"/>
              </a:ext>
            </a:extLst>
          </p:cNvPr>
          <p:cNvSpPr txBox="1">
            <a:spLocks noChangeArrowheads="1"/>
          </p:cNvSpPr>
          <p:nvPr/>
        </p:nvSpPr>
        <p:spPr bwMode="auto">
          <a:xfrm>
            <a:off x="228600" y="6392068"/>
            <a:ext cx="2971800" cy="270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en-GB"/>
            </a:defPPr>
            <a:lvl1pPr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a:lstStyle>
          <a:p>
            <a:r>
              <a:rPr lang="en-GB" altLang="en-US" sz="1000" dirty="0">
                <a:latin typeface="Arial" charset="0"/>
              </a:rPr>
              <a:t>Copyright © 2019 American Academy of Neurology</a:t>
            </a:r>
          </a:p>
        </p:txBody>
      </p:sp>
      <p:pic>
        <p:nvPicPr>
          <p:cNvPr id="7" name="Picture 6">
            <a:extLst>
              <a:ext uri="{FF2B5EF4-FFF2-40B4-BE49-F238E27FC236}">
                <a16:creationId xmlns:a16="http://schemas.microsoft.com/office/drawing/2014/main" id="{C466AB67-CDC5-4AE2-87B3-ACBA2FBB77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9947" y="6044708"/>
            <a:ext cx="2514602" cy="62795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5951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IMAGE</a:t>
            </a:r>
          </a:p>
        </p:txBody>
      </p:sp>
      <p:sp>
        <p:nvSpPr>
          <p:cNvPr id="6" name="Text Box 4">
            <a:extLst>
              <a:ext uri="{FF2B5EF4-FFF2-40B4-BE49-F238E27FC236}">
                <a16:creationId xmlns:a16="http://schemas.microsoft.com/office/drawing/2014/main" id="{4E3592CA-50BA-46A5-91B6-D2A631CA57F0}"/>
              </a:ext>
            </a:extLst>
          </p:cNvPr>
          <p:cNvSpPr txBox="1">
            <a:spLocks noChangeArrowheads="1"/>
          </p:cNvSpPr>
          <p:nvPr/>
        </p:nvSpPr>
        <p:spPr bwMode="auto">
          <a:xfrm>
            <a:off x="228600" y="6392068"/>
            <a:ext cx="2971800" cy="270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en-GB"/>
            </a:defPPr>
            <a:lvl1pPr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a:lstStyle>
          <a:p>
            <a:r>
              <a:rPr lang="en-GB" altLang="en-US" sz="1000" dirty="0">
                <a:latin typeface="Arial" charset="0"/>
              </a:rPr>
              <a:t>Copyright © 2019 American Academy of Neurology</a:t>
            </a:r>
          </a:p>
        </p:txBody>
      </p:sp>
      <p:pic>
        <p:nvPicPr>
          <p:cNvPr id="7" name="Picture 6">
            <a:extLst>
              <a:ext uri="{FF2B5EF4-FFF2-40B4-BE49-F238E27FC236}">
                <a16:creationId xmlns:a16="http://schemas.microsoft.com/office/drawing/2014/main" id="{CE28E744-562C-47DA-8193-7219B0A09D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9947" y="6044708"/>
            <a:ext cx="2514602" cy="62795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extBox 7">
            <a:extLst>
              <a:ext uri="{FF2B5EF4-FFF2-40B4-BE49-F238E27FC236}">
                <a16:creationId xmlns:a16="http://schemas.microsoft.com/office/drawing/2014/main" id="{79402D0A-E6E1-FD44-9FDD-9B42168AC57A}"/>
              </a:ext>
            </a:extLst>
          </p:cNvPr>
          <p:cNvSpPr txBox="1"/>
          <p:nvPr/>
        </p:nvSpPr>
        <p:spPr>
          <a:xfrm>
            <a:off x="7475536" y="6296569"/>
            <a:ext cx="2879727" cy="461665"/>
          </a:xfrm>
          <a:prstGeom prst="rect">
            <a:avLst/>
          </a:prstGeom>
          <a:noFill/>
        </p:spPr>
        <p:txBody>
          <a:bodyPr wrap="square" rtlCol="0">
            <a:spAutoFit/>
          </a:bodyPr>
          <a:lstStyle/>
          <a:p>
            <a:r>
              <a:rPr lang="en-US" sz="2400" dirty="0"/>
              <a:t>Lu et al.</a:t>
            </a:r>
          </a:p>
        </p:txBody>
      </p:sp>
      <p:pic>
        <p:nvPicPr>
          <p:cNvPr id="9" name="Picture 8">
            <a:extLst>
              <a:ext uri="{FF2B5EF4-FFF2-40B4-BE49-F238E27FC236}">
                <a16:creationId xmlns:a16="http://schemas.microsoft.com/office/drawing/2014/main" id="{8347CC19-A807-CE4E-904F-BB20D4A30E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6059" y="1186170"/>
            <a:ext cx="4951881" cy="4742646"/>
          </a:xfrm>
          <a:prstGeom prst="rect">
            <a:avLst/>
          </a:prstGeom>
        </p:spPr>
      </p:pic>
    </p:spTree>
    <p:extLst>
      <p:ext uri="{BB962C8B-B14F-4D97-AF65-F5344CB8AC3E}">
        <p14:creationId xmlns:p14="http://schemas.microsoft.com/office/powerpoint/2010/main" val="341039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Diagnosis/Conclusions</a:t>
            </a:r>
          </a:p>
        </p:txBody>
      </p:sp>
      <p:sp>
        <p:nvSpPr>
          <p:cNvPr id="3" name="Content Placeholder 2"/>
          <p:cNvSpPr>
            <a:spLocks noGrp="1"/>
          </p:cNvSpPr>
          <p:nvPr>
            <p:ph idx="1"/>
          </p:nvPr>
        </p:nvSpPr>
        <p:spPr>
          <a:xfrm>
            <a:off x="457200" y="1143000"/>
            <a:ext cx="8229600" cy="5105400"/>
          </a:xfrm>
        </p:spPr>
        <p:txBody>
          <a:bodyPr>
            <a:noAutofit/>
          </a:bodyPr>
          <a:lstStyle/>
          <a:p>
            <a:pPr algn="just"/>
            <a:r>
              <a:rPr lang="en-US" sz="2400" b="1" dirty="0"/>
              <a:t>DIFFUSE INTRINSIC PONTINE GLIOMA (DIPG)</a:t>
            </a:r>
          </a:p>
          <a:p>
            <a:pPr algn="just"/>
            <a:r>
              <a:rPr lang="en-US" sz="2400" dirty="0"/>
              <a:t>Typical presentation history of DIPG. </a:t>
            </a:r>
          </a:p>
          <a:p>
            <a:pPr algn="just"/>
            <a:r>
              <a:rPr lang="en-US" sz="2400" dirty="0"/>
              <a:t>Reconstruction shows at the level of the pontine decussation a right-sided disruption of the pontocerebellar fibers anterior to the descending corticospinal fibers involving the pontine nuclei region. </a:t>
            </a:r>
          </a:p>
          <a:p>
            <a:pPr algn="just"/>
            <a:r>
              <a:rPr lang="en-US" sz="2400" dirty="0"/>
              <a:t>Other critical structures such as corpus callosum and cortical U-fibers visualized in greater detail. </a:t>
            </a:r>
          </a:p>
          <a:p>
            <a:pPr algn="just"/>
            <a:r>
              <a:rPr lang="en-US" sz="2400" dirty="0"/>
              <a:t>Understanding how white matter tract anatomy relates to DIPG lesions may allow us to further understand how best to safely approach surgical biopsy to improve diagnosis and molecular profiling while limiting the risk of functional deficit. This requires validation in </a:t>
            </a:r>
            <a:r>
              <a:rPr lang="en-US" sz="2400"/>
              <a:t>the future. </a:t>
            </a:r>
            <a:endParaRPr lang="en-US" sz="2400" dirty="0"/>
          </a:p>
        </p:txBody>
      </p:sp>
      <p:sp>
        <p:nvSpPr>
          <p:cNvPr id="6" name="Text Box 4">
            <a:extLst>
              <a:ext uri="{FF2B5EF4-FFF2-40B4-BE49-F238E27FC236}">
                <a16:creationId xmlns:a16="http://schemas.microsoft.com/office/drawing/2014/main" id="{CF22D49B-BE0B-42B5-9268-9848B83AB32A}"/>
              </a:ext>
            </a:extLst>
          </p:cNvPr>
          <p:cNvSpPr txBox="1">
            <a:spLocks noChangeArrowheads="1"/>
          </p:cNvSpPr>
          <p:nvPr/>
        </p:nvSpPr>
        <p:spPr bwMode="auto">
          <a:xfrm>
            <a:off x="228600" y="6392068"/>
            <a:ext cx="2971800" cy="2706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en-GB"/>
            </a:defPPr>
            <a:lvl1pPr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a:lstStyle>
          <a:p>
            <a:r>
              <a:rPr lang="en-GB" altLang="en-US" sz="1000" dirty="0">
                <a:latin typeface="Arial" charset="0"/>
              </a:rPr>
              <a:t>Copyright © 2019 American Academy of Neurology</a:t>
            </a:r>
          </a:p>
        </p:txBody>
      </p:sp>
      <p:pic>
        <p:nvPicPr>
          <p:cNvPr id="7" name="Picture 6">
            <a:extLst>
              <a:ext uri="{FF2B5EF4-FFF2-40B4-BE49-F238E27FC236}">
                <a16:creationId xmlns:a16="http://schemas.microsoft.com/office/drawing/2014/main" id="{73D58A77-5636-4CEB-BD8B-A1AE9BE0FC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9025" y="6296569"/>
            <a:ext cx="1705949" cy="42601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TextBox 7">
            <a:extLst>
              <a:ext uri="{FF2B5EF4-FFF2-40B4-BE49-F238E27FC236}">
                <a16:creationId xmlns:a16="http://schemas.microsoft.com/office/drawing/2014/main" id="{596B4D92-F765-C446-A289-0E657E489311}"/>
              </a:ext>
            </a:extLst>
          </p:cNvPr>
          <p:cNvSpPr txBox="1"/>
          <p:nvPr/>
        </p:nvSpPr>
        <p:spPr>
          <a:xfrm>
            <a:off x="7475536" y="6296569"/>
            <a:ext cx="2879727" cy="461665"/>
          </a:xfrm>
          <a:prstGeom prst="rect">
            <a:avLst/>
          </a:prstGeom>
          <a:noFill/>
        </p:spPr>
        <p:txBody>
          <a:bodyPr wrap="square" rtlCol="0">
            <a:spAutoFit/>
          </a:bodyPr>
          <a:lstStyle/>
          <a:p>
            <a:r>
              <a:rPr lang="en-US" sz="2400" dirty="0"/>
              <a:t>Lu et al.</a:t>
            </a:r>
          </a:p>
        </p:txBody>
      </p:sp>
    </p:spTree>
    <p:extLst>
      <p:ext uri="{BB962C8B-B14F-4D97-AF65-F5344CB8AC3E}">
        <p14:creationId xmlns:p14="http://schemas.microsoft.com/office/powerpoint/2010/main" val="3202548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224</Words>
  <Application>Microsoft Macintosh PowerPoint</Application>
  <PresentationFormat>On-screen Show (4:3)</PresentationFormat>
  <Paragraphs>23</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Teaching NeuroImages</vt:lpstr>
      <vt:lpstr>VIGNETTE</vt:lpstr>
      <vt:lpstr>IMAGE</vt:lpstr>
      <vt:lpstr>Diagnosis/Conclusions</vt:lpstr>
    </vt:vector>
  </TitlesOfParts>
  <Company>Mayo Clinic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  Colombo</dc:creator>
  <cp:lastModifiedBy>Victor Lu</cp:lastModifiedBy>
  <cp:revision>15</cp:revision>
  <dcterms:created xsi:type="dcterms:W3CDTF">2019-05-29T23:17:12Z</dcterms:created>
  <dcterms:modified xsi:type="dcterms:W3CDTF">2020-01-24T19:55:27Z</dcterms:modified>
</cp:coreProperties>
</file>