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
  </p:notesMasterIdLst>
  <p:sldIdLst>
    <p:sldId id="256" r:id="rId2"/>
    <p:sldId id="258" r:id="rId3"/>
    <p:sldId id="259" r:id="rId4"/>
    <p:sldId id="260" r:id="rId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87" autoAdjust="0"/>
    <p:restoredTop sz="86380" autoAdjust="0"/>
  </p:normalViewPr>
  <p:slideViewPr>
    <p:cSldViewPr snapToGrid="0">
      <p:cViewPr varScale="1">
        <p:scale>
          <a:sx n="63" d="100"/>
          <a:sy n="63" d="100"/>
        </p:scale>
        <p:origin x="-1362" y="-9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87" d="100"/>
          <a:sy n="87" d="100"/>
        </p:scale>
        <p:origin x="3840" y="84"/>
      </p:cViewPr>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56E9E26-037B-467E-90A2-9914FF5FE90E}" type="datetimeFigureOut">
              <a:rPr lang="en-US" smtClean="0"/>
              <a:pPr/>
              <a:t>1/28/2020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F5B9050-07D7-4F1F-A437-363EBEF898BC}" type="slidenum">
              <a:rPr lang="en-US" smtClean="0"/>
              <a:pPr/>
              <a:t>‹nº›</a:t>
            </a:fld>
            <a:endParaRPr lang="en-US"/>
          </a:p>
        </p:txBody>
      </p:sp>
    </p:spTree>
    <p:extLst>
      <p:ext uri="{BB962C8B-B14F-4D97-AF65-F5344CB8AC3E}">
        <p14:creationId xmlns:p14="http://schemas.microsoft.com/office/powerpoint/2010/main" xmlns="" val="21765796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Legend of the figure: </a:t>
            </a:r>
            <a:r>
              <a:rPr lang="en-US" sz="1200" kern="1200" dirty="0">
                <a:solidFill>
                  <a:schemeClr val="tx1"/>
                </a:solidFill>
                <a:effectLst/>
                <a:latin typeface="+mn-lt"/>
                <a:ea typeface="+mn-ea"/>
                <a:cs typeface="+mn-cs"/>
              </a:rPr>
              <a:t>The chest and shoulders were covered with a 0.02% alcoholic solution of iodine and with rice starch powder, which changes from white to black in the presence of sweat (black arrow). The iodine test showed absence of sweating over the anterior part of right side (white arrow).</a:t>
            </a:r>
            <a:endParaRPr lang="pt-BR"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endParaRPr lang="pt-BR"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Legend of the video:</a:t>
            </a:r>
            <a:r>
              <a:rPr lang="en-US" sz="1200" kern="1200" dirty="0">
                <a:solidFill>
                  <a:schemeClr val="tx1"/>
                </a:solidFill>
                <a:effectLst/>
                <a:latin typeface="+mn-lt"/>
                <a:ea typeface="+mn-ea"/>
                <a:cs typeface="+mn-cs"/>
              </a:rPr>
              <a:t> Bilateral tonic pupils observed in the patient with Ross syndrome. Note the absence of bilateral pupillary contraction in the presence of light stimulation.</a:t>
            </a:r>
            <a:endParaRPr lang="pt-BR" sz="1200" kern="120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3F5B9050-07D7-4F1F-A437-363EBEF898BC}" type="slidenum">
              <a:rPr lang="en-US" smtClean="0"/>
              <a:pPr/>
              <a:t>3</a:t>
            </a:fld>
            <a:endParaRPr lang="en-US"/>
          </a:p>
        </p:txBody>
      </p:sp>
    </p:spTree>
    <p:extLst>
      <p:ext uri="{BB962C8B-B14F-4D97-AF65-F5344CB8AC3E}">
        <p14:creationId xmlns:p14="http://schemas.microsoft.com/office/powerpoint/2010/main" xmlns="" val="35306907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sz="1200" kern="1200" dirty="0">
                <a:solidFill>
                  <a:schemeClr val="tx1"/>
                </a:solidFill>
                <a:effectLst/>
                <a:latin typeface="+mn-lt"/>
                <a:ea typeface="+mn-ea"/>
                <a:cs typeface="+mn-cs"/>
              </a:rPr>
              <a:t>Slow EJ, Lang AE. Oculogyric Crises: A Review of Phenomenology, Etiology, Pathogenesis, and Treatment 2017;32:2:193-202.</a:t>
            </a:r>
            <a:br>
              <a:rPr lang="en-US" sz="1200" kern="1200" dirty="0">
                <a:solidFill>
                  <a:schemeClr val="tx1"/>
                </a:solidFill>
                <a:effectLst/>
                <a:latin typeface="+mn-lt"/>
                <a:ea typeface="+mn-ea"/>
                <a:cs typeface="+mn-cs"/>
              </a:rPr>
            </a:br>
            <a:endParaRPr lang="en-US" dirty="0"/>
          </a:p>
          <a:p>
            <a:pPr marL="228600" indent="-228600">
              <a:buAutoNum type="arabicPeriod"/>
            </a:pPr>
            <a:r>
              <a:rPr lang="en-US" dirty="0"/>
              <a:t>2. </a:t>
            </a:r>
            <a:r>
              <a:rPr lang="en-US" dirty="0" err="1"/>
              <a:t>Grotzsch</a:t>
            </a:r>
            <a:r>
              <a:rPr lang="en-US" dirty="0"/>
              <a:t> H, </a:t>
            </a:r>
            <a:r>
              <a:rPr lang="en-US" dirty="0" err="1"/>
              <a:t>Sztajzel</a:t>
            </a:r>
            <a:r>
              <a:rPr lang="en-US" dirty="0"/>
              <a:t> R, </a:t>
            </a:r>
            <a:r>
              <a:rPr lang="en-US" dirty="0" err="1"/>
              <a:t>Burkhard</a:t>
            </a:r>
            <a:r>
              <a:rPr lang="en-US" dirty="0"/>
              <a:t> PR. Levodopa-induced ocular dyskinesia in Parkinson’s disease 2007;14:1124-1128. </a:t>
            </a:r>
          </a:p>
        </p:txBody>
      </p:sp>
      <p:sp>
        <p:nvSpPr>
          <p:cNvPr id="4" name="Slide Number Placeholder 3"/>
          <p:cNvSpPr>
            <a:spLocks noGrp="1"/>
          </p:cNvSpPr>
          <p:nvPr>
            <p:ph type="sldNum" sz="quarter" idx="10"/>
          </p:nvPr>
        </p:nvSpPr>
        <p:spPr/>
        <p:txBody>
          <a:bodyPr/>
          <a:lstStyle/>
          <a:p>
            <a:fld id="{3F5B9050-07D7-4F1F-A437-363EBEF898BC}" type="slidenum">
              <a:rPr lang="en-US" smtClean="0"/>
              <a:pPr/>
              <a:t>4</a:t>
            </a:fld>
            <a:endParaRPr lang="en-US"/>
          </a:p>
        </p:txBody>
      </p:sp>
    </p:spTree>
    <p:extLst>
      <p:ext uri="{BB962C8B-B14F-4D97-AF65-F5344CB8AC3E}">
        <p14:creationId xmlns:p14="http://schemas.microsoft.com/office/powerpoint/2010/main" xmlns="" val="28715417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A7D94B8-A763-4DC1-A21F-578DFD393D42}" type="datetimeFigureOut">
              <a:rPr lang="en-US" smtClean="0"/>
              <a:pPr/>
              <a:t>1/28/2020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E3E817-57DA-47B6-B1C6-9B6B82C5853B}" type="slidenum">
              <a:rPr lang="en-US" smtClean="0"/>
              <a:pPr/>
              <a:t>‹nº›</a:t>
            </a:fld>
            <a:endParaRPr lang="en-US"/>
          </a:p>
        </p:txBody>
      </p:sp>
    </p:spTree>
    <p:extLst>
      <p:ext uri="{BB962C8B-B14F-4D97-AF65-F5344CB8AC3E}">
        <p14:creationId xmlns:p14="http://schemas.microsoft.com/office/powerpoint/2010/main" xmlns="" val="8013702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A7D94B8-A763-4DC1-A21F-578DFD393D42}" type="datetimeFigureOut">
              <a:rPr lang="en-US" smtClean="0"/>
              <a:pPr/>
              <a:t>1/28/2020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E3E817-57DA-47B6-B1C6-9B6B82C5853B}" type="slidenum">
              <a:rPr lang="en-US" smtClean="0"/>
              <a:pPr/>
              <a:t>‹nº›</a:t>
            </a:fld>
            <a:endParaRPr lang="en-US"/>
          </a:p>
        </p:txBody>
      </p:sp>
    </p:spTree>
    <p:extLst>
      <p:ext uri="{BB962C8B-B14F-4D97-AF65-F5344CB8AC3E}">
        <p14:creationId xmlns:p14="http://schemas.microsoft.com/office/powerpoint/2010/main" xmlns="" val="10383424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A7D94B8-A763-4DC1-A21F-578DFD393D42}" type="datetimeFigureOut">
              <a:rPr lang="en-US" smtClean="0"/>
              <a:pPr/>
              <a:t>1/28/2020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E3E817-57DA-47B6-B1C6-9B6B82C5853B}" type="slidenum">
              <a:rPr lang="en-US" smtClean="0"/>
              <a:pPr/>
              <a:t>‹nº›</a:t>
            </a:fld>
            <a:endParaRPr lang="en-US"/>
          </a:p>
        </p:txBody>
      </p:sp>
    </p:spTree>
    <p:extLst>
      <p:ext uri="{BB962C8B-B14F-4D97-AF65-F5344CB8AC3E}">
        <p14:creationId xmlns:p14="http://schemas.microsoft.com/office/powerpoint/2010/main" xmlns="" val="32483972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A7D94B8-A763-4DC1-A21F-578DFD393D42}" type="datetimeFigureOut">
              <a:rPr lang="en-US" smtClean="0"/>
              <a:pPr/>
              <a:t>1/28/2020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E3E817-57DA-47B6-B1C6-9B6B82C5853B}" type="slidenum">
              <a:rPr lang="en-US" smtClean="0"/>
              <a:pPr/>
              <a:t>‹nº›</a:t>
            </a:fld>
            <a:endParaRPr lang="en-US"/>
          </a:p>
        </p:txBody>
      </p:sp>
    </p:spTree>
    <p:extLst>
      <p:ext uri="{BB962C8B-B14F-4D97-AF65-F5344CB8AC3E}">
        <p14:creationId xmlns:p14="http://schemas.microsoft.com/office/powerpoint/2010/main" xmlns="" val="37753443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A7D94B8-A763-4DC1-A21F-578DFD393D42}" type="datetimeFigureOut">
              <a:rPr lang="en-US" smtClean="0"/>
              <a:pPr/>
              <a:t>1/28/2020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E3E817-57DA-47B6-B1C6-9B6B82C5853B}" type="slidenum">
              <a:rPr lang="en-US" smtClean="0"/>
              <a:pPr/>
              <a:t>‹nº›</a:t>
            </a:fld>
            <a:endParaRPr lang="en-US"/>
          </a:p>
        </p:txBody>
      </p:sp>
    </p:spTree>
    <p:extLst>
      <p:ext uri="{BB962C8B-B14F-4D97-AF65-F5344CB8AC3E}">
        <p14:creationId xmlns:p14="http://schemas.microsoft.com/office/powerpoint/2010/main" xmlns="" val="11728695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A7D94B8-A763-4DC1-A21F-578DFD393D42}" type="datetimeFigureOut">
              <a:rPr lang="en-US" smtClean="0"/>
              <a:pPr/>
              <a:t>1/28/2020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E3E817-57DA-47B6-B1C6-9B6B82C5853B}" type="slidenum">
              <a:rPr lang="en-US" smtClean="0"/>
              <a:pPr/>
              <a:t>‹nº›</a:t>
            </a:fld>
            <a:endParaRPr lang="en-US"/>
          </a:p>
        </p:txBody>
      </p:sp>
    </p:spTree>
    <p:extLst>
      <p:ext uri="{BB962C8B-B14F-4D97-AF65-F5344CB8AC3E}">
        <p14:creationId xmlns:p14="http://schemas.microsoft.com/office/powerpoint/2010/main" xmlns="" val="185879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A7D94B8-A763-4DC1-A21F-578DFD393D42}" type="datetimeFigureOut">
              <a:rPr lang="en-US" smtClean="0"/>
              <a:pPr/>
              <a:t>1/28/2020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BE3E817-57DA-47B6-B1C6-9B6B82C5853B}" type="slidenum">
              <a:rPr lang="en-US" smtClean="0"/>
              <a:pPr/>
              <a:t>‹nº›</a:t>
            </a:fld>
            <a:endParaRPr lang="en-US"/>
          </a:p>
        </p:txBody>
      </p:sp>
    </p:spTree>
    <p:extLst>
      <p:ext uri="{BB962C8B-B14F-4D97-AF65-F5344CB8AC3E}">
        <p14:creationId xmlns:p14="http://schemas.microsoft.com/office/powerpoint/2010/main" xmlns="" val="10338061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A7D94B8-A763-4DC1-A21F-578DFD393D42}" type="datetimeFigureOut">
              <a:rPr lang="en-US" smtClean="0"/>
              <a:pPr/>
              <a:t>1/28/2020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BE3E817-57DA-47B6-B1C6-9B6B82C5853B}" type="slidenum">
              <a:rPr lang="en-US" smtClean="0"/>
              <a:pPr/>
              <a:t>‹nº›</a:t>
            </a:fld>
            <a:endParaRPr lang="en-US"/>
          </a:p>
        </p:txBody>
      </p:sp>
    </p:spTree>
    <p:extLst>
      <p:ext uri="{BB962C8B-B14F-4D97-AF65-F5344CB8AC3E}">
        <p14:creationId xmlns:p14="http://schemas.microsoft.com/office/powerpoint/2010/main" xmlns="" val="9519766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7D94B8-A763-4DC1-A21F-578DFD393D42}" type="datetimeFigureOut">
              <a:rPr lang="en-US" smtClean="0"/>
              <a:pPr/>
              <a:t>1/28/2020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BE3E817-57DA-47B6-B1C6-9B6B82C5853B}" type="slidenum">
              <a:rPr lang="en-US" smtClean="0"/>
              <a:pPr/>
              <a:t>‹nº›</a:t>
            </a:fld>
            <a:endParaRPr lang="en-US"/>
          </a:p>
        </p:txBody>
      </p:sp>
    </p:spTree>
    <p:extLst>
      <p:ext uri="{BB962C8B-B14F-4D97-AF65-F5344CB8AC3E}">
        <p14:creationId xmlns:p14="http://schemas.microsoft.com/office/powerpoint/2010/main" xmlns="" val="37074115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A7D94B8-A763-4DC1-A21F-578DFD393D42}" type="datetimeFigureOut">
              <a:rPr lang="en-US" smtClean="0"/>
              <a:pPr/>
              <a:t>1/28/2020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E3E817-57DA-47B6-B1C6-9B6B82C5853B}" type="slidenum">
              <a:rPr lang="en-US" smtClean="0"/>
              <a:pPr/>
              <a:t>‹nº›</a:t>
            </a:fld>
            <a:endParaRPr lang="en-US"/>
          </a:p>
        </p:txBody>
      </p:sp>
    </p:spTree>
    <p:extLst>
      <p:ext uri="{BB962C8B-B14F-4D97-AF65-F5344CB8AC3E}">
        <p14:creationId xmlns:p14="http://schemas.microsoft.com/office/powerpoint/2010/main" xmlns="" val="5539527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A7D94B8-A763-4DC1-A21F-578DFD393D42}" type="datetimeFigureOut">
              <a:rPr lang="en-US" smtClean="0"/>
              <a:pPr/>
              <a:t>1/28/2020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E3E817-57DA-47B6-B1C6-9B6B82C5853B}" type="slidenum">
              <a:rPr lang="en-US" smtClean="0"/>
              <a:pPr/>
              <a:t>‹nº›</a:t>
            </a:fld>
            <a:endParaRPr lang="en-US"/>
          </a:p>
        </p:txBody>
      </p:sp>
    </p:spTree>
    <p:extLst>
      <p:ext uri="{BB962C8B-B14F-4D97-AF65-F5344CB8AC3E}">
        <p14:creationId xmlns:p14="http://schemas.microsoft.com/office/powerpoint/2010/main" xmlns="" val="35669751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7D94B8-A763-4DC1-A21F-578DFD393D42}" type="datetimeFigureOut">
              <a:rPr lang="en-US" smtClean="0"/>
              <a:pPr/>
              <a:t>1/28/2020</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E3E817-57DA-47B6-B1C6-9B6B82C5853B}" type="slidenum">
              <a:rPr lang="en-US" smtClean="0"/>
              <a:pPr/>
              <a:t>‹nº›</a:t>
            </a:fld>
            <a:endParaRPr lang="en-US"/>
          </a:p>
        </p:txBody>
      </p:sp>
    </p:spTree>
    <p:extLst>
      <p:ext uri="{BB962C8B-B14F-4D97-AF65-F5344CB8AC3E}">
        <p14:creationId xmlns:p14="http://schemas.microsoft.com/office/powerpoint/2010/main" xmlns="" val="41104836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5.xml"/><Relationship Id="rId1" Type="http://schemas.openxmlformats.org/officeDocument/2006/relationships/video" Target="file:///C:\Users\Cliente\Desktop\adie%20pupils.avi" TargetMode="External"/><Relationship Id="rId6" Type="http://schemas.openxmlformats.org/officeDocument/2006/relationships/image" Target="../media/image3.png"/><Relationship Id="rId5" Type="http://schemas.openxmlformats.org/officeDocument/2006/relationships/image" Target="../media/image2.jpeg"/><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93615" y="392521"/>
            <a:ext cx="8494901" cy="1405972"/>
          </a:xfrm>
        </p:spPr>
        <p:txBody>
          <a:bodyPr>
            <a:normAutofit/>
          </a:bodyPr>
          <a:lstStyle/>
          <a:p>
            <a:r>
              <a:rPr lang="en-US" sz="4400" b="1" dirty="0"/>
              <a:t>Disorder of sweat, tonic pupil and </a:t>
            </a:r>
            <a:r>
              <a:rPr lang="en-US" sz="4400" b="1" dirty="0" err="1"/>
              <a:t>areflexia</a:t>
            </a:r>
            <a:endParaRPr lang="en-US" sz="4200" b="1" dirty="0"/>
          </a:p>
        </p:txBody>
      </p:sp>
      <p:sp>
        <p:nvSpPr>
          <p:cNvPr id="3" name="Subtitle 2"/>
          <p:cNvSpPr>
            <a:spLocks noGrp="1"/>
          </p:cNvSpPr>
          <p:nvPr>
            <p:ph type="subTitle" idx="1"/>
          </p:nvPr>
        </p:nvSpPr>
        <p:spPr>
          <a:xfrm>
            <a:off x="1112065" y="2675135"/>
            <a:ext cx="6858000" cy="1655762"/>
          </a:xfrm>
        </p:spPr>
        <p:txBody>
          <a:bodyPr>
            <a:normAutofit/>
          </a:bodyPr>
          <a:lstStyle/>
          <a:p>
            <a:r>
              <a:rPr lang="en-US" sz="3600" dirty="0"/>
              <a:t>Teaching NeuroImages Neurology Resident and Fellow Section</a:t>
            </a:r>
          </a:p>
        </p:txBody>
      </p:sp>
      <p:sp>
        <p:nvSpPr>
          <p:cNvPr id="4" name="Rectangle 3"/>
          <p:cNvSpPr/>
          <p:nvPr/>
        </p:nvSpPr>
        <p:spPr>
          <a:xfrm>
            <a:off x="0" y="6421556"/>
            <a:ext cx="3171509" cy="307777"/>
          </a:xfrm>
          <a:prstGeom prst="rect">
            <a:avLst/>
          </a:prstGeom>
        </p:spPr>
        <p:txBody>
          <a:bodyPr wrap="none">
            <a:spAutoFit/>
          </a:bodyPr>
          <a:lstStyle/>
          <a:p>
            <a:r>
              <a:rPr lang="en-US" sz="1400" dirty="0"/>
              <a:t>© 2020 American Academy of Neurology</a:t>
            </a:r>
          </a:p>
        </p:txBody>
      </p:sp>
      <p:pic>
        <p:nvPicPr>
          <p:cNvPr id="7" name="Picture 6"/>
          <p:cNvPicPr>
            <a:picLocks noChangeAspect="1"/>
          </p:cNvPicPr>
          <p:nvPr/>
        </p:nvPicPr>
        <p:blipFill>
          <a:blip r:embed="rId2" cstate="print"/>
          <a:stretch>
            <a:fillRect/>
          </a:stretch>
        </p:blipFill>
        <p:spPr>
          <a:xfrm>
            <a:off x="6010275" y="5819775"/>
            <a:ext cx="3133725" cy="1038225"/>
          </a:xfrm>
          <a:prstGeom prst="rect">
            <a:avLst/>
          </a:prstGeom>
        </p:spPr>
      </p:pic>
    </p:spTree>
    <p:extLst>
      <p:ext uri="{BB962C8B-B14F-4D97-AF65-F5344CB8AC3E}">
        <p14:creationId xmlns:p14="http://schemas.microsoft.com/office/powerpoint/2010/main" xmlns="" val="35774266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2912" y="0"/>
            <a:ext cx="7772400" cy="815494"/>
          </a:xfrm>
        </p:spPr>
        <p:txBody>
          <a:bodyPr>
            <a:normAutofit/>
          </a:bodyPr>
          <a:lstStyle/>
          <a:p>
            <a:r>
              <a:rPr lang="en-US" sz="3600" b="1" dirty="0"/>
              <a:t>Vignette</a:t>
            </a:r>
          </a:p>
        </p:txBody>
      </p:sp>
      <p:sp>
        <p:nvSpPr>
          <p:cNvPr id="3" name="Subtitle 2"/>
          <p:cNvSpPr>
            <a:spLocks noGrp="1"/>
          </p:cNvSpPr>
          <p:nvPr>
            <p:ph type="subTitle" idx="1"/>
          </p:nvPr>
        </p:nvSpPr>
        <p:spPr>
          <a:xfrm>
            <a:off x="318782" y="1414029"/>
            <a:ext cx="8506436" cy="1655762"/>
          </a:xfrm>
        </p:spPr>
        <p:txBody>
          <a:bodyPr>
            <a:noAutofit/>
          </a:bodyPr>
          <a:lstStyle/>
          <a:p>
            <a:pPr marL="571500" indent="-571500" algn="l">
              <a:buFont typeface="Arial" panose="020B0604020202020204" pitchFamily="34" charset="0"/>
              <a:buChar char="•"/>
            </a:pPr>
            <a:r>
              <a:rPr lang="en-US" dirty="0"/>
              <a:t>A 40-year-old man presented with 10-year-history of excessive sweating on the right side, progressing to absence of sweat, rough skin, heat intolerance and </a:t>
            </a:r>
            <a:r>
              <a:rPr lang="pt-BR" dirty="0" err="1"/>
              <a:t>blurred</a:t>
            </a:r>
            <a:r>
              <a:rPr lang="pt-BR" dirty="0"/>
              <a:t> </a:t>
            </a:r>
            <a:r>
              <a:rPr lang="pt-BR" dirty="0" err="1"/>
              <a:t>vision</a:t>
            </a:r>
            <a:r>
              <a:rPr lang="pt-BR" dirty="0"/>
              <a:t>. </a:t>
            </a:r>
          </a:p>
          <a:p>
            <a:pPr marL="571500" indent="-571500" algn="l">
              <a:buFont typeface="Arial" panose="020B0604020202020204" pitchFamily="34" charset="0"/>
              <a:buChar char="•"/>
            </a:pPr>
            <a:endParaRPr lang="en-US" dirty="0"/>
          </a:p>
          <a:p>
            <a:pPr marL="571500" indent="-571500" algn="l">
              <a:buFont typeface="Arial" panose="020B0604020202020204" pitchFamily="34" charset="0"/>
              <a:buChar char="•"/>
            </a:pPr>
            <a:r>
              <a:rPr lang="pt-BR" dirty="0" err="1"/>
              <a:t>Examination</a:t>
            </a:r>
            <a:r>
              <a:rPr lang="pt-BR" dirty="0"/>
              <a:t> </a:t>
            </a:r>
            <a:r>
              <a:rPr lang="pt-BR" dirty="0" err="1"/>
              <a:t>showed</a:t>
            </a:r>
            <a:r>
              <a:rPr lang="pt-BR" dirty="0"/>
              <a:t> </a:t>
            </a:r>
            <a:r>
              <a:rPr lang="pt-BR" dirty="0" err="1"/>
              <a:t>anhidrosis</a:t>
            </a:r>
            <a:r>
              <a:rPr lang="pt-BR" dirty="0"/>
              <a:t> (</a:t>
            </a:r>
            <a:r>
              <a:rPr lang="pt-BR" dirty="0" err="1"/>
              <a:t>right</a:t>
            </a:r>
            <a:r>
              <a:rPr lang="pt-BR" dirty="0"/>
              <a:t> </a:t>
            </a:r>
            <a:r>
              <a:rPr lang="pt-BR" dirty="0" err="1"/>
              <a:t>side</a:t>
            </a:r>
            <a:r>
              <a:rPr lang="pt-BR" dirty="0"/>
              <a:t>), </a:t>
            </a:r>
            <a:r>
              <a:rPr lang="pt-BR" dirty="0" err="1"/>
              <a:t>diffuse</a:t>
            </a:r>
            <a:r>
              <a:rPr lang="pt-BR" dirty="0"/>
              <a:t> </a:t>
            </a:r>
            <a:r>
              <a:rPr lang="pt-BR" dirty="0" err="1"/>
              <a:t>areflexia</a:t>
            </a:r>
            <a:r>
              <a:rPr lang="pt-BR" dirty="0"/>
              <a:t> </a:t>
            </a:r>
            <a:r>
              <a:rPr lang="pt-BR" dirty="0" err="1"/>
              <a:t>and</a:t>
            </a:r>
            <a:r>
              <a:rPr lang="pt-BR" dirty="0"/>
              <a:t> Adie </a:t>
            </a:r>
            <a:r>
              <a:rPr lang="pt-BR" dirty="0" err="1"/>
              <a:t>tonic</a:t>
            </a:r>
            <a:r>
              <a:rPr lang="pt-BR" dirty="0"/>
              <a:t> </a:t>
            </a:r>
            <a:r>
              <a:rPr lang="pt-BR" dirty="0" err="1"/>
              <a:t>pupils</a:t>
            </a:r>
            <a:r>
              <a:rPr lang="pt-BR" dirty="0"/>
              <a:t>. </a:t>
            </a:r>
            <a:r>
              <a:rPr lang="en-US" dirty="0"/>
              <a:t>Starch iodine test showed absence of sweating (Figure). Pupillary reflex was poor (Video). Skin biopsy was unremarkable. Ross syndrome was diagnosed. </a:t>
            </a:r>
            <a:br>
              <a:rPr lang="en-US" dirty="0"/>
            </a:br>
            <a:endParaRPr lang="en-US" dirty="0"/>
          </a:p>
        </p:txBody>
      </p:sp>
      <p:sp>
        <p:nvSpPr>
          <p:cNvPr id="4" name="Rectangle 3"/>
          <p:cNvSpPr/>
          <p:nvPr/>
        </p:nvSpPr>
        <p:spPr>
          <a:xfrm>
            <a:off x="0" y="6488668"/>
            <a:ext cx="2324675" cy="246221"/>
          </a:xfrm>
          <a:prstGeom prst="rect">
            <a:avLst/>
          </a:prstGeom>
        </p:spPr>
        <p:txBody>
          <a:bodyPr wrap="none">
            <a:spAutoFit/>
          </a:bodyPr>
          <a:lstStyle/>
          <a:p>
            <a:r>
              <a:rPr lang="en-US" sz="1000" dirty="0"/>
              <a:t>© 2017 American Academy of Neurology</a:t>
            </a:r>
          </a:p>
        </p:txBody>
      </p:sp>
      <p:pic>
        <p:nvPicPr>
          <p:cNvPr id="7" name="Picture 6"/>
          <p:cNvPicPr>
            <a:picLocks noChangeAspect="1"/>
          </p:cNvPicPr>
          <p:nvPr/>
        </p:nvPicPr>
        <p:blipFill>
          <a:blip r:embed="rId2" cstate="print"/>
          <a:stretch>
            <a:fillRect/>
          </a:stretch>
        </p:blipFill>
        <p:spPr>
          <a:xfrm>
            <a:off x="3296476" y="5718641"/>
            <a:ext cx="3133725" cy="1038225"/>
          </a:xfrm>
          <a:prstGeom prst="rect">
            <a:avLst/>
          </a:prstGeom>
        </p:spPr>
      </p:pic>
      <p:sp>
        <p:nvSpPr>
          <p:cNvPr id="5" name="TextBox 4"/>
          <p:cNvSpPr txBox="1"/>
          <p:nvPr/>
        </p:nvSpPr>
        <p:spPr>
          <a:xfrm>
            <a:off x="6766560" y="6396335"/>
            <a:ext cx="2251605" cy="830997"/>
          </a:xfrm>
          <a:prstGeom prst="rect">
            <a:avLst/>
          </a:prstGeom>
          <a:noFill/>
        </p:spPr>
        <p:txBody>
          <a:bodyPr wrap="square" rtlCol="0">
            <a:spAutoFit/>
          </a:bodyPr>
          <a:lstStyle/>
          <a:p>
            <a:r>
              <a:rPr lang="en-US" sz="2400" dirty="0" smtClean="0"/>
              <a:t>Franco IA , et al.</a:t>
            </a:r>
          </a:p>
          <a:p>
            <a:endParaRPr lang="en-US" sz="2400" dirty="0"/>
          </a:p>
        </p:txBody>
      </p:sp>
    </p:spTree>
    <p:extLst>
      <p:ext uri="{BB962C8B-B14F-4D97-AF65-F5344CB8AC3E}">
        <p14:creationId xmlns:p14="http://schemas.microsoft.com/office/powerpoint/2010/main" xmlns="" val="13925045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6488668"/>
            <a:ext cx="2324675" cy="246221"/>
          </a:xfrm>
          <a:prstGeom prst="rect">
            <a:avLst/>
          </a:prstGeom>
        </p:spPr>
        <p:txBody>
          <a:bodyPr wrap="none">
            <a:spAutoFit/>
          </a:bodyPr>
          <a:lstStyle/>
          <a:p>
            <a:r>
              <a:rPr lang="en-US" sz="1000" dirty="0"/>
              <a:t>© 2017 American Academy of Neurology</a:t>
            </a:r>
          </a:p>
        </p:txBody>
      </p:sp>
      <p:pic>
        <p:nvPicPr>
          <p:cNvPr id="5" name="Picture 4"/>
          <p:cNvPicPr>
            <a:picLocks noChangeAspect="1"/>
          </p:cNvPicPr>
          <p:nvPr/>
        </p:nvPicPr>
        <p:blipFill>
          <a:blip r:embed="rId4" cstate="print"/>
          <a:stretch>
            <a:fillRect/>
          </a:stretch>
        </p:blipFill>
        <p:spPr>
          <a:xfrm>
            <a:off x="3296476" y="5819775"/>
            <a:ext cx="3133725" cy="1038225"/>
          </a:xfrm>
          <a:prstGeom prst="rect">
            <a:avLst/>
          </a:prstGeom>
        </p:spPr>
      </p:pic>
      <p:sp>
        <p:nvSpPr>
          <p:cNvPr id="6" name="TextBox 5"/>
          <p:cNvSpPr txBox="1"/>
          <p:nvPr/>
        </p:nvSpPr>
        <p:spPr>
          <a:xfrm>
            <a:off x="6797040" y="6396335"/>
            <a:ext cx="2590799" cy="830997"/>
          </a:xfrm>
          <a:prstGeom prst="rect">
            <a:avLst/>
          </a:prstGeom>
          <a:noFill/>
        </p:spPr>
        <p:txBody>
          <a:bodyPr wrap="square" rtlCol="0">
            <a:spAutoFit/>
          </a:bodyPr>
          <a:lstStyle/>
          <a:p>
            <a:r>
              <a:rPr lang="en-US" sz="2400" dirty="0" smtClean="0"/>
              <a:t>Franco IA , et al.</a:t>
            </a:r>
          </a:p>
          <a:p>
            <a:endParaRPr lang="en-US" sz="2400" dirty="0"/>
          </a:p>
        </p:txBody>
      </p:sp>
      <p:sp>
        <p:nvSpPr>
          <p:cNvPr id="7" name="Title 1"/>
          <p:cNvSpPr txBox="1">
            <a:spLocks/>
          </p:cNvSpPr>
          <p:nvPr/>
        </p:nvSpPr>
        <p:spPr>
          <a:xfrm>
            <a:off x="-1793517" y="-123929"/>
            <a:ext cx="7772400" cy="81549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600" b="1" dirty="0"/>
              <a:t>Figure</a:t>
            </a:r>
          </a:p>
        </p:txBody>
      </p:sp>
      <p:pic>
        <p:nvPicPr>
          <p:cNvPr id="15" name="Espaço Reservado para Conteúdo 14" descr="Síndrome de Ross final.jpg"/>
          <p:cNvPicPr>
            <a:picLocks noGrp="1" noChangeAspect="1"/>
          </p:cNvPicPr>
          <p:nvPr>
            <p:ph sz="half" idx="2"/>
          </p:nvPr>
        </p:nvPicPr>
        <p:blipFill>
          <a:blip r:embed="rId5" cstate="print"/>
          <a:stretch>
            <a:fillRect/>
          </a:stretch>
        </p:blipFill>
        <p:spPr>
          <a:xfrm>
            <a:off x="0" y="691565"/>
            <a:ext cx="4185366" cy="3085457"/>
          </a:xfrm>
        </p:spPr>
      </p:pic>
      <p:pic>
        <p:nvPicPr>
          <p:cNvPr id="16" name="adie pupils.avi">
            <a:hlinkClick r:id="" action="ppaction://media"/>
          </p:cNvPr>
          <p:cNvPicPr>
            <a:picLocks noGrp="1" noRot="1" noChangeAspect="1"/>
          </p:cNvPicPr>
          <p:nvPr>
            <p:ph sz="quarter" idx="4"/>
            <a:videoFile r:link="rId1"/>
          </p:nvPr>
        </p:nvPicPr>
        <p:blipFill>
          <a:blip r:embed="rId6" cstate="print"/>
          <a:stretch>
            <a:fillRect/>
          </a:stretch>
        </p:blipFill>
        <p:spPr>
          <a:xfrm>
            <a:off x="5015139" y="691565"/>
            <a:ext cx="3471714" cy="5474870"/>
          </a:xfrm>
          <a:prstGeom prst="rect">
            <a:avLst/>
          </a:prstGeom>
        </p:spPr>
      </p:pic>
      <p:sp>
        <p:nvSpPr>
          <p:cNvPr id="12" name="Title 1">
            <a:extLst>
              <a:ext uri="{FF2B5EF4-FFF2-40B4-BE49-F238E27FC236}">
                <a16:creationId xmlns:a16="http://schemas.microsoft.com/office/drawing/2014/main" xmlns="" id="{3F4141CE-296B-4218-B248-22DA5210583C}"/>
              </a:ext>
            </a:extLst>
          </p:cNvPr>
          <p:cNvSpPr txBox="1">
            <a:spLocks/>
          </p:cNvSpPr>
          <p:nvPr/>
        </p:nvSpPr>
        <p:spPr>
          <a:xfrm>
            <a:off x="2864796" y="-123929"/>
            <a:ext cx="7772400" cy="81549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600" b="1" dirty="0"/>
              <a:t>Video</a:t>
            </a:r>
          </a:p>
        </p:txBody>
      </p:sp>
    </p:spTree>
    <p:extLst>
      <p:ext uri="{BB962C8B-B14F-4D97-AF65-F5344CB8AC3E}">
        <p14:creationId xmlns:p14="http://schemas.microsoft.com/office/powerpoint/2010/main" xmlns="" val="4109210928"/>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6"/>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16"/>
                                        </p:tgtEl>
                                      </p:cBhvr>
                                    </p:cmd>
                                  </p:childTnLst>
                                </p:cTn>
                              </p:par>
                            </p:childTnLst>
                          </p:cTn>
                        </p:par>
                      </p:childTnLst>
                    </p:cTn>
                  </p:par>
                </p:childTnLst>
              </p:cTn>
              <p:nextCondLst>
                <p:cond evt="onClick" delay="0">
                  <p:tgtEl>
                    <p:spTgt spid="16"/>
                  </p:tgtEl>
                </p:cond>
              </p:nextCondLst>
            </p:seq>
            <p:video>
              <p:cMediaNode>
                <p:cTn id="7" fill="hold" display="0">
                  <p:stCondLst>
                    <p:cond delay="indefinite"/>
                  </p:stCondLst>
                  <p:endCondLst>
                    <p:cond evt="onNext" delay="0">
                      <p:tgtEl>
                        <p:sldTgt/>
                      </p:tgtEl>
                    </p:cond>
                    <p:cond evt="onPrev" delay="0">
                      <p:tgtEl>
                        <p:sldTgt/>
                      </p:tgtEl>
                    </p:cond>
                  </p:endCondLst>
                </p:cTn>
                <p:tgtEl>
                  <p:spTgt spid="16"/>
                </p:tgtEl>
              </p:cMediaNode>
            </p:video>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01" y="470336"/>
            <a:ext cx="8942664" cy="815494"/>
          </a:xfrm>
        </p:spPr>
        <p:txBody>
          <a:bodyPr>
            <a:noAutofit/>
          </a:bodyPr>
          <a:lstStyle/>
          <a:p>
            <a:r>
              <a:rPr lang="en-US" sz="3600" b="1" dirty="0"/>
              <a:t>Disorder of sweat, tonic pupil and </a:t>
            </a:r>
            <a:r>
              <a:rPr lang="en-US" sz="3600" b="1" dirty="0" err="1"/>
              <a:t>areflexia</a:t>
            </a:r>
            <a:r>
              <a:rPr lang="en-US" sz="3600" b="1" dirty="0"/>
              <a:t>: the Ross syndrome</a:t>
            </a:r>
          </a:p>
        </p:txBody>
      </p:sp>
      <p:sp>
        <p:nvSpPr>
          <p:cNvPr id="3" name="Subtitle 2"/>
          <p:cNvSpPr>
            <a:spLocks noGrp="1"/>
          </p:cNvSpPr>
          <p:nvPr>
            <p:ph type="subTitle" idx="1"/>
          </p:nvPr>
        </p:nvSpPr>
        <p:spPr>
          <a:xfrm>
            <a:off x="209725" y="1520650"/>
            <a:ext cx="8506436" cy="1655762"/>
          </a:xfrm>
        </p:spPr>
        <p:txBody>
          <a:bodyPr>
            <a:noAutofit/>
          </a:bodyPr>
          <a:lstStyle/>
          <a:p>
            <a:pPr marL="571500" indent="-571500" algn="l">
              <a:buFont typeface="Arial" panose="020B0604020202020204" pitchFamily="34" charset="0"/>
              <a:buChar char="•"/>
            </a:pPr>
            <a:r>
              <a:rPr lang="en-US" dirty="0"/>
              <a:t>Ross syndrome is an autonomic disorder characterized by impairment of sweat, tonic pupil and areflexia</a:t>
            </a:r>
            <a:r>
              <a:rPr lang="en-US" baseline="30000" dirty="0"/>
              <a:t>1</a:t>
            </a:r>
            <a:r>
              <a:rPr lang="en-US" dirty="0"/>
              <a:t>. </a:t>
            </a:r>
          </a:p>
          <a:p>
            <a:pPr marL="571500" indent="-571500" algn="l">
              <a:buFont typeface="Arial" panose="020B0604020202020204" pitchFamily="34" charset="0"/>
              <a:buChar char="•"/>
            </a:pPr>
            <a:endParaRPr lang="en-US" dirty="0"/>
          </a:p>
          <a:p>
            <a:pPr marL="571500" indent="-571500" algn="l">
              <a:buFont typeface="Arial" panose="020B0604020202020204" pitchFamily="34" charset="0"/>
              <a:buChar char="•"/>
            </a:pPr>
            <a:r>
              <a:rPr lang="en-US" dirty="0"/>
              <a:t>The disease has a progressive cutaneous sensory and autonomic involvement, with impairment in heat production</a:t>
            </a:r>
            <a:r>
              <a:rPr lang="en-US" baseline="30000" dirty="0"/>
              <a:t>1</a:t>
            </a:r>
            <a:r>
              <a:rPr lang="en-US" dirty="0"/>
              <a:t>.</a:t>
            </a:r>
          </a:p>
          <a:p>
            <a:pPr algn="l"/>
            <a:endParaRPr lang="en-US" dirty="0"/>
          </a:p>
          <a:p>
            <a:pPr marL="571500" indent="-571500" algn="l">
              <a:buFont typeface="Arial" panose="020B0604020202020204" pitchFamily="34" charset="0"/>
              <a:buChar char="•"/>
            </a:pPr>
            <a:r>
              <a:rPr lang="en-US" dirty="0"/>
              <a:t>Pathophysiological mechanisms include damage in peripheral autonomic system and dorsal root ganglia</a:t>
            </a:r>
            <a:r>
              <a:rPr lang="en-US" baseline="30000" dirty="0"/>
              <a:t> 2</a:t>
            </a:r>
            <a:r>
              <a:rPr lang="en-US" dirty="0"/>
              <a:t>. </a:t>
            </a:r>
            <a:br>
              <a:rPr lang="en-US" dirty="0"/>
            </a:br>
            <a:endParaRPr lang="en-US" dirty="0"/>
          </a:p>
        </p:txBody>
      </p:sp>
      <p:sp>
        <p:nvSpPr>
          <p:cNvPr id="4" name="Rectangle 3"/>
          <p:cNvSpPr/>
          <p:nvPr/>
        </p:nvSpPr>
        <p:spPr>
          <a:xfrm>
            <a:off x="0" y="6488668"/>
            <a:ext cx="2324675" cy="246221"/>
          </a:xfrm>
          <a:prstGeom prst="rect">
            <a:avLst/>
          </a:prstGeom>
        </p:spPr>
        <p:txBody>
          <a:bodyPr wrap="none">
            <a:spAutoFit/>
          </a:bodyPr>
          <a:lstStyle/>
          <a:p>
            <a:r>
              <a:rPr lang="en-US" sz="1000" dirty="0"/>
              <a:t>© 2020 American Academy of Neurology</a:t>
            </a:r>
          </a:p>
        </p:txBody>
      </p:sp>
      <p:pic>
        <p:nvPicPr>
          <p:cNvPr id="7" name="Picture 6"/>
          <p:cNvPicPr>
            <a:picLocks noChangeAspect="1"/>
          </p:cNvPicPr>
          <p:nvPr/>
        </p:nvPicPr>
        <p:blipFill>
          <a:blip r:embed="rId3" cstate="print"/>
          <a:stretch>
            <a:fillRect/>
          </a:stretch>
        </p:blipFill>
        <p:spPr>
          <a:xfrm>
            <a:off x="3296476" y="5819775"/>
            <a:ext cx="3133725" cy="1038225"/>
          </a:xfrm>
          <a:prstGeom prst="rect">
            <a:avLst/>
          </a:prstGeom>
        </p:spPr>
      </p:pic>
      <p:sp>
        <p:nvSpPr>
          <p:cNvPr id="5" name="TextBox 4"/>
          <p:cNvSpPr txBox="1"/>
          <p:nvPr/>
        </p:nvSpPr>
        <p:spPr>
          <a:xfrm>
            <a:off x="6827520" y="6396335"/>
            <a:ext cx="2190645" cy="461665"/>
          </a:xfrm>
          <a:prstGeom prst="rect">
            <a:avLst/>
          </a:prstGeom>
          <a:noFill/>
        </p:spPr>
        <p:txBody>
          <a:bodyPr wrap="square" rtlCol="0">
            <a:spAutoFit/>
          </a:bodyPr>
          <a:lstStyle/>
          <a:p>
            <a:r>
              <a:rPr lang="en-US" sz="2400" dirty="0"/>
              <a:t>Franco IA , et al.</a:t>
            </a:r>
          </a:p>
        </p:txBody>
      </p:sp>
    </p:spTree>
    <p:extLst>
      <p:ext uri="{BB962C8B-B14F-4D97-AF65-F5344CB8AC3E}">
        <p14:creationId xmlns:p14="http://schemas.microsoft.com/office/powerpoint/2010/main" xmlns="" val="313892259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195</TotalTime>
  <Words>272</Words>
  <Application>Microsoft Office PowerPoint</Application>
  <PresentationFormat>Apresentação na tela (4:3)</PresentationFormat>
  <Paragraphs>28</Paragraphs>
  <Slides>4</Slides>
  <Notes>2</Notes>
  <HiddenSlides>0</HiddenSlides>
  <MMClips>1</MMClips>
  <ScaleCrop>false</ScaleCrop>
  <HeadingPairs>
    <vt:vector size="4" baseType="variant">
      <vt:variant>
        <vt:lpstr>Tema</vt:lpstr>
      </vt:variant>
      <vt:variant>
        <vt:i4>1</vt:i4>
      </vt:variant>
      <vt:variant>
        <vt:lpstr>Títulos de slides</vt:lpstr>
      </vt:variant>
      <vt:variant>
        <vt:i4>4</vt:i4>
      </vt:variant>
    </vt:vector>
  </HeadingPairs>
  <TitlesOfParts>
    <vt:vector size="5" baseType="lpstr">
      <vt:lpstr>Office Theme</vt:lpstr>
      <vt:lpstr>Disorder of sweat, tonic pupil and areflexia</vt:lpstr>
      <vt:lpstr>Vignette</vt:lpstr>
      <vt:lpstr>Slide 3</vt:lpstr>
      <vt:lpstr>Disorder of sweat, tonic pupil and areflexia: the Ross syndrome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52 year old woman with abnormal eye movements</dc:title>
  <dc:creator>Jennifer Davis</dc:creator>
  <cp:lastModifiedBy>Cliente</cp:lastModifiedBy>
  <cp:revision>16</cp:revision>
  <dcterms:created xsi:type="dcterms:W3CDTF">2017-04-20T14:45:51Z</dcterms:created>
  <dcterms:modified xsi:type="dcterms:W3CDTF">2020-01-28T23:25:07Z</dcterms:modified>
</cp:coreProperties>
</file>