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62" r:id="rId3"/>
    <p:sldId id="266" r:id="rId4"/>
    <p:sldId id="263" r:id="rId5"/>
    <p:sldId id="265"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049" autoAdjust="0"/>
  </p:normalViewPr>
  <p:slideViewPr>
    <p:cSldViewPr snapToGrid="0">
      <p:cViewPr varScale="1">
        <p:scale>
          <a:sx n="81" d="100"/>
          <a:sy n="81" d="100"/>
        </p:scale>
        <p:origin x="60" y="3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079532-2DEF-4A2B-9DB1-3D188FD1926D}" type="datetimeFigureOut">
              <a:rPr lang="fr-FR" smtClean="0"/>
              <a:t>17/02/2020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15CA2B-32C3-426C-B91F-AF0F662C898E}" type="slidenum">
              <a:rPr lang="fr-FR" smtClean="0"/>
              <a:t>‹#›</a:t>
            </a:fld>
            <a:endParaRPr lang="fr-FR"/>
          </a:p>
        </p:txBody>
      </p:sp>
    </p:spTree>
    <p:extLst>
      <p:ext uri="{BB962C8B-B14F-4D97-AF65-F5344CB8AC3E}">
        <p14:creationId xmlns:p14="http://schemas.microsoft.com/office/powerpoint/2010/main" val="3199276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sz="1200" kern="1200" dirty="0" smtClean="0">
                <a:solidFill>
                  <a:schemeClr val="tx1"/>
                </a:solidFill>
                <a:effectLst/>
                <a:latin typeface="+mn-lt"/>
                <a:ea typeface="+mn-ea"/>
                <a:cs typeface="+mn-cs"/>
              </a:rPr>
              <a:t>Figure 1.</a:t>
            </a:r>
            <a:r>
              <a:rPr lang="en-US" altLang="ko-KR" sz="1200" kern="1200" baseline="0" dirty="0" smtClean="0">
                <a:solidFill>
                  <a:schemeClr val="tx1"/>
                </a:solidFill>
                <a:effectLst/>
                <a:latin typeface="+mn-lt"/>
                <a:ea typeface="+mn-ea"/>
                <a:cs typeface="+mn-cs"/>
              </a:rPr>
              <a:t> </a:t>
            </a:r>
            <a:r>
              <a:rPr lang="en-US" altLang="ko-KR" sz="1200" kern="1200" dirty="0" smtClean="0">
                <a:solidFill>
                  <a:schemeClr val="tx1"/>
                </a:solidFill>
                <a:effectLst/>
                <a:latin typeface="+mn-lt"/>
                <a:ea typeface="+mn-ea"/>
                <a:cs typeface="+mn-cs"/>
              </a:rPr>
              <a:t>She showed ptosis, and limited adduction, elevation and depression in the</a:t>
            </a:r>
            <a:r>
              <a:rPr lang="en-US" altLang="ko-KR" sz="1200" kern="1200" baseline="0" dirty="0" smtClean="0">
                <a:solidFill>
                  <a:schemeClr val="tx1"/>
                </a:solidFill>
                <a:effectLst/>
                <a:latin typeface="+mn-lt"/>
                <a:ea typeface="+mn-ea"/>
                <a:cs typeface="+mn-cs"/>
              </a:rPr>
              <a:t> left eye.</a:t>
            </a:r>
            <a:r>
              <a:rPr lang="en-US" altLang="ko-KR" sz="1200" kern="1200" dirty="0" smtClean="0">
                <a:solidFill>
                  <a:schemeClr val="tx1"/>
                </a:solidFill>
                <a:effectLst/>
                <a:latin typeface="+mn-lt"/>
                <a:ea typeface="+mn-ea"/>
                <a:cs typeface="+mn-cs"/>
              </a:rPr>
              <a:t> </a:t>
            </a:r>
            <a:endParaRPr lang="ko-KR" altLang="en-US" dirty="0"/>
          </a:p>
        </p:txBody>
      </p:sp>
      <p:sp>
        <p:nvSpPr>
          <p:cNvPr id="4" name="슬라이드 번호 개체 틀 3"/>
          <p:cNvSpPr>
            <a:spLocks noGrp="1"/>
          </p:cNvSpPr>
          <p:nvPr>
            <p:ph type="sldNum" sz="quarter" idx="10"/>
          </p:nvPr>
        </p:nvSpPr>
        <p:spPr/>
        <p:txBody>
          <a:bodyPr/>
          <a:lstStyle/>
          <a:p>
            <a:fld id="{E315CA2B-32C3-426C-B91F-AF0F662C898E}" type="slidenum">
              <a:rPr lang="fr-FR" smtClean="0"/>
              <a:t>3</a:t>
            </a:fld>
            <a:endParaRPr lang="fr-FR"/>
          </a:p>
        </p:txBody>
      </p:sp>
    </p:spTree>
    <p:extLst>
      <p:ext uri="{BB962C8B-B14F-4D97-AF65-F5344CB8AC3E}">
        <p14:creationId xmlns:p14="http://schemas.microsoft.com/office/powerpoint/2010/main" val="3655904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effectLst/>
                <a:latin typeface="+mn-lt"/>
                <a:ea typeface="+mn-ea"/>
                <a:cs typeface="+mn-cs"/>
              </a:rPr>
              <a:t>Figure 2. (Left) </a:t>
            </a:r>
            <a:r>
              <a:rPr lang="en-US" sz="1200" kern="1200" dirty="0" smtClean="0">
                <a:solidFill>
                  <a:schemeClr val="tx1"/>
                </a:solidFill>
                <a:effectLst/>
                <a:latin typeface="+mn-lt"/>
                <a:ea typeface="+mn-ea"/>
                <a:cs typeface="+mn-cs"/>
              </a:rPr>
              <a:t>Pupillography of the</a:t>
            </a:r>
            <a:r>
              <a:rPr lang="en-US" sz="1200" kern="1200" baseline="0" dirty="0" smtClean="0">
                <a:solidFill>
                  <a:schemeClr val="tx1"/>
                </a:solidFill>
                <a:effectLst/>
                <a:latin typeface="+mn-lt"/>
                <a:ea typeface="+mn-ea"/>
                <a:cs typeface="+mn-cs"/>
              </a:rPr>
              <a:t> left eye showing normal pupillary light response in a patient with </a:t>
            </a:r>
            <a:r>
              <a:rPr lang="en-US" altLang="ko-KR" sz="1200" kern="1200" dirty="0" smtClean="0">
                <a:solidFill>
                  <a:schemeClr val="tx1"/>
                </a:solidFill>
                <a:effectLst/>
                <a:latin typeface="+mn-lt"/>
                <a:ea typeface="+mn-ea"/>
                <a:cs typeface="+mn-cs"/>
              </a:rPr>
              <a:t>left oculomotor nerve palsy. </a:t>
            </a:r>
            <a:r>
              <a:rPr lang="en-US"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kern="1200" dirty="0" smtClean="0">
                <a:solidFill>
                  <a:schemeClr val="tx1"/>
                </a:solidFill>
                <a:latin typeface="+mn-lt"/>
                <a:ea typeface="+mn-ea"/>
                <a:cs typeface="+mn-cs"/>
              </a:rPr>
              <a:t>(Middle) </a:t>
            </a:r>
            <a:r>
              <a:rPr lang="en-US" altLang="ko-KR" sz="1200" kern="1200" dirty="0" err="1" smtClean="0">
                <a:solidFill>
                  <a:schemeClr val="tx1"/>
                </a:solidFill>
                <a:effectLst/>
                <a:latin typeface="+mn-lt"/>
                <a:ea typeface="+mn-ea"/>
                <a:cs typeface="+mn-cs"/>
              </a:rPr>
              <a:t>Transfemoral</a:t>
            </a:r>
            <a:r>
              <a:rPr lang="en-US" altLang="ko-KR" sz="1200" kern="1200" dirty="0" smtClean="0">
                <a:solidFill>
                  <a:schemeClr val="tx1"/>
                </a:solidFill>
                <a:effectLst/>
                <a:latin typeface="+mn-lt"/>
                <a:ea typeface="+mn-ea"/>
                <a:cs typeface="+mn-cs"/>
              </a:rPr>
              <a:t> left internal carotid angiography revealed a 5mm-sized elongated aneurysm with inferior projection (arrows) at the posterior communicating artery origin. (Right) Contrast-enhanced thin-section T1-weighted coronal image showed the aneurysm (short arrows) compressing the left oculomotor nerve at the cavernous sinus. The right oculomotor nerve traversing in the cavernous sinus was normally well identified as a round low signal (long arrow). </a:t>
            </a:r>
            <a:endParaRPr lang="fr-FR" dirty="0"/>
          </a:p>
        </p:txBody>
      </p:sp>
      <p:sp>
        <p:nvSpPr>
          <p:cNvPr id="4" name="Espace réservé du numéro de diapositive 3"/>
          <p:cNvSpPr>
            <a:spLocks noGrp="1"/>
          </p:cNvSpPr>
          <p:nvPr>
            <p:ph type="sldNum" sz="quarter" idx="10"/>
          </p:nvPr>
        </p:nvSpPr>
        <p:spPr/>
        <p:txBody>
          <a:bodyPr/>
          <a:lstStyle/>
          <a:p>
            <a:fld id="{E315CA2B-32C3-426C-B91F-AF0F662C898E}" type="slidenum">
              <a:rPr lang="fr-FR" smtClean="0"/>
              <a:t>4</a:t>
            </a:fld>
            <a:endParaRPr lang="fr-FR"/>
          </a:p>
        </p:txBody>
      </p:sp>
    </p:spTree>
    <p:extLst>
      <p:ext uri="{BB962C8B-B14F-4D97-AF65-F5344CB8AC3E}">
        <p14:creationId xmlns:p14="http://schemas.microsoft.com/office/powerpoint/2010/main" val="79916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latinLnBrk="0"/>
            <a:r>
              <a:rPr lang="de-DE" altLang="ko-KR" sz="1200" kern="1200" dirty="0" smtClean="0">
                <a:solidFill>
                  <a:schemeClr val="tx1"/>
                </a:solidFill>
                <a:effectLst/>
                <a:latin typeface="+mn-lt"/>
                <a:ea typeface="+mn-ea"/>
                <a:cs typeface="+mn-cs"/>
              </a:rPr>
              <a:t>1. Trobe JD. Third nerve palsy and the pupil. Footnotes to the rule. Arch Ophthalmol 1988;106(5):601-2. PubMed PMID: 3358724.</a:t>
            </a:r>
            <a:endParaRPr lang="ko-KR" altLang="ko-KR" sz="1200" kern="1200" dirty="0" smtClean="0">
              <a:solidFill>
                <a:schemeClr val="tx1"/>
              </a:solidFill>
              <a:effectLst/>
              <a:latin typeface="+mn-lt"/>
              <a:ea typeface="+mn-ea"/>
              <a:cs typeface="+mn-cs"/>
            </a:endParaRPr>
          </a:p>
          <a:p>
            <a:r>
              <a:rPr lang="en-US" altLang="ko-KR" sz="1200" kern="1200" dirty="0" smtClean="0">
                <a:solidFill>
                  <a:schemeClr val="tx1"/>
                </a:solidFill>
                <a:effectLst/>
                <a:latin typeface="+mn-lt"/>
                <a:ea typeface="+mn-ea"/>
                <a:cs typeface="+mn-cs"/>
              </a:rPr>
              <a:t>Kim HM, </a:t>
            </a:r>
          </a:p>
          <a:p>
            <a:r>
              <a:rPr lang="en-US" altLang="ko-KR" sz="1200" kern="1200" dirty="0" smtClean="0">
                <a:solidFill>
                  <a:schemeClr val="tx1"/>
                </a:solidFill>
                <a:effectLst/>
                <a:latin typeface="+mn-lt"/>
                <a:ea typeface="+mn-ea"/>
                <a:cs typeface="+mn-cs"/>
              </a:rPr>
              <a:t>2. Yang HK, Hwang JM. Quantitative analysis of pupillometry in isolated third nerve palsy. </a:t>
            </a:r>
            <a:r>
              <a:rPr lang="en-US" altLang="ko-KR" sz="1200" kern="1200" dirty="0" err="1" smtClean="0">
                <a:solidFill>
                  <a:schemeClr val="tx1"/>
                </a:solidFill>
                <a:effectLst/>
                <a:latin typeface="+mn-lt"/>
                <a:ea typeface="+mn-ea"/>
                <a:cs typeface="+mn-cs"/>
              </a:rPr>
              <a:t>PLoS</a:t>
            </a:r>
            <a:r>
              <a:rPr lang="en-US" altLang="ko-KR" sz="1200" kern="1200" dirty="0" smtClean="0">
                <a:solidFill>
                  <a:schemeClr val="tx1"/>
                </a:solidFill>
                <a:effectLst/>
                <a:latin typeface="+mn-lt"/>
                <a:ea typeface="+mn-ea"/>
                <a:cs typeface="+mn-cs"/>
              </a:rPr>
              <a:t> One 2018;13(11):e0208259. PMID: 30496292.</a:t>
            </a:r>
            <a:endParaRPr lang="fr-FR" dirty="0"/>
          </a:p>
        </p:txBody>
      </p:sp>
      <p:sp>
        <p:nvSpPr>
          <p:cNvPr id="4" name="Espace réservé du numéro de diapositive 3"/>
          <p:cNvSpPr>
            <a:spLocks noGrp="1"/>
          </p:cNvSpPr>
          <p:nvPr>
            <p:ph type="sldNum" sz="quarter" idx="10"/>
          </p:nvPr>
        </p:nvSpPr>
        <p:spPr/>
        <p:txBody>
          <a:bodyPr/>
          <a:lstStyle/>
          <a:p>
            <a:fld id="{E315CA2B-32C3-426C-B91F-AF0F662C898E}" type="slidenum">
              <a:rPr lang="fr-FR" smtClean="0"/>
              <a:t>5</a:t>
            </a:fld>
            <a:endParaRPr lang="fr-FR"/>
          </a:p>
        </p:txBody>
      </p:sp>
    </p:spTree>
    <p:extLst>
      <p:ext uri="{BB962C8B-B14F-4D97-AF65-F5344CB8AC3E}">
        <p14:creationId xmlns:p14="http://schemas.microsoft.com/office/powerpoint/2010/main" val="1489430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54951DEA-EE90-414A-824E-7CFE913F0760}" type="datetimeFigureOut">
              <a:rPr lang="fr-FR" smtClean="0"/>
              <a:t>17/02/2020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5DF87-DEDF-4D91-B6F2-A34DBBEAC188}" type="slidenum">
              <a:rPr lang="fr-FR" smtClean="0"/>
              <a:t>‹#›</a:t>
            </a:fld>
            <a:endParaRPr lang="fr-FR"/>
          </a:p>
        </p:txBody>
      </p:sp>
    </p:spTree>
    <p:extLst>
      <p:ext uri="{BB962C8B-B14F-4D97-AF65-F5344CB8AC3E}">
        <p14:creationId xmlns:p14="http://schemas.microsoft.com/office/powerpoint/2010/main" val="2674121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4951DEA-EE90-414A-824E-7CFE913F0760}" type="datetimeFigureOut">
              <a:rPr lang="fr-FR" smtClean="0"/>
              <a:t>17/02/2020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5DF87-DEDF-4D91-B6F2-A34DBBEAC188}" type="slidenum">
              <a:rPr lang="fr-FR" smtClean="0"/>
              <a:t>‹#›</a:t>
            </a:fld>
            <a:endParaRPr lang="fr-FR"/>
          </a:p>
        </p:txBody>
      </p:sp>
    </p:spTree>
    <p:extLst>
      <p:ext uri="{BB962C8B-B14F-4D97-AF65-F5344CB8AC3E}">
        <p14:creationId xmlns:p14="http://schemas.microsoft.com/office/powerpoint/2010/main" val="4230560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4951DEA-EE90-414A-824E-7CFE913F0760}" type="datetimeFigureOut">
              <a:rPr lang="fr-FR" smtClean="0"/>
              <a:t>17/02/2020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5DF87-DEDF-4D91-B6F2-A34DBBEAC188}" type="slidenum">
              <a:rPr lang="fr-FR" smtClean="0"/>
              <a:t>‹#›</a:t>
            </a:fld>
            <a:endParaRPr lang="fr-FR"/>
          </a:p>
        </p:txBody>
      </p:sp>
    </p:spTree>
    <p:extLst>
      <p:ext uri="{BB962C8B-B14F-4D97-AF65-F5344CB8AC3E}">
        <p14:creationId xmlns:p14="http://schemas.microsoft.com/office/powerpoint/2010/main" val="783544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4951DEA-EE90-414A-824E-7CFE913F0760}" type="datetimeFigureOut">
              <a:rPr lang="fr-FR" smtClean="0"/>
              <a:t>17/02/2020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5DF87-DEDF-4D91-B6F2-A34DBBEAC188}" type="slidenum">
              <a:rPr lang="fr-FR" smtClean="0"/>
              <a:t>‹#›</a:t>
            </a:fld>
            <a:endParaRPr lang="fr-FR"/>
          </a:p>
        </p:txBody>
      </p:sp>
    </p:spTree>
    <p:extLst>
      <p:ext uri="{BB962C8B-B14F-4D97-AF65-F5344CB8AC3E}">
        <p14:creationId xmlns:p14="http://schemas.microsoft.com/office/powerpoint/2010/main" val="70414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54951DEA-EE90-414A-824E-7CFE913F0760}" type="datetimeFigureOut">
              <a:rPr lang="fr-FR" smtClean="0"/>
              <a:t>17/02/2020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55DF87-DEDF-4D91-B6F2-A34DBBEAC188}" type="slidenum">
              <a:rPr lang="fr-FR" smtClean="0"/>
              <a:t>‹#›</a:t>
            </a:fld>
            <a:endParaRPr lang="fr-FR"/>
          </a:p>
        </p:txBody>
      </p:sp>
    </p:spTree>
    <p:extLst>
      <p:ext uri="{BB962C8B-B14F-4D97-AF65-F5344CB8AC3E}">
        <p14:creationId xmlns:p14="http://schemas.microsoft.com/office/powerpoint/2010/main" val="1132914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4951DEA-EE90-414A-824E-7CFE913F0760}" type="datetimeFigureOut">
              <a:rPr lang="fr-FR" smtClean="0"/>
              <a:t>17/02/2020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5DF87-DEDF-4D91-B6F2-A34DBBEAC188}" type="slidenum">
              <a:rPr lang="fr-FR" smtClean="0"/>
              <a:t>‹#›</a:t>
            </a:fld>
            <a:endParaRPr lang="fr-FR"/>
          </a:p>
        </p:txBody>
      </p:sp>
    </p:spTree>
    <p:extLst>
      <p:ext uri="{BB962C8B-B14F-4D97-AF65-F5344CB8AC3E}">
        <p14:creationId xmlns:p14="http://schemas.microsoft.com/office/powerpoint/2010/main" val="1765218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4951DEA-EE90-414A-824E-7CFE913F0760}" type="datetimeFigureOut">
              <a:rPr lang="fr-FR" smtClean="0"/>
              <a:t>17/02/2020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55DF87-DEDF-4D91-B6F2-A34DBBEAC188}" type="slidenum">
              <a:rPr lang="fr-FR" smtClean="0"/>
              <a:t>‹#›</a:t>
            </a:fld>
            <a:endParaRPr lang="fr-FR"/>
          </a:p>
        </p:txBody>
      </p:sp>
    </p:spTree>
    <p:extLst>
      <p:ext uri="{BB962C8B-B14F-4D97-AF65-F5344CB8AC3E}">
        <p14:creationId xmlns:p14="http://schemas.microsoft.com/office/powerpoint/2010/main" val="2729247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4951DEA-EE90-414A-824E-7CFE913F0760}" type="datetimeFigureOut">
              <a:rPr lang="fr-FR" smtClean="0"/>
              <a:t>17/02/2020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55DF87-DEDF-4D91-B6F2-A34DBBEAC188}" type="slidenum">
              <a:rPr lang="fr-FR" smtClean="0"/>
              <a:t>‹#›</a:t>
            </a:fld>
            <a:endParaRPr lang="fr-FR"/>
          </a:p>
        </p:txBody>
      </p:sp>
    </p:spTree>
    <p:extLst>
      <p:ext uri="{BB962C8B-B14F-4D97-AF65-F5344CB8AC3E}">
        <p14:creationId xmlns:p14="http://schemas.microsoft.com/office/powerpoint/2010/main" val="192954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951DEA-EE90-414A-824E-7CFE913F0760}" type="datetimeFigureOut">
              <a:rPr lang="fr-FR" smtClean="0"/>
              <a:t>17/02/2020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55DF87-DEDF-4D91-B6F2-A34DBBEAC188}" type="slidenum">
              <a:rPr lang="fr-FR" smtClean="0"/>
              <a:t>‹#›</a:t>
            </a:fld>
            <a:endParaRPr lang="fr-FR"/>
          </a:p>
        </p:txBody>
      </p:sp>
    </p:spTree>
    <p:extLst>
      <p:ext uri="{BB962C8B-B14F-4D97-AF65-F5344CB8AC3E}">
        <p14:creationId xmlns:p14="http://schemas.microsoft.com/office/powerpoint/2010/main" val="3699427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54951DEA-EE90-414A-824E-7CFE913F0760}" type="datetimeFigureOut">
              <a:rPr lang="fr-FR" smtClean="0"/>
              <a:t>17/02/2020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5DF87-DEDF-4D91-B6F2-A34DBBEAC188}" type="slidenum">
              <a:rPr lang="fr-FR" smtClean="0"/>
              <a:t>‹#›</a:t>
            </a:fld>
            <a:endParaRPr lang="fr-FR"/>
          </a:p>
        </p:txBody>
      </p:sp>
    </p:spTree>
    <p:extLst>
      <p:ext uri="{BB962C8B-B14F-4D97-AF65-F5344CB8AC3E}">
        <p14:creationId xmlns:p14="http://schemas.microsoft.com/office/powerpoint/2010/main" val="2239346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54951DEA-EE90-414A-824E-7CFE913F0760}" type="datetimeFigureOut">
              <a:rPr lang="fr-FR" smtClean="0"/>
              <a:t>17/02/2020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55DF87-DEDF-4D91-B6F2-A34DBBEAC188}" type="slidenum">
              <a:rPr lang="fr-FR" smtClean="0"/>
              <a:t>‹#›</a:t>
            </a:fld>
            <a:endParaRPr lang="fr-FR"/>
          </a:p>
        </p:txBody>
      </p:sp>
    </p:spTree>
    <p:extLst>
      <p:ext uri="{BB962C8B-B14F-4D97-AF65-F5344CB8AC3E}">
        <p14:creationId xmlns:p14="http://schemas.microsoft.com/office/powerpoint/2010/main" val="2664038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951DEA-EE90-414A-824E-7CFE913F0760}" type="datetimeFigureOut">
              <a:rPr lang="fr-FR" smtClean="0"/>
              <a:t>17/02/2020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5DF87-DEDF-4D91-B6F2-A34DBBEAC188}" type="slidenum">
              <a:rPr lang="fr-FR" smtClean="0"/>
              <a:t>‹#›</a:t>
            </a:fld>
            <a:endParaRPr lang="fr-FR"/>
          </a:p>
        </p:txBody>
      </p:sp>
    </p:spTree>
    <p:extLst>
      <p:ext uri="{BB962C8B-B14F-4D97-AF65-F5344CB8AC3E}">
        <p14:creationId xmlns:p14="http://schemas.microsoft.com/office/powerpoint/2010/main" val="158268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831E0B8-B42F-4F10-B615-3E1198BE209B}"/>
              </a:ext>
            </a:extLst>
          </p:cNvPr>
          <p:cNvSpPr>
            <a:spLocks noGrp="1"/>
          </p:cNvSpPr>
          <p:nvPr>
            <p:ph type="title"/>
          </p:nvPr>
        </p:nvSpPr>
        <p:spPr>
          <a:xfrm>
            <a:off x="0" y="677039"/>
            <a:ext cx="12192000" cy="701731"/>
          </a:xfrm>
          <a:prstGeom prst="rect">
            <a:avLst/>
          </a:prstGeom>
        </p:spPr>
        <p:txBody>
          <a:bodyPr wrap="square">
            <a:spAutoFit/>
          </a:bodyPr>
          <a:lstStyle/>
          <a:p>
            <a:pPr algn="ctr"/>
            <a:r>
              <a:rPr lang="en-US" altLang="ko-KR" b="1" dirty="0">
                <a:latin typeface="+mn-lt"/>
              </a:rPr>
              <a:t>A 66-year-old woman with ptosis and diplopia </a:t>
            </a:r>
            <a:endParaRPr lang="x-none" sz="4000" b="1" dirty="0">
              <a:ln w="12700">
                <a:noFill/>
                <a:prstDash val="solid"/>
              </a:ln>
              <a:latin typeface="+mn-lt"/>
            </a:endParaRPr>
          </a:p>
        </p:txBody>
      </p:sp>
      <p:sp>
        <p:nvSpPr>
          <p:cNvPr id="9" name="Title 1">
            <a:extLst>
              <a:ext uri="{FF2B5EF4-FFF2-40B4-BE49-F238E27FC236}">
                <a16:creationId xmlns:a16="http://schemas.microsoft.com/office/drawing/2014/main" id="{CA66466D-2278-4695-8EED-5AC86958040A}"/>
              </a:ext>
            </a:extLst>
          </p:cNvPr>
          <p:cNvSpPr txBox="1">
            <a:spLocks/>
          </p:cNvSpPr>
          <p:nvPr/>
        </p:nvSpPr>
        <p:spPr>
          <a:xfrm>
            <a:off x="2520387" y="2416731"/>
            <a:ext cx="77724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atin typeface="+mn-lt"/>
              </a:rPr>
              <a:t>Teaching Neuro</a:t>
            </a:r>
            <a:r>
              <a:rPr lang="en-US" i="1">
                <a:latin typeface="+mn-lt"/>
              </a:rPr>
              <a:t>Images</a:t>
            </a:r>
            <a:endParaRPr lang="en-US" i="1" dirty="0">
              <a:latin typeface="+mn-lt"/>
            </a:endParaRPr>
          </a:p>
        </p:txBody>
      </p:sp>
      <p:sp>
        <p:nvSpPr>
          <p:cNvPr id="10" name="Subtitle 2">
            <a:extLst>
              <a:ext uri="{FF2B5EF4-FFF2-40B4-BE49-F238E27FC236}">
                <a16:creationId xmlns:a16="http://schemas.microsoft.com/office/drawing/2014/main" id="{FDF42ADE-97F0-4AF9-B4C5-CCD89D61B827}"/>
              </a:ext>
            </a:extLst>
          </p:cNvPr>
          <p:cNvSpPr txBox="1">
            <a:spLocks/>
          </p:cNvSpPr>
          <p:nvPr/>
        </p:nvSpPr>
        <p:spPr>
          <a:xfrm>
            <a:off x="3206187" y="3625152"/>
            <a:ext cx="6400800" cy="12676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i="1" dirty="0"/>
              <a:t>Neurology</a:t>
            </a:r>
          </a:p>
          <a:p>
            <a:pPr marL="0" indent="0" algn="ctr">
              <a:buNone/>
            </a:pPr>
            <a:r>
              <a:rPr lang="en-US" sz="3200" dirty="0"/>
              <a:t>Resident and Fellow Section</a:t>
            </a:r>
          </a:p>
        </p:txBody>
      </p:sp>
      <p:sp>
        <p:nvSpPr>
          <p:cNvPr id="11" name="Text Box 5">
            <a:extLst>
              <a:ext uri="{FF2B5EF4-FFF2-40B4-BE49-F238E27FC236}">
                <a16:creationId xmlns:a16="http://schemas.microsoft.com/office/drawing/2014/main" id="{897F82D6-1ADD-40BE-86B8-A5C28DAB9EF1}"/>
              </a:ext>
            </a:extLst>
          </p:cNvPr>
          <p:cNvSpPr txBox="1">
            <a:spLocks noChangeArrowheads="1"/>
          </p:cNvSpPr>
          <p:nvPr/>
        </p:nvSpPr>
        <p:spPr bwMode="auto">
          <a:xfrm>
            <a:off x="228600" y="6424974"/>
            <a:ext cx="2536825"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9pPr>
          </a:lstStyle>
          <a:p>
            <a:r>
              <a:rPr lang="en-GB" sz="1000" dirty="0">
                <a:solidFill>
                  <a:schemeClr val="tx1"/>
                </a:solidFill>
                <a:latin typeface="+mn-lt"/>
              </a:rPr>
              <a:t>© 2017 American Academy of Neurology</a:t>
            </a:r>
          </a:p>
        </p:txBody>
      </p:sp>
      <p:pic>
        <p:nvPicPr>
          <p:cNvPr id="12" name="Picture 2">
            <a:extLst>
              <a:ext uri="{FF2B5EF4-FFF2-40B4-BE49-F238E27FC236}">
                <a16:creationId xmlns:a16="http://schemas.microsoft.com/office/drawing/2014/main" id="{1AF9F99D-F401-415A-90A3-4754B4EE9A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2924" y="5847180"/>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807790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79026"/>
            <a:ext cx="10515600" cy="1325563"/>
          </a:xfrm>
        </p:spPr>
        <p:txBody>
          <a:bodyPr/>
          <a:lstStyle/>
          <a:p>
            <a:pPr algn="ctr"/>
            <a:r>
              <a:rPr lang="fr-FR" b="1" dirty="0">
                <a:latin typeface="+mn-lt"/>
              </a:rPr>
              <a:t>Vignette</a:t>
            </a:r>
          </a:p>
        </p:txBody>
      </p:sp>
      <p:sp>
        <p:nvSpPr>
          <p:cNvPr id="3" name="Espace réservé du contenu 2"/>
          <p:cNvSpPr>
            <a:spLocks noGrp="1"/>
          </p:cNvSpPr>
          <p:nvPr>
            <p:ph idx="1"/>
          </p:nvPr>
        </p:nvSpPr>
        <p:spPr/>
        <p:txBody>
          <a:bodyPr>
            <a:normAutofit/>
          </a:bodyPr>
          <a:lstStyle/>
          <a:p>
            <a:r>
              <a:rPr lang="en-US" altLang="ko-KR" dirty="0"/>
              <a:t>66-year-old woman </a:t>
            </a:r>
          </a:p>
          <a:p>
            <a:r>
              <a:rPr lang="en-US" altLang="ko-KR" dirty="0" smtClean="0"/>
              <a:t>Presented with unilateral ptosis </a:t>
            </a:r>
            <a:r>
              <a:rPr lang="en-US" altLang="ko-KR" dirty="0"/>
              <a:t>and diplopia </a:t>
            </a:r>
            <a:r>
              <a:rPr lang="en-US" altLang="ko-KR" dirty="0" smtClean="0"/>
              <a:t>for 2 weeks</a:t>
            </a:r>
          </a:p>
          <a:p>
            <a:r>
              <a:rPr lang="en-US" altLang="ko-KR" dirty="0" smtClean="0"/>
              <a:t>Ptosis</a:t>
            </a:r>
            <a:r>
              <a:rPr lang="en-US" altLang="ko-KR" dirty="0"/>
              <a:t>, and limited adduction, elevation and </a:t>
            </a:r>
            <a:r>
              <a:rPr lang="en-US" altLang="ko-KR" dirty="0" smtClean="0"/>
              <a:t>depression in the left eye </a:t>
            </a:r>
            <a:endParaRPr lang="en-US" altLang="ko-KR" dirty="0"/>
          </a:p>
          <a:p>
            <a:r>
              <a:rPr lang="en-US" altLang="ko-KR" dirty="0" smtClean="0"/>
              <a:t>Pupils were </a:t>
            </a:r>
            <a:r>
              <a:rPr lang="en-US" altLang="ko-KR" dirty="0" err="1" smtClean="0"/>
              <a:t>isocoric</a:t>
            </a:r>
            <a:r>
              <a:rPr lang="en-US" altLang="ko-KR" dirty="0" smtClean="0"/>
              <a:t> </a:t>
            </a:r>
            <a:r>
              <a:rPr lang="en-US" altLang="ko-KR" dirty="0"/>
              <a:t>and </a:t>
            </a:r>
            <a:r>
              <a:rPr lang="en-US" altLang="ko-KR" dirty="0" smtClean="0"/>
              <a:t>reactive in both eyes</a:t>
            </a:r>
            <a:endParaRPr lang="en-US" altLang="ko-KR" dirty="0"/>
          </a:p>
          <a:p>
            <a:pPr marL="0" indent="0">
              <a:buNone/>
            </a:pPr>
            <a:endParaRPr lang="fr-FR" dirty="0"/>
          </a:p>
        </p:txBody>
      </p:sp>
      <p:sp>
        <p:nvSpPr>
          <p:cNvPr id="4" name="ZoneTexte 3"/>
          <p:cNvSpPr txBox="1"/>
          <p:nvPr/>
        </p:nvSpPr>
        <p:spPr>
          <a:xfrm>
            <a:off x="10241665" y="6396335"/>
            <a:ext cx="3900669" cy="461665"/>
          </a:xfrm>
          <a:prstGeom prst="rect">
            <a:avLst/>
          </a:prstGeom>
          <a:noFill/>
        </p:spPr>
        <p:txBody>
          <a:bodyPr wrap="square" rtlCol="0">
            <a:spAutoFit/>
          </a:bodyPr>
          <a:lstStyle/>
          <a:p>
            <a:r>
              <a:rPr lang="en-US" altLang="ko-KR" sz="2400" dirty="0" smtClean="0"/>
              <a:t>Yang </a:t>
            </a:r>
            <a:r>
              <a:rPr lang="en-US" altLang="ko-KR" sz="2400" dirty="0" smtClean="0"/>
              <a:t>KH,</a:t>
            </a:r>
            <a:r>
              <a:rPr lang="fr-FR" sz="2400" dirty="0" smtClean="0"/>
              <a:t> </a:t>
            </a:r>
            <a:r>
              <a:rPr lang="fr-FR" sz="2400" dirty="0"/>
              <a:t>et al</a:t>
            </a:r>
          </a:p>
        </p:txBody>
      </p:sp>
      <p:pic>
        <p:nvPicPr>
          <p:cNvPr id="6" name="Picture 2">
            <a:extLst>
              <a:ext uri="{FF2B5EF4-FFF2-40B4-BE49-F238E27FC236}">
                <a16:creationId xmlns:a16="http://schemas.microsoft.com/office/drawing/2014/main" id="{BCA3A9C7-12D3-484B-BA43-34C549FE54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9266" y="5903710"/>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303477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D07DD00-34AC-4BBC-8138-EAE291CED4D9}"/>
              </a:ext>
            </a:extLst>
          </p:cNvPr>
          <p:cNvSpPr>
            <a:spLocks noGrp="1"/>
          </p:cNvSpPr>
          <p:nvPr>
            <p:ph type="title"/>
          </p:nvPr>
        </p:nvSpPr>
        <p:spPr/>
        <p:txBody>
          <a:bodyPr/>
          <a:lstStyle/>
          <a:p>
            <a:pPr algn="ctr"/>
            <a:r>
              <a:rPr lang="en-US" altLang="ko-KR" b="1" dirty="0">
                <a:latin typeface="+mn-lt"/>
              </a:rPr>
              <a:t>Extraocular motility</a:t>
            </a:r>
            <a:endParaRPr lang="ko-KR" altLang="en-US" b="1" dirty="0">
              <a:latin typeface="+mn-lt"/>
            </a:endParaRPr>
          </a:p>
        </p:txBody>
      </p:sp>
      <p:pic>
        <p:nvPicPr>
          <p:cNvPr id="5" name="내용 개체 틀 4">
            <a:extLst>
              <a:ext uri="{FF2B5EF4-FFF2-40B4-BE49-F238E27FC236}">
                <a16:creationId xmlns:a16="http://schemas.microsoft.com/office/drawing/2014/main" id="{8C57F529-2ECB-48FD-AD39-63E5D67C00A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58170" y="1825625"/>
            <a:ext cx="8075660" cy="4351338"/>
          </a:xfrm>
        </p:spPr>
      </p:pic>
      <p:sp>
        <p:nvSpPr>
          <p:cNvPr id="7" name="ZoneTexte 3"/>
          <p:cNvSpPr txBox="1"/>
          <p:nvPr/>
        </p:nvSpPr>
        <p:spPr>
          <a:xfrm>
            <a:off x="10359461" y="6396335"/>
            <a:ext cx="3900669" cy="461665"/>
          </a:xfrm>
          <a:prstGeom prst="rect">
            <a:avLst/>
          </a:prstGeom>
          <a:noFill/>
        </p:spPr>
        <p:txBody>
          <a:bodyPr wrap="square" rtlCol="0">
            <a:spAutoFit/>
          </a:bodyPr>
          <a:lstStyle/>
          <a:p>
            <a:r>
              <a:rPr lang="en-US" altLang="ko-KR" sz="2400" dirty="0" smtClean="0"/>
              <a:t>Yang </a:t>
            </a:r>
            <a:r>
              <a:rPr lang="en-US" altLang="ko-KR" sz="2400" dirty="0" smtClean="0"/>
              <a:t>KH,</a:t>
            </a:r>
            <a:r>
              <a:rPr lang="fr-FR" sz="2400" dirty="0" smtClean="0"/>
              <a:t> </a:t>
            </a:r>
            <a:r>
              <a:rPr lang="fr-FR" sz="2400" dirty="0"/>
              <a:t>et al</a:t>
            </a:r>
          </a:p>
        </p:txBody>
      </p:sp>
    </p:spTree>
    <p:extLst>
      <p:ext uri="{BB962C8B-B14F-4D97-AF65-F5344CB8AC3E}">
        <p14:creationId xmlns:p14="http://schemas.microsoft.com/office/powerpoint/2010/main" val="227967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0347" y="191505"/>
            <a:ext cx="10515600" cy="1325563"/>
          </a:xfrm>
        </p:spPr>
        <p:txBody>
          <a:bodyPr/>
          <a:lstStyle/>
          <a:p>
            <a:pPr algn="ctr"/>
            <a:r>
              <a:rPr lang="fr-FR" b="1" dirty="0">
                <a:latin typeface="+mn-lt"/>
              </a:rPr>
              <a:t>Imaging</a:t>
            </a:r>
          </a:p>
        </p:txBody>
      </p:sp>
      <p:pic>
        <p:nvPicPr>
          <p:cNvPr id="17" name="Picture 2">
            <a:extLst>
              <a:ext uri="{FF2B5EF4-FFF2-40B4-BE49-F238E27FC236}">
                <a16:creationId xmlns:a16="http://schemas.microsoft.com/office/drawing/2014/main" id="{F91DA055-7842-4719-837E-98434CCC42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6387" y="6138862"/>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6" name="그룹 5"/>
          <p:cNvGrpSpPr/>
          <p:nvPr/>
        </p:nvGrpSpPr>
        <p:grpSpPr>
          <a:xfrm>
            <a:off x="1500728" y="2035277"/>
            <a:ext cx="9094838" cy="3156155"/>
            <a:chOff x="1790700" y="2953512"/>
            <a:chExt cx="6758940" cy="2264119"/>
          </a:xfrm>
        </p:grpSpPr>
        <p:grpSp>
          <p:nvGrpSpPr>
            <p:cNvPr id="7" name="그룹 6"/>
            <p:cNvGrpSpPr/>
            <p:nvPr/>
          </p:nvGrpSpPr>
          <p:grpSpPr>
            <a:xfrm>
              <a:off x="3971383" y="2971799"/>
              <a:ext cx="2168638" cy="2232468"/>
              <a:chOff x="6161546" y="2971800"/>
              <a:chExt cx="2168638" cy="2232468"/>
            </a:xfrm>
          </p:grpSpPr>
          <p:pic>
            <p:nvPicPr>
              <p:cNvPr id="22" name="그림 21"/>
              <p:cNvPicPr>
                <a:picLocks noChangeAspect="1"/>
              </p:cNvPicPr>
              <p:nvPr/>
            </p:nvPicPr>
            <p:blipFill rotWithShape="1">
              <a:blip r:embed="rId4" cstate="print">
                <a:extLst>
                  <a:ext uri="{28A0092B-C50C-407E-A947-70E740481C1C}">
                    <a14:useLocalDpi xmlns:a14="http://schemas.microsoft.com/office/drawing/2010/main" val="0"/>
                  </a:ext>
                </a:extLst>
              </a:blip>
              <a:srcRect l="23979" t="6756" r="25138" b="-297"/>
              <a:stretch/>
            </p:blipFill>
            <p:spPr>
              <a:xfrm>
                <a:off x="6161546" y="2971800"/>
                <a:ext cx="2168638" cy="2232468"/>
              </a:xfrm>
              <a:prstGeom prst="rect">
                <a:avLst/>
              </a:prstGeom>
            </p:spPr>
          </p:pic>
          <p:cxnSp>
            <p:nvCxnSpPr>
              <p:cNvPr id="23" name="직선 화살표 연결선 22"/>
              <p:cNvCxnSpPr/>
              <p:nvPr/>
            </p:nvCxnSpPr>
            <p:spPr>
              <a:xfrm flipV="1">
                <a:off x="6979920" y="4171950"/>
                <a:ext cx="158489" cy="137160"/>
              </a:xfrm>
              <a:prstGeom prst="straightConnector1">
                <a:avLst/>
              </a:prstGeom>
              <a:noFill/>
              <a:ln w="25400" cap="flat" cmpd="sng" algn="ctr">
                <a:solidFill>
                  <a:sysClr val="window" lastClr="FFFFFF"/>
                </a:solidFill>
                <a:prstDash val="solid"/>
                <a:miter lim="800000"/>
                <a:headEnd type="none"/>
                <a:tailEnd type="stealth"/>
              </a:ln>
              <a:effectLst/>
            </p:spPr>
          </p:cxnSp>
          <p:cxnSp>
            <p:nvCxnSpPr>
              <p:cNvPr id="24" name="직선 화살표 연결선 23"/>
              <p:cNvCxnSpPr/>
              <p:nvPr/>
            </p:nvCxnSpPr>
            <p:spPr>
              <a:xfrm flipV="1">
                <a:off x="7048500" y="4259580"/>
                <a:ext cx="158489" cy="137160"/>
              </a:xfrm>
              <a:prstGeom prst="straightConnector1">
                <a:avLst/>
              </a:prstGeom>
              <a:noFill/>
              <a:ln w="25400" cap="flat" cmpd="sng" algn="ctr">
                <a:solidFill>
                  <a:sysClr val="window" lastClr="FFFFFF"/>
                </a:solidFill>
                <a:prstDash val="solid"/>
                <a:miter lim="800000"/>
                <a:headEnd type="none"/>
                <a:tailEnd type="stealth"/>
              </a:ln>
              <a:effectLst/>
            </p:spPr>
          </p:cxnSp>
          <p:cxnSp>
            <p:nvCxnSpPr>
              <p:cNvPr id="25" name="직선 화살표 연결선 24"/>
              <p:cNvCxnSpPr/>
              <p:nvPr/>
            </p:nvCxnSpPr>
            <p:spPr>
              <a:xfrm flipH="1">
                <a:off x="7253486" y="3981450"/>
                <a:ext cx="179824" cy="130006"/>
              </a:xfrm>
              <a:prstGeom prst="straightConnector1">
                <a:avLst/>
              </a:prstGeom>
              <a:noFill/>
              <a:ln w="25400" cap="flat" cmpd="sng" algn="ctr">
                <a:solidFill>
                  <a:sysClr val="window" lastClr="FFFFFF"/>
                </a:solidFill>
                <a:prstDash val="solid"/>
                <a:miter lim="800000"/>
                <a:headEnd type="none"/>
                <a:tailEnd type="stealth"/>
              </a:ln>
              <a:effectLst/>
            </p:spPr>
          </p:cxnSp>
          <p:cxnSp>
            <p:nvCxnSpPr>
              <p:cNvPr id="26" name="직선 화살표 연결선 25"/>
              <p:cNvCxnSpPr/>
              <p:nvPr/>
            </p:nvCxnSpPr>
            <p:spPr>
              <a:xfrm flipH="1">
                <a:off x="7310636" y="4053840"/>
                <a:ext cx="179824" cy="130006"/>
              </a:xfrm>
              <a:prstGeom prst="straightConnector1">
                <a:avLst/>
              </a:prstGeom>
              <a:noFill/>
              <a:ln w="25400" cap="flat" cmpd="sng" algn="ctr">
                <a:solidFill>
                  <a:sysClr val="window" lastClr="FFFFFF"/>
                </a:solidFill>
                <a:prstDash val="solid"/>
                <a:miter lim="800000"/>
                <a:headEnd type="none"/>
                <a:tailEnd type="stealth"/>
              </a:ln>
              <a:effectLst/>
            </p:spPr>
          </p:cxnSp>
        </p:grpSp>
        <p:pic>
          <p:nvPicPr>
            <p:cNvPr id="8" name="그림 7"/>
            <p:cNvPicPr>
              <a:picLocks noChangeAspect="1"/>
            </p:cNvPicPr>
            <p:nvPr/>
          </p:nvPicPr>
          <p:blipFill>
            <a:blip r:embed="rId5">
              <a:extLst>
                <a:ext uri="{BEBA8EAE-BF5A-486C-A8C5-ECC9F3942E4B}">
                  <a14:imgProps xmlns:a14="http://schemas.microsoft.com/office/drawing/2010/main">
                    <a14:imgLayer r:embed="rId6">
                      <a14:imgEffect>
                        <a14:brightnessContrast bright="42000" contrast="8000"/>
                      </a14:imgEffect>
                    </a14:imgLayer>
                  </a14:imgProps>
                </a:ext>
                <a:ext uri="{28A0092B-C50C-407E-A947-70E740481C1C}">
                  <a14:useLocalDpi xmlns:a14="http://schemas.microsoft.com/office/drawing/2010/main" val="0"/>
                </a:ext>
              </a:extLst>
            </a:blip>
            <a:stretch>
              <a:fillRect/>
            </a:stretch>
          </p:blipFill>
          <p:spPr>
            <a:xfrm>
              <a:off x="1947672" y="2971800"/>
              <a:ext cx="2195513" cy="2241613"/>
            </a:xfrm>
            <a:prstGeom prst="rect">
              <a:avLst/>
            </a:prstGeom>
          </p:spPr>
        </p:pic>
        <p:grpSp>
          <p:nvGrpSpPr>
            <p:cNvPr id="9" name="그룹 8"/>
            <p:cNvGrpSpPr/>
            <p:nvPr/>
          </p:nvGrpSpPr>
          <p:grpSpPr>
            <a:xfrm>
              <a:off x="6041593" y="2976018"/>
              <a:ext cx="2279446" cy="2241613"/>
              <a:chOff x="4143185" y="2971799"/>
              <a:chExt cx="2279446" cy="2241613"/>
            </a:xfrm>
          </p:grpSpPr>
          <p:pic>
            <p:nvPicPr>
              <p:cNvPr id="13" name="그림 12"/>
              <p:cNvPicPr>
                <a:picLocks noChangeAspect="1"/>
              </p:cNvPicPr>
              <p:nvPr/>
            </p:nvPicPr>
            <p:blipFill rotWithShape="1">
              <a:blip r:embed="rId7">
                <a:extLst>
                  <a:ext uri="{28A0092B-C50C-407E-A947-70E740481C1C}">
                    <a14:useLocalDpi xmlns:a14="http://schemas.microsoft.com/office/drawing/2010/main" val="0"/>
                  </a:ext>
                </a:extLst>
              </a:blip>
              <a:srcRect l="30725" t="9575" r="30585" b="23031"/>
              <a:stretch/>
            </p:blipFill>
            <p:spPr>
              <a:xfrm>
                <a:off x="4143185" y="2971799"/>
                <a:ext cx="2279446" cy="2241613"/>
              </a:xfrm>
              <a:prstGeom prst="rect">
                <a:avLst/>
              </a:prstGeom>
            </p:spPr>
          </p:pic>
          <p:cxnSp>
            <p:nvCxnSpPr>
              <p:cNvPr id="14" name="직선 화살표 연결선 13"/>
              <p:cNvCxnSpPr/>
              <p:nvPr/>
            </p:nvCxnSpPr>
            <p:spPr>
              <a:xfrm>
                <a:off x="4202430" y="3847537"/>
                <a:ext cx="411480" cy="126293"/>
              </a:xfrm>
              <a:prstGeom prst="straightConnector1">
                <a:avLst/>
              </a:prstGeom>
              <a:noFill/>
              <a:ln w="25400" cap="flat" cmpd="sng" algn="ctr">
                <a:solidFill>
                  <a:sysClr val="window" lastClr="FFFFFF"/>
                </a:solidFill>
                <a:prstDash val="solid"/>
                <a:miter lim="800000"/>
                <a:headEnd type="none"/>
                <a:tailEnd type="stealth"/>
              </a:ln>
              <a:effectLst/>
            </p:spPr>
          </p:cxnSp>
          <p:cxnSp>
            <p:nvCxnSpPr>
              <p:cNvPr id="16" name="직선 화살표 연결선 15"/>
              <p:cNvCxnSpPr/>
              <p:nvPr/>
            </p:nvCxnSpPr>
            <p:spPr>
              <a:xfrm flipH="1">
                <a:off x="5943600" y="3812685"/>
                <a:ext cx="210326" cy="107805"/>
              </a:xfrm>
              <a:prstGeom prst="straightConnector1">
                <a:avLst/>
              </a:prstGeom>
              <a:noFill/>
              <a:ln w="25400" cap="flat" cmpd="sng" algn="ctr">
                <a:solidFill>
                  <a:sysClr val="window" lastClr="FFFFFF"/>
                </a:solidFill>
                <a:prstDash val="solid"/>
                <a:miter lim="800000"/>
                <a:headEnd type="none"/>
                <a:tailEnd type="stealth"/>
              </a:ln>
              <a:effectLst/>
            </p:spPr>
          </p:cxnSp>
          <p:cxnSp>
            <p:nvCxnSpPr>
              <p:cNvPr id="19" name="직선 화살표 연결선 18"/>
              <p:cNvCxnSpPr/>
              <p:nvPr/>
            </p:nvCxnSpPr>
            <p:spPr>
              <a:xfrm flipH="1">
                <a:off x="6004560" y="3904125"/>
                <a:ext cx="210326" cy="107805"/>
              </a:xfrm>
              <a:prstGeom prst="straightConnector1">
                <a:avLst/>
              </a:prstGeom>
              <a:noFill/>
              <a:ln w="25400" cap="flat" cmpd="sng" algn="ctr">
                <a:solidFill>
                  <a:sysClr val="window" lastClr="FFFFFF"/>
                </a:solidFill>
                <a:prstDash val="solid"/>
                <a:miter lim="800000"/>
                <a:headEnd type="none"/>
                <a:tailEnd type="stealth"/>
              </a:ln>
              <a:effectLst/>
            </p:spPr>
          </p:cxnSp>
          <p:cxnSp>
            <p:nvCxnSpPr>
              <p:cNvPr id="20" name="직선 화살표 연결선 19"/>
              <p:cNvCxnSpPr/>
              <p:nvPr/>
            </p:nvCxnSpPr>
            <p:spPr>
              <a:xfrm flipH="1">
                <a:off x="5703570" y="3892695"/>
                <a:ext cx="210326" cy="107805"/>
              </a:xfrm>
              <a:prstGeom prst="straightConnector1">
                <a:avLst/>
              </a:prstGeom>
              <a:noFill/>
              <a:ln w="25400" cap="flat" cmpd="sng" algn="ctr">
                <a:solidFill>
                  <a:sysClr val="window" lastClr="FFFFFF"/>
                </a:solidFill>
                <a:prstDash val="solid"/>
                <a:miter lim="800000"/>
                <a:headEnd type="none"/>
                <a:tailEnd type="stealth"/>
              </a:ln>
              <a:effectLst/>
              <a:scene3d>
                <a:camera prst="orthographicFront">
                  <a:rot lat="0" lon="0" rev="10799999"/>
                </a:camera>
                <a:lightRig rig="threePt" dir="t"/>
              </a:scene3d>
            </p:spPr>
          </p:cxnSp>
          <p:cxnSp>
            <p:nvCxnSpPr>
              <p:cNvPr id="21" name="직선 화살표 연결선 20"/>
              <p:cNvCxnSpPr/>
              <p:nvPr/>
            </p:nvCxnSpPr>
            <p:spPr>
              <a:xfrm flipH="1">
                <a:off x="5764530" y="4010805"/>
                <a:ext cx="210326" cy="107805"/>
              </a:xfrm>
              <a:prstGeom prst="straightConnector1">
                <a:avLst/>
              </a:prstGeom>
              <a:noFill/>
              <a:ln w="25400" cap="flat" cmpd="sng" algn="ctr">
                <a:solidFill>
                  <a:sysClr val="window" lastClr="FFFFFF"/>
                </a:solidFill>
                <a:prstDash val="solid"/>
                <a:miter lim="800000"/>
                <a:headEnd type="none"/>
                <a:tailEnd type="stealth"/>
              </a:ln>
              <a:effectLst/>
              <a:scene3d>
                <a:camera prst="orthographicFront">
                  <a:rot lat="0" lon="0" rev="10799999"/>
                </a:camera>
                <a:lightRig rig="threePt" dir="t"/>
              </a:scene3d>
            </p:spPr>
          </p:cxnSp>
        </p:grpSp>
        <p:cxnSp>
          <p:nvCxnSpPr>
            <p:cNvPr id="10" name="직선 연결선 9"/>
            <p:cNvCxnSpPr/>
            <p:nvPr/>
          </p:nvCxnSpPr>
          <p:spPr>
            <a:xfrm>
              <a:off x="1790700" y="2953512"/>
              <a:ext cx="6758940" cy="0"/>
            </a:xfrm>
            <a:prstGeom prst="line">
              <a:avLst/>
            </a:prstGeom>
            <a:noFill/>
            <a:ln w="38100" cap="flat" cmpd="sng" algn="ctr">
              <a:solidFill>
                <a:sysClr val="window" lastClr="FFFFFF"/>
              </a:solidFill>
              <a:prstDash val="solid"/>
              <a:miter lim="800000"/>
            </a:ln>
            <a:effectLst/>
          </p:spPr>
        </p:cxnSp>
        <p:cxnSp>
          <p:nvCxnSpPr>
            <p:cNvPr id="11" name="직선 연결선 10"/>
            <p:cNvCxnSpPr/>
            <p:nvPr/>
          </p:nvCxnSpPr>
          <p:spPr>
            <a:xfrm>
              <a:off x="6033973" y="2963512"/>
              <a:ext cx="0" cy="2241614"/>
            </a:xfrm>
            <a:prstGeom prst="line">
              <a:avLst/>
            </a:prstGeom>
            <a:noFill/>
            <a:ln w="38100" cap="flat" cmpd="sng" algn="ctr">
              <a:solidFill>
                <a:sysClr val="window" lastClr="FFFFFF"/>
              </a:solidFill>
              <a:prstDash val="solid"/>
              <a:miter lim="800000"/>
            </a:ln>
            <a:effectLst/>
          </p:spPr>
        </p:cxnSp>
        <p:cxnSp>
          <p:nvCxnSpPr>
            <p:cNvPr id="12" name="직선 연결선 11"/>
            <p:cNvCxnSpPr/>
            <p:nvPr/>
          </p:nvCxnSpPr>
          <p:spPr>
            <a:xfrm>
              <a:off x="4151833" y="2963512"/>
              <a:ext cx="0" cy="2241614"/>
            </a:xfrm>
            <a:prstGeom prst="line">
              <a:avLst/>
            </a:prstGeom>
            <a:noFill/>
            <a:ln w="38100" cap="flat" cmpd="sng" algn="ctr">
              <a:solidFill>
                <a:sysClr val="window" lastClr="FFFFFF"/>
              </a:solidFill>
              <a:prstDash val="solid"/>
              <a:miter lim="800000"/>
            </a:ln>
            <a:effectLst/>
          </p:spPr>
        </p:cxnSp>
      </p:grpSp>
      <p:sp>
        <p:nvSpPr>
          <p:cNvPr id="27" name="ZoneTexte 3"/>
          <p:cNvSpPr txBox="1"/>
          <p:nvPr/>
        </p:nvSpPr>
        <p:spPr>
          <a:xfrm>
            <a:off x="10287960" y="6396335"/>
            <a:ext cx="3900669" cy="461665"/>
          </a:xfrm>
          <a:prstGeom prst="rect">
            <a:avLst/>
          </a:prstGeom>
          <a:noFill/>
        </p:spPr>
        <p:txBody>
          <a:bodyPr wrap="square" rtlCol="0">
            <a:spAutoFit/>
          </a:bodyPr>
          <a:lstStyle/>
          <a:p>
            <a:r>
              <a:rPr lang="en-US" altLang="ko-KR" sz="2400" dirty="0" smtClean="0"/>
              <a:t>Yang </a:t>
            </a:r>
            <a:r>
              <a:rPr lang="en-US" altLang="ko-KR" sz="2400" dirty="0" smtClean="0"/>
              <a:t>KH,</a:t>
            </a:r>
            <a:r>
              <a:rPr lang="fr-FR" sz="2400" dirty="0" smtClean="0"/>
              <a:t> </a:t>
            </a:r>
            <a:r>
              <a:rPr lang="fr-FR" sz="2400" dirty="0"/>
              <a:t>et al</a:t>
            </a:r>
          </a:p>
        </p:txBody>
      </p:sp>
    </p:spTree>
    <p:extLst>
      <p:ext uri="{BB962C8B-B14F-4D97-AF65-F5344CB8AC3E}">
        <p14:creationId xmlns:p14="http://schemas.microsoft.com/office/powerpoint/2010/main" val="3176593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365125"/>
            <a:ext cx="11725102" cy="1325563"/>
          </a:xfrm>
        </p:spPr>
        <p:txBody>
          <a:bodyPr>
            <a:normAutofit/>
          </a:bodyPr>
          <a:lstStyle/>
          <a:p>
            <a:pPr algn="ctr"/>
            <a:r>
              <a:rPr lang="en-US" altLang="ko-KR" b="1" dirty="0">
                <a:latin typeface="+mn-lt"/>
              </a:rPr>
              <a:t>A 66-year-old woman with ptosis and diplopia </a:t>
            </a:r>
            <a:r>
              <a:rPr lang="fr-FR" b="1" dirty="0">
                <a:latin typeface="+mn-lt"/>
              </a:rPr>
              <a:t/>
            </a:r>
            <a:br>
              <a:rPr lang="fr-FR" b="1" dirty="0">
                <a:latin typeface="+mn-lt"/>
              </a:rPr>
            </a:br>
            <a:endParaRPr lang="fr-FR" b="1" dirty="0">
              <a:latin typeface="+mn-lt"/>
            </a:endParaRPr>
          </a:p>
        </p:txBody>
      </p:sp>
      <p:sp>
        <p:nvSpPr>
          <p:cNvPr id="4" name="Espace réservé du contenu 2"/>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ko-KR" dirty="0" smtClean="0"/>
              <a:t>“Rule </a:t>
            </a:r>
            <a:r>
              <a:rPr lang="en-US" altLang="ko-KR" dirty="0"/>
              <a:t>of the </a:t>
            </a:r>
            <a:r>
              <a:rPr lang="en-US" altLang="ko-KR" dirty="0" smtClean="0"/>
              <a:t>pupil”: </a:t>
            </a:r>
            <a:r>
              <a:rPr lang="en-US" altLang="ko-KR" dirty="0"/>
              <a:t>Oculomotor nerve palsy sparing the pupil are rarely </a:t>
            </a:r>
            <a:r>
              <a:rPr lang="en-US" altLang="ko-KR" dirty="0" smtClean="0"/>
              <a:t>aneurysms, while that involving </a:t>
            </a:r>
            <a:r>
              <a:rPr lang="en-US" altLang="ko-KR" dirty="0"/>
              <a:t>the pupil are often </a:t>
            </a:r>
            <a:r>
              <a:rPr lang="en-US" altLang="ko-KR" dirty="0" smtClean="0"/>
              <a:t>aneurysms.</a:t>
            </a:r>
            <a:endParaRPr lang="en-US" altLang="ko-KR" dirty="0"/>
          </a:p>
          <a:p>
            <a:endParaRPr lang="en-US" altLang="ko-KR" dirty="0" smtClean="0"/>
          </a:p>
          <a:p>
            <a:r>
              <a:rPr lang="en-US" altLang="ko-KR" dirty="0" smtClean="0"/>
              <a:t>This </a:t>
            </a:r>
            <a:r>
              <a:rPr lang="en-US" altLang="ko-KR" dirty="0"/>
              <a:t>case </a:t>
            </a:r>
            <a:r>
              <a:rPr lang="en-US" altLang="ko-KR" dirty="0" smtClean="0"/>
              <a:t>violates</a:t>
            </a:r>
            <a:r>
              <a:rPr lang="ko-KR" altLang="en-US" dirty="0" smtClean="0"/>
              <a:t> </a:t>
            </a:r>
            <a:r>
              <a:rPr lang="en-US" altLang="ko-KR" dirty="0" smtClean="0"/>
              <a:t>the rule </a:t>
            </a:r>
            <a:r>
              <a:rPr lang="en-US" altLang="ko-KR" dirty="0"/>
              <a:t>of the </a:t>
            </a:r>
            <a:r>
              <a:rPr lang="en-US" altLang="ko-KR" dirty="0" smtClean="0"/>
              <a:t>pupil, </a:t>
            </a:r>
            <a:r>
              <a:rPr lang="en-US" altLang="ko-KR" dirty="0"/>
              <a:t>proven with </a:t>
            </a:r>
            <a:r>
              <a:rPr lang="en-US" altLang="ko-KR" dirty="0" smtClean="0"/>
              <a:t>pupillography. </a:t>
            </a:r>
            <a:endParaRPr lang="ko-KR" altLang="ko-KR" dirty="0"/>
          </a:p>
          <a:p>
            <a:endParaRPr lang="en-US" dirty="0"/>
          </a:p>
          <a:p>
            <a:endParaRPr lang="fr-FR" dirty="0"/>
          </a:p>
        </p:txBody>
      </p:sp>
      <p:pic>
        <p:nvPicPr>
          <p:cNvPr id="7" name="Picture 2">
            <a:extLst>
              <a:ext uri="{FF2B5EF4-FFF2-40B4-BE49-F238E27FC236}">
                <a16:creationId xmlns:a16="http://schemas.microsoft.com/office/drawing/2014/main" id="{5F265E10-2029-458B-846F-A24F3BA079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9266" y="5903710"/>
            <a:ext cx="2879725" cy="719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ZoneTexte 3"/>
          <p:cNvSpPr txBox="1"/>
          <p:nvPr/>
        </p:nvSpPr>
        <p:spPr>
          <a:xfrm>
            <a:off x="10241665" y="6396335"/>
            <a:ext cx="3900669" cy="461665"/>
          </a:xfrm>
          <a:prstGeom prst="rect">
            <a:avLst/>
          </a:prstGeom>
          <a:noFill/>
        </p:spPr>
        <p:txBody>
          <a:bodyPr wrap="square" rtlCol="0">
            <a:spAutoFit/>
          </a:bodyPr>
          <a:lstStyle/>
          <a:p>
            <a:r>
              <a:rPr lang="en-US" altLang="ko-KR" sz="2400" dirty="0" smtClean="0"/>
              <a:t>Yang </a:t>
            </a:r>
            <a:r>
              <a:rPr lang="en-US" altLang="ko-KR" sz="2400" dirty="0" smtClean="0"/>
              <a:t>KH,</a:t>
            </a:r>
            <a:r>
              <a:rPr lang="fr-FR" sz="2400" dirty="0" smtClean="0"/>
              <a:t> </a:t>
            </a:r>
            <a:r>
              <a:rPr lang="fr-FR" sz="2400" dirty="0"/>
              <a:t>et al</a:t>
            </a:r>
          </a:p>
        </p:txBody>
      </p:sp>
    </p:spTree>
    <p:extLst>
      <p:ext uri="{BB962C8B-B14F-4D97-AF65-F5344CB8AC3E}">
        <p14:creationId xmlns:p14="http://schemas.microsoft.com/office/powerpoint/2010/main" val="9975846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290</Words>
  <Application>Microsoft Office PowerPoint</Application>
  <PresentationFormat>와이드스크린</PresentationFormat>
  <Paragraphs>29</Paragraphs>
  <Slides>5</Slides>
  <Notes>3</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5</vt:i4>
      </vt:variant>
    </vt:vector>
  </HeadingPairs>
  <TitlesOfParts>
    <vt:vector size="11" baseType="lpstr">
      <vt:lpstr>msgothic</vt:lpstr>
      <vt:lpstr>맑은 고딕</vt:lpstr>
      <vt:lpstr>Arial</vt:lpstr>
      <vt:lpstr>Calibri</vt:lpstr>
      <vt:lpstr>Calibri Light</vt:lpstr>
      <vt:lpstr>Thème Office</vt:lpstr>
      <vt:lpstr>A 66-year-old woman with ptosis and diplopia </vt:lpstr>
      <vt:lpstr>Vignette</vt:lpstr>
      <vt:lpstr>Extraocular motility</vt:lpstr>
      <vt:lpstr>Imaging</vt:lpstr>
      <vt:lpstr>A 66-year-old woman with ptosis and diplopia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Céline FRIANG</dc:creator>
  <cp:lastModifiedBy>Windows 사용자</cp:lastModifiedBy>
  <cp:revision>24</cp:revision>
  <dcterms:created xsi:type="dcterms:W3CDTF">2016-12-15T15:20:05Z</dcterms:created>
  <dcterms:modified xsi:type="dcterms:W3CDTF">2020-02-17T10:27:25Z</dcterms:modified>
</cp:coreProperties>
</file>