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0070" autoAdjust="0"/>
  </p:normalViewPr>
  <p:slideViewPr>
    <p:cSldViewPr snapToGrid="0">
      <p:cViewPr varScale="1">
        <p:scale>
          <a:sx n="91" d="100"/>
          <a:sy n="91" d="100"/>
        </p:scale>
        <p:origin x="13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FC37E-A44F-46E6-828D-7A379559D763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4AC8-E89A-4640-9D0E-EA3B76196C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25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1.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 images and MR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spectroscopy in a 4-day-old term infant</a:t>
            </a:r>
          </a:p>
          <a:p>
            <a:pPr marL="228600" indent="-228600">
              <a:buAutoNum type="alphaLcParenBoth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Axial T2 shows cortical swelling with decreased grey-white differentiation (b) Axial DWI shows abnormal increased signal in the cortex, basal ganglia, thalami and corpus callosum with (c) associated decreased signal on ADC  (d)</a:t>
            </a:r>
            <a:r>
              <a:rPr lang="en-CA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 spectroscopy, obtained over the left basal ganglia, demonstrates an elevated lactate peak.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7942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Claerhout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Witters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P, Regal L et al. Isolated sulfite oxidase deficiency. J Inherit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Epub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2017 Oct 4.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Relinque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Bardallo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Granero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Jimenez PJ, Luna S. Isolated sulfite oxidase deficiency. J Neonatal Perinatal Med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Epub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Mar 10.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37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1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375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602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3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01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19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70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70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36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4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53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8AED-C0B0-4438-B5A9-7A892E676966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B3966-07C4-4D64-A753-FC67766B4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94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291"/>
            <a:ext cx="9144000" cy="1359044"/>
          </a:xfrm>
        </p:spPr>
        <p:txBody>
          <a:bodyPr>
            <a:normAutofit/>
          </a:bodyPr>
          <a:lstStyle/>
          <a:p>
            <a:r>
              <a:rPr lang="en-CA" sz="4400" b="1" dirty="0">
                <a:latin typeface="+mn-lt"/>
              </a:rPr>
              <a:t>A 3-day-old newborn with intractable seizures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23489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CA" sz="4800" dirty="0"/>
              <a:t>Teaching </a:t>
            </a:r>
            <a:r>
              <a:rPr lang="en-CA" sz="4800" dirty="0" err="1"/>
              <a:t>NeuroImages</a:t>
            </a:r>
            <a:endParaRPr lang="en-CA" sz="4800" dirty="0"/>
          </a:p>
          <a:p>
            <a:r>
              <a:rPr lang="en-CA" sz="3800" i="1" dirty="0"/>
              <a:t>Neurology</a:t>
            </a:r>
          </a:p>
          <a:p>
            <a:r>
              <a:rPr lang="en-CA" sz="3800" dirty="0"/>
              <a:t>Resident and Fellow Section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250" y="5765977"/>
            <a:ext cx="3454699" cy="86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06B35157-6C88-4917-A77C-2C5E880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47" y="6294313"/>
            <a:ext cx="2879725" cy="3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2020 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3274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2482"/>
          </a:xfrm>
        </p:spPr>
        <p:txBody>
          <a:bodyPr/>
          <a:lstStyle/>
          <a:p>
            <a:pPr algn="ctr"/>
            <a:r>
              <a:rPr lang="en-CA" dirty="0">
                <a:latin typeface="+mn-lt"/>
              </a:rPr>
              <a:t>Vignette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term baby, with uncomplicated pregnancy and delivery, developed intractable multifocal seizures on his third day of life. </a:t>
            </a:r>
          </a:p>
          <a:p>
            <a:r>
              <a:rPr lang="en-US" dirty="0"/>
              <a:t>EEG showed frequent multifocal electrographic and </a:t>
            </a:r>
            <a:r>
              <a:rPr lang="en-US" dirty="0" err="1"/>
              <a:t>electroclinical</a:t>
            </a:r>
            <a:r>
              <a:rPr lang="en-US" dirty="0"/>
              <a:t> seizures. </a:t>
            </a:r>
          </a:p>
          <a:p>
            <a:r>
              <a:rPr lang="en-US" dirty="0"/>
              <a:t>MRI with MR spectroscopy of the brain was performed (Figure).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935" y="5633885"/>
            <a:ext cx="3439746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03044" y="6129426"/>
            <a:ext cx="363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Scramstad et al.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5823A28-EB11-45C0-BE74-28B8E467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47" y="6294313"/>
            <a:ext cx="2879725" cy="3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2020 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val="405588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81" y="226676"/>
            <a:ext cx="10515600" cy="772012"/>
          </a:xfrm>
        </p:spPr>
        <p:txBody>
          <a:bodyPr/>
          <a:lstStyle/>
          <a:p>
            <a:pPr algn="ctr"/>
            <a:r>
              <a:rPr lang="en-CA" dirty="0">
                <a:latin typeface="+mn-lt"/>
              </a:rPr>
              <a:t>Imaging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D58B63A0-DF06-4A84-B53C-0AE18640B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47" y="6294313"/>
            <a:ext cx="2879725" cy="3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2020 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D3CDFBB-7966-44BE-BB30-DBB05C63C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935" y="5633885"/>
            <a:ext cx="3439746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25C7DE-86BB-4EC2-A4DD-E6B80EB0EBC3}"/>
              </a:ext>
            </a:extLst>
          </p:cNvPr>
          <p:cNvSpPr txBox="1"/>
          <p:nvPr/>
        </p:nvSpPr>
        <p:spPr>
          <a:xfrm>
            <a:off x="8303045" y="6133355"/>
            <a:ext cx="363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Scramstad et al. </a:t>
            </a:r>
          </a:p>
        </p:txBody>
      </p:sp>
      <p:pic>
        <p:nvPicPr>
          <p:cNvPr id="16" name="Picture 15" descr="/Users/danamoffatt/Desktop/444787496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1" t="7462" r="7327" b="7784"/>
          <a:stretch/>
        </p:blipFill>
        <p:spPr bwMode="auto">
          <a:xfrm>
            <a:off x="135110" y="1817091"/>
            <a:ext cx="2952226" cy="29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/Users/danamoffatt/Desktop/444788305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7" t="7040" r="7590" b="7590"/>
          <a:stretch/>
        </p:blipFill>
        <p:spPr bwMode="auto">
          <a:xfrm>
            <a:off x="3127756" y="1817091"/>
            <a:ext cx="2952425" cy="29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/Users/danamoffatt/Desktop/444788345.jpg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t="7462" r="7591" b="7590"/>
          <a:stretch/>
        </p:blipFill>
        <p:spPr bwMode="auto">
          <a:xfrm>
            <a:off x="6120601" y="1817091"/>
            <a:ext cx="2931889" cy="29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/Volumes/NO NAME/MR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911" y="1820391"/>
            <a:ext cx="2945401" cy="29454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222647" y="189269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1558" y="1906199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25315" y="190999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84227" y="190999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4935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EARLY IMAGING OF SULFITE OXIDASE DEFICIENCY MIMICS SEVERE HYPOXIC ISCHEMIC ENCEPHALOPATHY </a:t>
            </a:r>
            <a:endParaRPr lang="en-US" sz="3600" dirty="0"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4A5D5F-EAEC-464E-8D34-333DA94A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826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Metabolic testing revealed elevated urine </a:t>
            </a:r>
            <a:r>
              <a:rPr lang="en-CA" dirty="0" err="1"/>
              <a:t>sulfocysteine</a:t>
            </a:r>
            <a:r>
              <a:rPr lang="en-CA" dirty="0"/>
              <a:t>, reduced plasma cysteine and </a:t>
            </a:r>
            <a:r>
              <a:rPr lang="en-CA" dirty="0" err="1"/>
              <a:t>homocysteine</a:t>
            </a:r>
            <a:r>
              <a:rPr lang="en-CA" dirty="0"/>
              <a:t> and normal uric acid. </a:t>
            </a:r>
          </a:p>
          <a:p>
            <a:r>
              <a:rPr lang="en-CA" dirty="0"/>
              <a:t>Cerebrospinal fluid lactate was elevated</a:t>
            </a:r>
            <a:r>
              <a:rPr lang="en-CA" dirty="0">
                <a:solidFill>
                  <a:srgbClr val="FF0000"/>
                </a:solidFill>
              </a:rPr>
              <a:t>.</a:t>
            </a:r>
          </a:p>
          <a:p>
            <a:r>
              <a:rPr lang="en-CA" dirty="0"/>
              <a:t>The diagnosis was consistent with isolated sulfite oxidase deficiency, confirmed on genetic testing</a:t>
            </a:r>
            <a:r>
              <a:rPr lang="en-CA" dirty="0">
                <a:solidFill>
                  <a:srgbClr val="FF0000"/>
                </a:solidFill>
              </a:rPr>
              <a:t>. </a:t>
            </a:r>
          </a:p>
          <a:p>
            <a:r>
              <a:rPr lang="en-CA" dirty="0"/>
              <a:t>This is an autosomal recessive inherited inborn error of metabolism without treatment</a:t>
            </a:r>
            <a:r>
              <a:rPr lang="en-CA" dirty="0">
                <a:solidFill>
                  <a:srgbClr val="FF0000"/>
                </a:solidFill>
              </a:rPr>
              <a:t>.</a:t>
            </a:r>
            <a:r>
              <a:rPr lang="en-CA" dirty="0"/>
              <a:t> </a:t>
            </a:r>
          </a:p>
          <a:p>
            <a:r>
              <a:rPr lang="en-CA" dirty="0">
                <a:solidFill>
                  <a:srgbClr val="000000"/>
                </a:solidFill>
              </a:rPr>
              <a:t>Early in the course, similar to molybdenum cofactor deficiency, this disorder may mimic profound hypoxic ischemic encephalopathy. 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C7DA77D-A56F-42C1-8B55-EBC42060A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47" y="6294313"/>
            <a:ext cx="2879725" cy="3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2020 American Academy of Neurology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A02534B-848F-4454-AB88-93EDA6FAC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935" y="5633885"/>
            <a:ext cx="3439746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64AC25-135F-4D2F-8BA1-70B25D48F2CA}"/>
              </a:ext>
            </a:extLst>
          </p:cNvPr>
          <p:cNvSpPr txBox="1"/>
          <p:nvPr/>
        </p:nvSpPr>
        <p:spPr>
          <a:xfrm>
            <a:off x="8303045" y="6144792"/>
            <a:ext cx="363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Scramstad et al. </a:t>
            </a:r>
          </a:p>
        </p:txBody>
      </p:sp>
    </p:spTree>
    <p:extLst>
      <p:ext uri="{BB962C8B-B14F-4D97-AF65-F5344CB8AC3E}">
        <p14:creationId xmlns:p14="http://schemas.microsoft.com/office/powerpoint/2010/main" val="314419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310</Words>
  <Application>Microsoft Office PowerPoint</Application>
  <PresentationFormat>Widescreen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 3-day-old newborn with intractable seizures</vt:lpstr>
      <vt:lpstr>Vignette</vt:lpstr>
      <vt:lpstr>Imaging</vt:lpstr>
      <vt:lpstr>EARLY IMAGING OF SULFITE OXIDASE DEFICIENCY MIMICS SEVERE HYPOXIC ISCHEMIC ENCEPHALOPATHY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76 year old man with unilateral blindness</dc:title>
  <dc:creator>Windows User</dc:creator>
  <cp:lastModifiedBy>Andrea Rahkola</cp:lastModifiedBy>
  <cp:revision>29</cp:revision>
  <dcterms:created xsi:type="dcterms:W3CDTF">2016-07-15T00:11:07Z</dcterms:created>
  <dcterms:modified xsi:type="dcterms:W3CDTF">2020-06-19T19:34:49Z</dcterms:modified>
</cp:coreProperties>
</file>