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544" autoAdjust="0"/>
  </p:normalViewPr>
  <p:slideViewPr>
    <p:cSldViewPr snapToGrid="0">
      <p:cViewPr varScale="1">
        <p:scale>
          <a:sx n="95" d="100"/>
          <a:sy n="95" d="100"/>
        </p:scale>
        <p:origin x="11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 b="1"/>
            </a:pPr>
            <a:r>
              <a:rPr lang="en-US" b="1" dirty="0"/>
              <a:t>Figure</a:t>
            </a:r>
            <a:r>
              <a:rPr lang="en-US" b="1" baseline="0" dirty="0"/>
              <a:t> 1. </a:t>
            </a:r>
            <a:r>
              <a:rPr lang="en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 Axial images showing diffusion restriction and corresponding ADC reversal suggestive of acute infarct in left inferior parietal lobe (A-B); FLAIR showing </a:t>
            </a:r>
            <a:r>
              <a:rPr lang="en-IN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gliotic</a:t>
            </a:r>
            <a:r>
              <a:rPr lang="en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scar in left parietal lobe (C); angiogram showing left M2 stenosis (D).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 b="1"/>
            </a:pPr>
            <a:endParaRPr lang="en-I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 b="1"/>
            </a:pPr>
            <a:r>
              <a:rPr lang="en-US" b="1" dirty="0"/>
              <a:t>Figure</a:t>
            </a:r>
            <a:r>
              <a:rPr lang="en-US" b="1" baseline="0" dirty="0"/>
              <a:t> 2.</a:t>
            </a:r>
            <a:r>
              <a:rPr lang="en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DTI images showing normal </a:t>
            </a:r>
            <a:r>
              <a:rPr lang="en-IN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decussation</a:t>
            </a:r>
            <a:r>
              <a:rPr lang="en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pyramidal tracts in caudal medulla in normal subjects (A); no </a:t>
            </a:r>
            <a:r>
              <a:rPr lang="en-IN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decussation</a:t>
            </a:r>
            <a:r>
              <a:rPr lang="en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given case (B-C).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Saada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Antonios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N. Existence of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ipsilateral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hemiparesis in ischemic and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hemorrhagic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stroke: two case reports and review of the literature.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Neurol.2014; 71(1-2):25-31.  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Inatomi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Y, Nakajima M,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Yonehara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T, Ando Y.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Ipsilateral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hemiparesis in ischemic stroke patients.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Acta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Neurol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Scand. 2017 Jul;136(1):31-40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38" y="1030784"/>
            <a:ext cx="99187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A 53-year-old man with recurrent stroke 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NeuroImages</a:t>
            </a:r>
            <a:endParaRPr lang="en-US" sz="4400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  <a:r>
              <a:rPr lang="en-US" sz="3200" dirty="0"/>
              <a:t>®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713300" y="6222117"/>
            <a:ext cx="3378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Y. </a:t>
            </a:r>
            <a:r>
              <a:rPr lang="en-US" sz="2400" dirty="0" err="1"/>
              <a:t>Muralidhar</a:t>
            </a:r>
            <a:r>
              <a:rPr lang="en-US" sz="2400" dirty="0"/>
              <a:t> Reddy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1290325"/>
            <a:ext cx="11303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/>
              <a:t>A 56-yr-old </a:t>
            </a:r>
            <a:r>
              <a:rPr lang="en-IN" sz="3200" dirty="0"/>
              <a:t>hypertensive male. </a:t>
            </a:r>
            <a:endParaRPr lang="en-US" sz="3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/>
              <a:t>presented with left</a:t>
            </a:r>
            <a:r>
              <a:rPr lang="en-IN" sz="3200" dirty="0"/>
              <a:t>-sided weakness </a:t>
            </a:r>
            <a:r>
              <a:rPr lang="en-US" sz="3200" dirty="0"/>
              <a:t>of 2</a:t>
            </a:r>
            <a:r>
              <a:rPr lang="en-IN" sz="3200" dirty="0"/>
              <a:t>-</a:t>
            </a:r>
            <a:r>
              <a:rPr lang="en-US" sz="3200" dirty="0"/>
              <a:t>h duration.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IN" sz="3200" dirty="0"/>
              <a:t>Past history of right hemiparesis due to left parietal infarct.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IN" sz="3200" dirty="0"/>
              <a:t>Examination showed dysarthria and left hemiparesis (NIHSS 8/42). </a:t>
            </a:r>
            <a:r>
              <a:rPr lang="en-US" sz="3100" b="0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754334C-3F1E-41C3-A703-220B6CBB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0"/>
            <a:ext cx="8229600" cy="81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Image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DB0CCC5A-9E16-476D-A286-265F2E2AB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692FF5E-4957-4FCF-ADCA-F47A484F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2621" y="6193780"/>
            <a:ext cx="3378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Y. </a:t>
            </a:r>
            <a:r>
              <a:rPr lang="en-US" sz="2400" dirty="0" err="1"/>
              <a:t>Muralidhar</a:t>
            </a:r>
            <a:r>
              <a:rPr lang="en-US" sz="2400" dirty="0"/>
              <a:t> Reddy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1451" y="667981"/>
            <a:ext cx="14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Figure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1451" y="2920005"/>
            <a:ext cx="14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Figure 2</a:t>
            </a:r>
          </a:p>
        </p:txBody>
      </p:sp>
      <p:pic>
        <p:nvPicPr>
          <p:cNvPr id="4" name="Picture 3" descr="A picture containing object, photo, clock, sitting&#10;&#10;Description automatically generated">
            <a:extLst>
              <a:ext uri="{FF2B5EF4-FFF2-40B4-BE49-F238E27FC236}">
                <a16:creationId xmlns:a16="http://schemas.microsoft.com/office/drawing/2014/main" id="{EBA35227-F273-42C2-B231-9839844156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86" y="619817"/>
            <a:ext cx="8108714" cy="2105808"/>
          </a:xfrm>
          <a:prstGeom prst="rect">
            <a:avLst/>
          </a:prstGeom>
        </p:spPr>
      </p:pic>
      <p:pic>
        <p:nvPicPr>
          <p:cNvPr id="9" name="Picture 8" descr="A picture containing table, sitting, food, cake&#10;&#10;Description automatically generated">
            <a:extLst>
              <a:ext uri="{FF2B5EF4-FFF2-40B4-BE49-F238E27FC236}">
                <a16:creationId xmlns:a16="http://schemas.microsoft.com/office/drawing/2014/main" id="{A969CD89-9D86-4D0A-935D-7AE5DD797E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86" y="2863007"/>
            <a:ext cx="8108714" cy="3083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282513"/>
            <a:ext cx="11303000" cy="10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b="1" dirty="0"/>
              <a:t>All hemiparesis are not contralateral</a:t>
            </a:r>
            <a:endParaRPr lang="en-IN" sz="4400" dirty="0"/>
          </a:p>
          <a:p>
            <a:pPr algn="ctr">
              <a:lnSpc>
                <a:spcPct val="90000"/>
              </a:lnSpc>
            </a:pPr>
            <a:endParaRPr lang="en-US" sz="4400" dirty="0">
              <a:latin typeface="Calibri Light" pitchFamily="34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62802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/>
              <a:t>Present stroke deficit is due to </a:t>
            </a:r>
            <a:r>
              <a:rPr lang="en-US" sz="3200" dirty="0" err="1"/>
              <a:t>ipsilateral</a:t>
            </a:r>
            <a:r>
              <a:rPr lang="en-US" sz="3200" dirty="0"/>
              <a:t> hemiparesis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 err="1"/>
              <a:t>Ipsilateral</a:t>
            </a:r>
            <a:r>
              <a:rPr lang="en-US" sz="3200" dirty="0"/>
              <a:t> hemiparesis</a:t>
            </a:r>
            <a:r>
              <a:rPr lang="en-IN" sz="3200" dirty="0"/>
              <a:t> is </a:t>
            </a:r>
            <a:r>
              <a:rPr lang="en-US" sz="3200" dirty="0"/>
              <a:t>mostly seen with posterior fossa malformations and remote infarctions</a:t>
            </a:r>
            <a:r>
              <a:rPr lang="en-IN" sz="3200" baseline="30000" dirty="0"/>
              <a:t>1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IN" sz="3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IN" sz="3200" dirty="0"/>
              <a:t>It results from </a:t>
            </a:r>
            <a:r>
              <a:rPr lang="en-US" sz="3200" dirty="0"/>
              <a:t>injury</a:t>
            </a:r>
            <a:r>
              <a:rPr lang="en-IN" sz="3200" dirty="0"/>
              <a:t> to </a:t>
            </a:r>
            <a:r>
              <a:rPr lang="en-US" sz="3200" dirty="0"/>
              <a:t>uncrossed </a:t>
            </a:r>
            <a:r>
              <a:rPr lang="en-US" sz="3200" dirty="0" err="1"/>
              <a:t>corticospinal</a:t>
            </a:r>
            <a:r>
              <a:rPr lang="en-US" sz="3200" dirty="0"/>
              <a:t> tract (CST) in patients </a:t>
            </a:r>
            <a:r>
              <a:rPr lang="en-IN" sz="3200" dirty="0"/>
              <a:t>of remote brain injury or with </a:t>
            </a:r>
            <a:r>
              <a:rPr lang="en-US" sz="3200" dirty="0"/>
              <a:t>no </a:t>
            </a:r>
            <a:r>
              <a:rPr lang="en-US" sz="3200" dirty="0" err="1"/>
              <a:t>decussation</a:t>
            </a:r>
            <a:r>
              <a:rPr lang="en-US" sz="3200" dirty="0"/>
              <a:t> of CST</a:t>
            </a:r>
            <a:r>
              <a:rPr lang="en-IN" sz="3200" dirty="0"/>
              <a:t> or injury to </a:t>
            </a:r>
            <a:r>
              <a:rPr lang="en-US" sz="3200" dirty="0" err="1"/>
              <a:t>ipsilateral</a:t>
            </a:r>
            <a:r>
              <a:rPr lang="en-US" sz="3200" dirty="0"/>
              <a:t> extrapyramidal motor pathway.</a:t>
            </a:r>
            <a:r>
              <a:rPr lang="en-IN" sz="3200" baseline="30000" dirty="0"/>
              <a:t>2</a:t>
            </a:r>
            <a:r>
              <a:rPr lang="en-IN" sz="3200" dirty="0"/>
              <a:t>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IN" sz="32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1C07283-E2B6-4399-9BC9-F4D4579A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9398BD9-18D8-4F49-9D40-9098CCB16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2621" y="6193780"/>
            <a:ext cx="3378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Y. </a:t>
            </a:r>
            <a:r>
              <a:rPr lang="en-US" sz="2400" dirty="0" err="1"/>
              <a:t>Muralidhar</a:t>
            </a:r>
            <a:r>
              <a:rPr lang="en-US" sz="2400" dirty="0"/>
              <a:t> Reddy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Status xmlns="e7320cf4-ae7b-42d1-8d40-7b46a3e34241">Active</Doc_x0020_Status>
    <Expiration_x0020_Year xmlns="e7320cf4-ae7b-42d1-8d40-7b46a3e34241" xsi:nil="true"/>
    <_dlc_DocId xmlns="e7320cf4-ae7b-42d1-8d40-7b46a3e34241">XR3R6C5RZQK7-1114359290-10793</_dlc_DocId>
    <_dlc_DocIdUrl xmlns="e7320cf4-ae7b-42d1-8d40-7b46a3e34241">
      <Url>https://aan1-portal1.sharepoint.com/AEI/Neurology/_layouts/15/DocIdRedir.aspx?ID=XR3R6C5RZQK7-1114359290-10793</Url>
      <Description>XR3R6C5RZQK7-1114359290-10793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34039D8CCA04A8D111D3CF6AC1160" ma:contentTypeVersion="118" ma:contentTypeDescription="Create a new document." ma:contentTypeScope="" ma:versionID="d3c4e44288f4dbfeae688b43334980e3">
  <xsd:schema xmlns:xsd="http://www.w3.org/2001/XMLSchema" xmlns:xs="http://www.w3.org/2001/XMLSchema" xmlns:p="http://schemas.microsoft.com/office/2006/metadata/properties" xmlns:ns2="e7320cf4-ae7b-42d1-8d40-7b46a3e34241" xmlns:ns3="5b392074-1baa-4a69-8bcc-cde031b15a15" targetNamespace="http://schemas.microsoft.com/office/2006/metadata/properties" ma:root="true" ma:fieldsID="e87a8b1405fbbb239e4df35f6d4e8ac9" ns2:_="" ns3:_="">
    <xsd:import namespace="e7320cf4-ae7b-42d1-8d40-7b46a3e34241"/>
    <xsd:import namespace="5b392074-1baa-4a69-8bcc-cde031b15a15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20cf4-ae7b-42d1-8d40-7b46a3e34241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8" nillable="true" ma:displayName="Expiration Year" ma:format="Dropdown" ma:internalName="Expiration_x0020_Year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9" nillable="true" ma:displayName="Doc Status" ma:default="Active" ma:format="Dropdown" ma:internalName="Doc_x0020_Status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92074-1baa-4a69-8bcc-cde031b15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53657B-0121-4630-AC57-9F97123D519F}">
  <ds:schemaRefs>
    <ds:schemaRef ds:uri="http://schemas.openxmlformats.org/package/2006/metadata/core-properties"/>
    <ds:schemaRef ds:uri="http://purl.org/dc/elements/1.1/"/>
    <ds:schemaRef ds:uri="5b392074-1baa-4a69-8bcc-cde031b15a15"/>
    <ds:schemaRef ds:uri="http://schemas.microsoft.com/office/2006/metadata/properties"/>
    <ds:schemaRef ds:uri="http://purl.org/dc/terms/"/>
    <ds:schemaRef ds:uri="e7320cf4-ae7b-42d1-8d40-7b46a3e3424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40639C-9986-4639-8830-C6F45AABD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8CB2E8-A21D-4943-A16C-976375AB9CB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847AA1A-7238-4780-9F2C-EF7EED41E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20cf4-ae7b-42d1-8d40-7b46a3e34241"/>
    <ds:schemaRef ds:uri="5b392074-1baa-4a69-8bcc-cde031b15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303</Words>
  <Application>Microsoft Office PowerPoint</Application>
  <PresentationFormat>Widescreen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Andrea Rahkola</cp:lastModifiedBy>
  <cp:revision>20</cp:revision>
  <dcterms:created xsi:type="dcterms:W3CDTF">2019-01-10T05:30:26Z</dcterms:created>
  <dcterms:modified xsi:type="dcterms:W3CDTF">2020-08-17T18:43:43Z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0x0101002FD34039D8CCA04A8D111D3CF6AC1160</vt:lpwstr>
  </property>
  <property fmtid="{D5CDD505-2E9C-101B-9397-08002B2CF9AE}" pid="3" name="_dlc_DocIdItemGuid">
    <vt:lpwstr>a894ebac-47fd-4263-bc96-e8b00d64b405</vt:lpwstr>
  </property>
</Properties>
</file>