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0"/>
  </p:notesMasterIdLst>
  <p:sldIdLst>
    <p:sldId id="256" r:id="rId6"/>
    <p:sldId id="257" r:id="rId7"/>
    <p:sldId id="258" r:id="rId8"/>
    <p:sldId id="260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544" autoAdjust="0"/>
  </p:normalViewPr>
  <p:slideViewPr>
    <p:cSldViewPr snapToGrid="0">
      <p:cViewPr varScale="1">
        <p:scale>
          <a:sx n="95" d="100"/>
          <a:sy n="95" d="100"/>
        </p:scale>
        <p:origin x="11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08007AE-1612-47BF-99C0-FDB7B24EEF97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60EAB6-035A-4D44-86E6-0C60819E6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77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dirty="0"/>
              <a:t>Figure 1. </a:t>
            </a:r>
            <a:r>
              <a:rPr lang="en-GB" altLang="en-US" dirty="0"/>
              <a:t>EEG/</a:t>
            </a:r>
            <a:r>
              <a:rPr lang="en-GB" altLang="en-US" dirty="0" err="1"/>
              <a:t>aEEG</a:t>
            </a:r>
            <a:r>
              <a:rPr lang="en-GB" altLang="en-US" dirty="0"/>
              <a:t> (A), cerebral oxygenation (cTO</a:t>
            </a:r>
            <a:r>
              <a:rPr lang="en-GB" altLang="en-US" baseline="-25000" dirty="0"/>
              <a:t>2, </a:t>
            </a:r>
            <a:r>
              <a:rPr lang="en-GB" altLang="en-US" dirty="0"/>
              <a:t>B) and total </a:t>
            </a:r>
            <a:r>
              <a:rPr lang="en-GB" altLang="en-US" dirty="0" err="1"/>
              <a:t>hemoglobin</a:t>
            </a:r>
            <a:r>
              <a:rPr lang="en-GB" altLang="en-US" dirty="0"/>
              <a:t> concentration (</a:t>
            </a:r>
            <a:r>
              <a:rPr lang="en-GB" altLang="en-US" dirty="0" err="1"/>
              <a:t>cTHC</a:t>
            </a:r>
            <a:r>
              <a:rPr lang="en-GB" altLang="en-US" dirty="0"/>
              <a:t>, C) patterns. The electrical seizure in the left hemisphere is accompanied by simultaneous ipsilateral acute changes in cTO</a:t>
            </a:r>
            <a:r>
              <a:rPr lang="en-GB" altLang="en-US" baseline="-25000" dirty="0"/>
              <a:t>2</a:t>
            </a:r>
            <a:r>
              <a:rPr lang="en-GB" altLang="en-US" dirty="0"/>
              <a:t> and </a:t>
            </a:r>
            <a:r>
              <a:rPr lang="en-GB" altLang="en-US" dirty="0" err="1"/>
              <a:t>cTHC</a:t>
            </a:r>
            <a:r>
              <a:rPr lang="en-GB" altLang="en-US" dirty="0"/>
              <a:t> in the left frontoparietal lobe (red arrow), detected using a NIRO-200NX oximeter (Hamamatsu, Japan). </a:t>
            </a:r>
            <a:endParaRPr lang="it-IT" altLang="en-US" dirty="0"/>
          </a:p>
          <a:p>
            <a:r>
              <a:rPr lang="en-GB" altLang="en-US" b="1" dirty="0"/>
              <a:t>Figure 2. </a:t>
            </a:r>
            <a:r>
              <a:rPr lang="en-GB" altLang="en-US" dirty="0"/>
              <a:t>Left hemispheric atrophy with </a:t>
            </a:r>
            <a:r>
              <a:rPr lang="en-GB" altLang="en-US" dirty="0" err="1"/>
              <a:t>perisylvian</a:t>
            </a:r>
            <a:r>
              <a:rPr lang="en-GB" altLang="en-US" dirty="0"/>
              <a:t> polymicrogyria on T2-weighted axial (A) and sagittal (B) views (white arrows); ipsilateral frontoparietal leptomeningeal angiomatosis (post-gadolinium axial FLAIR T2-weighted scan, yellow arrows) (C); focal calcifications (axial CT scan, yellow arrowhead) (D). Left hemispheric T2 </a:t>
            </a:r>
            <a:r>
              <a:rPr lang="en-GB" altLang="en-US" dirty="0" err="1"/>
              <a:t>hypointensity</a:t>
            </a:r>
            <a:r>
              <a:rPr lang="en-GB" altLang="en-US" dirty="0"/>
              <a:t> (A,B) may be related to venous congestion or accelerated myelination.</a:t>
            </a:r>
            <a:endParaRPr lang="en-GB" altLang="it-IT" dirty="0">
              <a:latin typeface="Arial" panose="020B0604020202020204" pitchFamily="34" charset="0"/>
              <a:cs typeface="msgothic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D8F0FC-0597-44C3-BD8D-DE8658E2AF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3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altLang="it-IT" b="1" dirty="0">
                <a:latin typeface="Arial" panose="020B0604020202020204" pitchFamily="34" charset="0"/>
                <a:ea typeface="msgothic" charset="0"/>
                <a:cs typeface="msgothic" charset="0"/>
              </a:rPr>
              <a:t>References.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GB" altLang="it-IT" dirty="0"/>
              <a:t>Wyatt JS, Edwards AD, Cope M, et al. Response of cerebral blood volume to changes in arterial carbon dioxide tension in preterm and term infants. </a:t>
            </a:r>
            <a:r>
              <a:rPr lang="en-GB" altLang="it-IT" dirty="0" err="1"/>
              <a:t>Pediatr</a:t>
            </a:r>
            <a:r>
              <a:rPr lang="en-GB" altLang="it-IT" dirty="0"/>
              <a:t> Res 1991;29:553-557.</a:t>
            </a:r>
            <a:endParaRPr lang="it-IT" altLang="it-IT" dirty="0"/>
          </a:p>
          <a:p>
            <a:pPr marL="228600" indent="-228600">
              <a:buFont typeface="+mj-lt"/>
              <a:buAutoNum type="arabicPeriod"/>
              <a:defRPr/>
            </a:pPr>
            <a:r>
              <a:rPr lang="en-GB" altLang="it-IT" dirty="0"/>
              <a:t>Bachur CD, Comi AM. Sturge-weber syndrome. </a:t>
            </a:r>
            <a:r>
              <a:rPr lang="en-GB" altLang="it-IT" dirty="0" err="1"/>
              <a:t>Curr</a:t>
            </a:r>
            <a:r>
              <a:rPr lang="en-GB" altLang="it-IT" dirty="0"/>
              <a:t> Treat Options </a:t>
            </a:r>
            <a:r>
              <a:rPr lang="en-GB" altLang="it-IT" dirty="0" err="1"/>
              <a:t>Neurol</a:t>
            </a:r>
            <a:r>
              <a:rPr lang="en-GB" altLang="it-IT" dirty="0"/>
              <a:t> 2013;15:607-17.</a:t>
            </a:r>
            <a:endParaRPr lang="it-IT" altLang="it-IT" dirty="0"/>
          </a:p>
          <a:p>
            <a:pPr marL="228600" indent="-228600">
              <a:buFont typeface="+mj-lt"/>
              <a:buAutoNum type="arabicPeriod"/>
              <a:defRPr/>
            </a:pPr>
            <a:r>
              <a:rPr lang="en-GB" altLang="it-IT" dirty="0"/>
              <a:t>Day AM, Hammill AM, </a:t>
            </a:r>
            <a:r>
              <a:rPr lang="en-GB" altLang="it-IT" dirty="0" err="1"/>
              <a:t>Juhász</a:t>
            </a:r>
            <a:r>
              <a:rPr lang="en-GB" altLang="it-IT" dirty="0"/>
              <a:t> C, et al. Hypothesis: </a:t>
            </a:r>
            <a:r>
              <a:rPr lang="en-GB" altLang="it-IT" dirty="0" err="1"/>
              <a:t>Presymptomatic</a:t>
            </a:r>
            <a:r>
              <a:rPr lang="en-GB" altLang="it-IT" dirty="0"/>
              <a:t> treatment of Sturge-Weber Syndrome With Aspirin and Antiepileptic Drugs May Delay Seizure Onset. </a:t>
            </a:r>
            <a:r>
              <a:rPr lang="en-GB" altLang="it-IT" dirty="0" err="1"/>
              <a:t>Pediatr</a:t>
            </a:r>
            <a:r>
              <a:rPr lang="en-GB" altLang="it-IT" dirty="0"/>
              <a:t> </a:t>
            </a:r>
            <a:r>
              <a:rPr lang="en-GB" altLang="it-IT" dirty="0" err="1"/>
              <a:t>Neurol</a:t>
            </a:r>
            <a:r>
              <a:rPr lang="en-GB" altLang="it-IT" dirty="0"/>
              <a:t> 2019;90:8-12. </a:t>
            </a:r>
            <a:endParaRPr lang="it-IT" altLang="it-IT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0C1709-9C8D-4532-A2B0-BF42469160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9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2FC1-0500-410C-B0C3-70697C37FEF2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0B283-1DCD-4787-8F8A-8BA63EA6D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8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0C9D6-EC7A-41A9-B118-CC2165240644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507CD-33BC-40E3-BAEE-D789F5F6E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7143E-C727-4F43-A930-B55D83DFD799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1295-8D10-4F07-91B1-ACBB659E1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9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4F3D-A8B9-4A02-96D0-0E2B63FD9EF1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9B4B0-D13C-48F1-8511-14C6C9E4F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7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DB67-3F74-47F8-9C8B-037B4661AB72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CE426-CF19-4B71-8316-B5A792982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9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BD23-9943-44DE-882F-E0D332DBC324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C5CC-F5CF-4B90-8B68-146ED9E55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90C7-D507-4E15-98CF-3705F35C907E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D0D10-86CF-4FAF-88F6-A0CB328C2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1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78D7E-3177-48C5-82AB-D387AB1A92DE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4DF2-49B5-4256-A92E-B814A629C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4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5BC22-691E-4A88-81BB-810B62A8C71D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E38FC-DB2E-44EF-B278-BD3A41C70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9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A49F3-4772-4E85-B093-B1A50A64AD94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BB45-256F-4BEF-8BA2-BED05E2C4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04408-141B-41FC-8657-D3E8881E5ED7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B748-3465-4F8A-BC97-3F1BFCA98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466479-254C-4894-BE78-B03CDA263E21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005359-FFE6-4223-9F9F-0F6C83138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885" y="478124"/>
            <a:ext cx="113603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2700">
                  <a:noFill/>
                  <a:prstDash val="solid"/>
                </a:ln>
                <a:latin typeface="+mj-lt"/>
                <a:cs typeface="+mn-cs"/>
              </a:rPr>
              <a:t>Electrical, cerebrovascular, and neuroradiologic features of a neonatal incidental diagnosis: A preterm infant with electrical seizures</a:t>
            </a:r>
            <a:endParaRPr lang="x-none" sz="4400" b="1" dirty="0">
              <a:ln w="12700">
                <a:noFill/>
                <a:prstDash val="solid"/>
              </a:ln>
              <a:latin typeface="+mj-lt"/>
              <a:cs typeface="+mn-cs"/>
            </a:endParaRPr>
          </a:p>
        </p:txBody>
      </p:sp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2287588" y="2152650"/>
            <a:ext cx="7772400" cy="1470025"/>
          </a:xfrm>
        </p:spPr>
        <p:txBody>
          <a:bodyPr/>
          <a:lstStyle/>
          <a:p>
            <a:r>
              <a:rPr lang="en-US" sz="4400" dirty="0"/>
              <a:t>Teaching </a:t>
            </a:r>
            <a:r>
              <a:rPr lang="en-US" sz="4400" dirty="0" err="1"/>
              <a:t>NeuroImages</a:t>
            </a:r>
            <a:endParaRPr lang="en-US" sz="4400" dirty="0"/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2973388" y="3860800"/>
            <a:ext cx="6400800" cy="1266825"/>
          </a:xfrm>
        </p:spPr>
        <p:txBody>
          <a:bodyPr/>
          <a:lstStyle/>
          <a:p>
            <a:r>
              <a:rPr lang="en-US" sz="3200" i="1" dirty="0"/>
              <a:t>Neurology</a:t>
            </a:r>
            <a:r>
              <a:rPr lang="en-US" sz="3200" dirty="0"/>
              <a:t>®</a:t>
            </a:r>
          </a:p>
          <a:p>
            <a:r>
              <a:rPr lang="en-US" sz="3200" dirty="0"/>
              <a:t>Resident &amp; Fellow Section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8600" y="6424613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dirty="0">
                <a:latin typeface="Arial" pitchFamily="34" charset="0"/>
                <a:ea typeface="msgothic"/>
                <a:cs typeface="msgothic"/>
              </a:rPr>
              <a:t>© 2020 American Academy of Neurology</a:t>
            </a:r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8" y="5832475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1981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latin typeface="Calibri Light" pitchFamily="34" charset="0"/>
              </a:rPr>
              <a:t>Vignette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9629776" y="6216948"/>
            <a:ext cx="2508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Silvia Martini</a:t>
            </a:r>
            <a:r>
              <a:rPr lang="en-US" sz="2400" dirty="0"/>
              <a:t> </a:t>
            </a:r>
            <a:r>
              <a:rPr lang="en-US" sz="2400" i="1" dirty="0"/>
              <a:t>et al.</a:t>
            </a:r>
            <a:endParaRPr lang="en-US" sz="2400" dirty="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5946775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Content Placeholder 2"/>
          <p:cNvSpPr txBox="1">
            <a:spLocks/>
          </p:cNvSpPr>
          <p:nvPr/>
        </p:nvSpPr>
        <p:spPr bwMode="auto">
          <a:xfrm>
            <a:off x="444500" y="981981"/>
            <a:ext cx="11303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/>
              <a:t>Female infant, born at 35 weeks’ gestation by emergency C-section due to abnormal cardiotocography. Cord pH 6.87, base deficit 18.4 mmol/L.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/>
              <a:t>Mild hypotonia at neurological examination. No evidence of skin marks.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err="1"/>
              <a:t>aEEG</a:t>
            </a:r>
            <a:r>
              <a:rPr lang="en-US" sz="2400" dirty="0"/>
              <a:t> monitoring (Figure 1) was performed in the suspicion of hypoxic-ischemic encephalopathy, showing left-sided electrical seizures.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/>
              <a:t>Near-infrared spectroscopy (Figure 1 - probes placed bilaterally on frontoparietal areas): interhemispheric asymmetry of cerebral oxygenation and total hemoglobin concentration.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/>
              <a:t>Cranial ultrasound: left hemisphere atrophy; subcortical hyperechoic areas in the left frontoparietal lobe.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/>
              <a:t>Brain CT and MRI (Figure 2): left hemisphere atrophy with ipsilateral </a:t>
            </a:r>
            <a:r>
              <a:rPr lang="en-US" sz="2400" dirty="0" err="1"/>
              <a:t>perisylvian</a:t>
            </a:r>
            <a:r>
              <a:rPr lang="en-US" sz="2400" dirty="0"/>
              <a:t> polymicrogyria; left frontoparietal leptomeningeal angiomatosis with focal calcifications.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754334C-3F1E-41C3-A703-220B6CBB4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613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dirty="0">
                <a:latin typeface="Arial" pitchFamily="34" charset="0"/>
                <a:ea typeface="msgothic"/>
                <a:cs typeface="msgothic"/>
              </a:rPr>
              <a:t>© 2020 American Academy of Neurology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1981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latin typeface="Calibri Light" pitchFamily="34" charset="0"/>
              </a:rPr>
              <a:t>Image</a:t>
            </a: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5946775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DB0CCC5A-9E16-476D-A286-265F2E2AB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613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dirty="0">
                <a:latin typeface="Arial" pitchFamily="34" charset="0"/>
                <a:ea typeface="msgothic"/>
                <a:cs typeface="msgothic"/>
              </a:rPr>
              <a:t>© 2020 American Academy of Neurology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4321A4-AA34-4BE2-8339-7E1138878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9776" y="6216948"/>
            <a:ext cx="2508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Silvia Martini</a:t>
            </a:r>
            <a:r>
              <a:rPr lang="en-US" sz="2400" dirty="0"/>
              <a:t> </a:t>
            </a:r>
            <a:r>
              <a:rPr lang="en-US" sz="2400" i="1" dirty="0"/>
              <a:t>et al.</a:t>
            </a:r>
            <a:endParaRPr lang="en-US" sz="2400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FB6FAA09-17A3-4AA5-A9D8-FF8EFDEE1F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39" y="1084286"/>
            <a:ext cx="4472385" cy="4689427"/>
          </a:xfrm>
          <a:prstGeom prst="rect">
            <a:avLst/>
          </a:prstGeom>
        </p:spPr>
      </p:pic>
      <p:pic>
        <p:nvPicPr>
          <p:cNvPr id="10" name="Picture 9" descr="A picture containing sitting, photo, table, front&#10;&#10;Description automatically generated">
            <a:extLst>
              <a:ext uri="{FF2B5EF4-FFF2-40B4-BE49-F238E27FC236}">
                <a16:creationId xmlns:a16="http://schemas.microsoft.com/office/drawing/2014/main" id="{53A7F649-8616-4FF2-A915-2B03B4A6D7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468" y="1189066"/>
            <a:ext cx="3947766" cy="4479865"/>
          </a:xfrm>
          <a:prstGeom prst="rect">
            <a:avLst/>
          </a:prstGeom>
        </p:spPr>
      </p:pic>
      <p:sp>
        <p:nvSpPr>
          <p:cNvPr id="11" name="Text Box 1">
            <a:extLst>
              <a:ext uri="{FF2B5EF4-FFF2-40B4-BE49-F238E27FC236}">
                <a16:creationId xmlns:a16="http://schemas.microsoft.com/office/drawing/2014/main" id="{ED2BED08-4B9D-4FF7-8DC5-9FCC7617F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106" y="682624"/>
            <a:ext cx="489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Figure 1</a:t>
            </a:r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EA016E78-BC37-4C3A-B840-F0C7F706C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557" y="682622"/>
            <a:ext cx="431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Figure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/>
          </p:cNvSpPr>
          <p:nvPr/>
        </p:nvSpPr>
        <p:spPr bwMode="auto">
          <a:xfrm>
            <a:off x="444500" y="165555"/>
            <a:ext cx="1130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dirty="0">
                <a:latin typeface="Calibri Light" pitchFamily="34" charset="0"/>
              </a:rPr>
              <a:t>Neurovascular features of suspected antenatal-onset Sturge-Weber syndrome without skin involvement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5946775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Content Placeholder 2"/>
          <p:cNvSpPr txBox="1">
            <a:spLocks/>
          </p:cNvSpPr>
          <p:nvPr/>
        </p:nvSpPr>
        <p:spPr bwMode="auto">
          <a:xfrm>
            <a:off x="444500" y="1662802"/>
            <a:ext cx="11303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600" dirty="0"/>
              <a:t>Neuroimaging features were consistent with Sturge-Weber syndrome (SWS).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600" dirty="0"/>
              <a:t>Leptomeningeal angiomatosis is suggestive of SWS even in the absence of typical skin lesions.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600" dirty="0"/>
              <a:t>The evidence of polymicrogyria allows to date the </a:t>
            </a:r>
            <a:r>
              <a:rPr lang="en-US" sz="2600" dirty="0" err="1"/>
              <a:t>etiopathogenic</a:t>
            </a:r>
            <a:r>
              <a:rPr lang="en-US" sz="2600" dirty="0"/>
              <a:t> insult back to the second trimester of pregnancy.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600" dirty="0"/>
              <a:t>The asymmetric near-infrared spectroscopy patterns reflect the vascular nature of the underlying left frontoparietal lesions.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600" dirty="0"/>
              <a:t>The infant was started on anticonvulsant treatment, with subsequent seizure remission, and included in a post-discharge EEG and neuroradiologic follow-up program.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81C07283-E2B6-4399-9BC9-F4D4579A1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613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dirty="0">
                <a:latin typeface="Arial" pitchFamily="34" charset="0"/>
                <a:ea typeface="msgothic"/>
                <a:cs typeface="msgothic"/>
              </a:rPr>
              <a:t>© 2020 American Academy of Neurology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12924BA-2B88-4152-ADCF-550102CF1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9776" y="6216948"/>
            <a:ext cx="2508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Silvia Martini</a:t>
            </a:r>
            <a:r>
              <a:rPr lang="en-US" sz="2400" dirty="0"/>
              <a:t> </a:t>
            </a:r>
            <a:r>
              <a:rPr lang="en-US" sz="2400" i="1" dirty="0"/>
              <a:t>et al.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D34039D8CCA04A8D111D3CF6AC1160" ma:contentTypeVersion="118" ma:contentTypeDescription="Create a new document." ma:contentTypeScope="" ma:versionID="d3c4e44288f4dbfeae688b43334980e3">
  <xsd:schema xmlns:xsd="http://www.w3.org/2001/XMLSchema" xmlns:xs="http://www.w3.org/2001/XMLSchema" xmlns:p="http://schemas.microsoft.com/office/2006/metadata/properties" xmlns:ns2="e7320cf4-ae7b-42d1-8d40-7b46a3e34241" xmlns:ns3="5b392074-1baa-4a69-8bcc-cde031b15a15" targetNamespace="http://schemas.microsoft.com/office/2006/metadata/properties" ma:root="true" ma:fieldsID="e87a8b1405fbbb239e4df35f6d4e8ac9" ns2:_="" ns3:_="">
    <xsd:import namespace="e7320cf4-ae7b-42d1-8d40-7b46a3e34241"/>
    <xsd:import namespace="5b392074-1baa-4a69-8bcc-cde031b15a15"/>
    <xsd:element name="properties">
      <xsd:complexType>
        <xsd:sequence>
          <xsd:element name="documentManagement">
            <xsd:complexType>
              <xsd:all>
                <xsd:element ref="ns2:Expiration_x0020_Year" minOccurs="0"/>
                <xsd:element ref="ns2:Doc_x0020_Status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20cf4-ae7b-42d1-8d40-7b46a3e34241" elementFormDefault="qualified">
    <xsd:import namespace="http://schemas.microsoft.com/office/2006/documentManagement/types"/>
    <xsd:import namespace="http://schemas.microsoft.com/office/infopath/2007/PartnerControls"/>
    <xsd:element name="Expiration_x0020_Year" ma:index="8" nillable="true" ma:displayName="Expiration Year" ma:format="Dropdown" ma:internalName="Expiration_x0020_Year">
      <xsd:simpleType>
        <xsd:restriction base="dms:Choice">
          <xsd:enumeration value="No Expiration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Doc_x0020_Status" ma:index="9" nillable="true" ma:displayName="Doc Status" ma:default="Active" ma:format="Dropdown" ma:internalName="Doc_x0020_Status">
      <xsd:simpleType>
        <xsd:restriction base="dms:Choice">
          <xsd:enumeration value="Active"/>
          <xsd:enumeration value="Inactive"/>
          <xsd:enumeration value="To Be Deleted"/>
          <xsd:enumeration value="Draft"/>
          <xsd:enumeration value="Final"/>
          <xsd:enumeration value="Archive"/>
        </xsd:restriction>
      </xsd:simple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92074-1baa-4a69-8bcc-cde031b15a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Status xmlns="e7320cf4-ae7b-42d1-8d40-7b46a3e34241">Active</Doc_x0020_Status>
    <Expiration_x0020_Year xmlns="e7320cf4-ae7b-42d1-8d40-7b46a3e34241" xsi:nil="true"/>
    <_dlc_DocId xmlns="e7320cf4-ae7b-42d1-8d40-7b46a3e34241">XR3R6C5RZQK7-1114359290-10793</_dlc_DocId>
    <_dlc_DocIdUrl xmlns="e7320cf4-ae7b-42d1-8d40-7b46a3e34241">
      <Url>https://aan1-portal1.sharepoint.com/AEI/Neurology/_layouts/15/DocIdRedir.aspx?ID=XR3R6C5RZQK7-1114359290-10793</Url>
      <Description>XR3R6C5RZQK7-1114359290-10793</Description>
    </_dlc_DocIdUrl>
  </documentManagement>
</p:properties>
</file>

<file path=customXml/itemProps1.xml><?xml version="1.0" encoding="utf-8"?>
<ds:datastoreItem xmlns:ds="http://schemas.openxmlformats.org/officeDocument/2006/customXml" ds:itemID="{9847AA1A-7238-4780-9F2C-EF7EED41E0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320cf4-ae7b-42d1-8d40-7b46a3e34241"/>
    <ds:schemaRef ds:uri="5b392074-1baa-4a69-8bcc-cde031b15a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8CB2E8-A21D-4943-A16C-976375AB9CB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740639C-9986-4639-8830-C6F45AABDEE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653657B-0121-4630-AC57-9F97123D519F}">
  <ds:schemaRefs>
    <ds:schemaRef ds:uri="http://schemas.microsoft.com/office/2006/metadata/properties"/>
    <ds:schemaRef ds:uri="http://schemas.microsoft.com/office/infopath/2007/PartnerControls"/>
    <ds:schemaRef ds:uri="e7320cf4-ae7b-42d1-8d40-7b46a3e3424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512</Words>
  <Application>Microsoft Office PowerPoint</Application>
  <PresentationFormat>Widescreen</PresentationFormat>
  <Paragraphs>35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Teaching NeuroImages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NeuroImages</dc:title>
  <dc:creator>Robert Witherow</dc:creator>
  <cp:lastModifiedBy>Andrea Rahkola</cp:lastModifiedBy>
  <cp:revision>17</cp:revision>
  <dcterms:created xsi:type="dcterms:W3CDTF">2019-01-10T05:30:26Z</dcterms:created>
  <dcterms:modified xsi:type="dcterms:W3CDTF">2020-08-17T19:47:04Z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0x0101002FD34039D8CCA04A8D111D3CF6AC1160</vt:lpwstr>
  </property>
  <property fmtid="{D5CDD505-2E9C-101B-9397-08002B2CF9AE}" pid="3" name="_dlc_DocIdItemGuid">
    <vt:lpwstr>a894ebac-47fd-4263-bc96-e8b00d64b405</vt:lpwstr>
  </property>
</Properties>
</file>