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4481" autoAdjust="0"/>
  </p:normalViewPr>
  <p:slideViewPr>
    <p:cSldViewPr snapToGrid="0">
      <p:cViewPr varScale="1">
        <p:scale>
          <a:sx n="85" d="100"/>
          <a:sy n="85" d="100"/>
        </p:scale>
        <p:origin x="15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79B68-36F7-49D6-B2E5-13D5C4350D27}" type="datetimeFigureOut">
              <a:rPr lang="en-US" smtClean="0"/>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FF028-B407-4C3A-965E-A625825DADF3}" type="slidenum">
              <a:rPr lang="en-US" smtClean="0"/>
              <a:t>‹#›</a:t>
            </a:fld>
            <a:endParaRPr lang="en-US"/>
          </a:p>
        </p:txBody>
      </p:sp>
    </p:spTree>
    <p:extLst>
      <p:ext uri="{BB962C8B-B14F-4D97-AF65-F5344CB8AC3E}">
        <p14:creationId xmlns:p14="http://schemas.microsoft.com/office/powerpoint/2010/main" val="3782015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FF028-B407-4C3A-965E-A625825DADF3}" type="slidenum">
              <a:rPr lang="en-US" smtClean="0"/>
              <a:t>2</a:t>
            </a:fld>
            <a:endParaRPr lang="en-US"/>
          </a:p>
        </p:txBody>
      </p:sp>
    </p:spTree>
    <p:extLst>
      <p:ext uri="{BB962C8B-B14F-4D97-AF65-F5344CB8AC3E}">
        <p14:creationId xmlns:p14="http://schemas.microsoft.com/office/powerpoint/2010/main" val="372244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Figure. </a:t>
            </a:r>
            <a:r>
              <a:rPr lang="en-US" sz="1800" b="1" dirty="0">
                <a:effectLst/>
                <a:latin typeface="Arial" panose="020B0604020202020204" pitchFamily="34" charset="0"/>
                <a:ea typeface="Calibri" panose="020F0502020204030204" pitchFamily="34" charset="0"/>
                <a:cs typeface="Times New Roman" panose="02020603050405020304" pitchFamily="18" charset="0"/>
              </a:rPr>
              <a:t>Typical aspect of Cytotoxic lesion of the corpus callosum (CLOCC) in patients COVID-19 positive</a:t>
            </a:r>
            <a:endParaRPr lang="en-US" sz="1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Ovoid lesion of the splenium of the corpus callosum, with increased T2/FLAIR signal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A.b</a:t>
            </a:r>
            <a:r>
              <a:rPr lang="en-US" sz="1800" dirty="0">
                <a:effectLst/>
                <a:latin typeface="Arial" panose="020B0604020202020204" pitchFamily="34" charset="0"/>
                <a:ea typeface="Calibri" panose="020F0502020204030204" pitchFamily="34" charset="0"/>
                <a:cs typeface="Times New Roman" panose="02020603050405020304" pitchFamily="18" charset="0"/>
              </a:rPr>
              <a:t>), Diffusion-Weighted Imaging hyperintensity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B.c</a:t>
            </a:r>
            <a:r>
              <a:rPr lang="en-US" sz="1800" dirty="0">
                <a:effectLst/>
                <a:latin typeface="Arial" panose="020B0604020202020204" pitchFamily="34" charset="0"/>
                <a:ea typeface="Calibri" panose="020F0502020204030204" pitchFamily="34" charset="0"/>
                <a:cs typeface="Times New Roman" panose="02020603050405020304" pitchFamily="18" charset="0"/>
              </a:rPr>
              <a:t>) with abnormal restricted diffusion on multi-chromatic ADC maps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B.b</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B.d</a:t>
            </a:r>
            <a:r>
              <a:rPr lang="en-US" sz="1800" dirty="0">
                <a:effectLst/>
                <a:latin typeface="Arial" panose="020B0604020202020204" pitchFamily="34" charset="0"/>
                <a:ea typeface="Calibri" panose="020F0502020204030204" pitchFamily="34" charset="0"/>
                <a:cs typeface="Times New Roman" panose="02020603050405020304" pitchFamily="18" charset="0"/>
              </a:rPr>
              <a:t>) (ADC values &lt;500 x 10-6 mm2/s) and reduced T1 signal without enhancement (C).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83FF028-B407-4C3A-965E-A625825DADF3}" type="slidenum">
              <a:rPr lang="en-US" smtClean="0"/>
              <a:t>3</a:t>
            </a:fld>
            <a:endParaRPr lang="en-US"/>
          </a:p>
        </p:txBody>
      </p:sp>
    </p:spTree>
    <p:extLst>
      <p:ext uri="{BB962C8B-B14F-4D97-AF65-F5344CB8AC3E}">
        <p14:creationId xmlns:p14="http://schemas.microsoft.com/office/powerpoint/2010/main" val="2436340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References</a:t>
            </a:r>
          </a:p>
          <a:p>
            <a:pPr lvl="0"/>
            <a:r>
              <a:rPr lang="en-US" sz="1200" kern="1200" dirty="0">
                <a:solidFill>
                  <a:schemeClr val="tx1"/>
                </a:solidFill>
                <a:effectLst/>
                <a:latin typeface="+mn-lt"/>
                <a:ea typeface="+mn-ea"/>
                <a:cs typeface="+mn-cs"/>
              </a:rPr>
              <a:t>1. Starkey J, Kobayashi N, </a:t>
            </a:r>
            <a:r>
              <a:rPr lang="en-US" sz="1200" kern="1200" dirty="0" err="1">
                <a:solidFill>
                  <a:schemeClr val="tx1"/>
                </a:solidFill>
                <a:effectLst/>
                <a:latin typeface="+mn-lt"/>
                <a:ea typeface="+mn-ea"/>
                <a:cs typeface="+mn-cs"/>
              </a:rPr>
              <a:t>Numaguchi</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Moritani</a:t>
            </a:r>
            <a:r>
              <a:rPr lang="en-US" sz="1200" kern="1200" dirty="0">
                <a:solidFill>
                  <a:schemeClr val="tx1"/>
                </a:solidFill>
                <a:effectLst/>
                <a:latin typeface="+mn-lt"/>
                <a:ea typeface="+mn-ea"/>
                <a:cs typeface="+mn-cs"/>
              </a:rPr>
              <a:t> T. Cytotoxic Lesions of the Corpus Callosum That Show Restricted Diffusion: Mechanisms, Causes, and Manifestations. </a:t>
            </a:r>
            <a:r>
              <a:rPr lang="en-US" sz="1200" kern="1200" dirty="0" err="1">
                <a:solidFill>
                  <a:schemeClr val="tx1"/>
                </a:solidFill>
                <a:effectLst/>
                <a:latin typeface="+mn-lt"/>
                <a:ea typeface="+mn-ea"/>
                <a:cs typeface="+mn-cs"/>
              </a:rPr>
              <a:t>Radiogr</a:t>
            </a:r>
            <a:r>
              <a:rPr lang="en-US" sz="1200" kern="1200" dirty="0">
                <a:solidFill>
                  <a:schemeClr val="tx1"/>
                </a:solidFill>
                <a:effectLst/>
                <a:latin typeface="+mn-lt"/>
                <a:ea typeface="+mn-ea"/>
                <a:cs typeface="+mn-cs"/>
              </a:rPr>
              <a:t> Rev </a:t>
            </a:r>
            <a:r>
              <a:rPr lang="en-US" sz="1200" kern="1200" dirty="0" err="1">
                <a:solidFill>
                  <a:schemeClr val="tx1"/>
                </a:solidFill>
                <a:effectLst/>
                <a:latin typeface="+mn-lt"/>
                <a:ea typeface="+mn-ea"/>
                <a:cs typeface="+mn-cs"/>
              </a:rPr>
              <a:t>Publ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Radiol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Soc</a:t>
            </a:r>
            <a:r>
              <a:rPr lang="en-US" sz="1200" kern="1200" dirty="0">
                <a:solidFill>
                  <a:schemeClr val="tx1"/>
                </a:solidFill>
                <a:effectLst/>
                <a:latin typeface="+mn-lt"/>
                <a:ea typeface="+mn-ea"/>
                <a:cs typeface="+mn-cs"/>
              </a:rPr>
              <a:t> N Am Inc. 2017;37:562–576. </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3FF028-B407-4C3A-965E-A625825DADF3}" type="slidenum">
              <a:rPr lang="en-US" smtClean="0"/>
              <a:t>4</a:t>
            </a:fld>
            <a:endParaRPr lang="en-US"/>
          </a:p>
        </p:txBody>
      </p:sp>
    </p:spTree>
    <p:extLst>
      <p:ext uri="{BB962C8B-B14F-4D97-AF65-F5344CB8AC3E}">
        <p14:creationId xmlns:p14="http://schemas.microsoft.com/office/powerpoint/2010/main" val="2967171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8B9788E-CF0A-42DE-A678-9C742E8D5425}"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59C02-8CF9-4DCB-868D-F9D2D5B94C64}" type="slidenum">
              <a:rPr lang="en-US" smtClean="0"/>
              <a:t>‹#›</a:t>
            </a:fld>
            <a:endParaRPr lang="en-US"/>
          </a:p>
        </p:txBody>
      </p:sp>
    </p:spTree>
    <p:extLst>
      <p:ext uri="{BB962C8B-B14F-4D97-AF65-F5344CB8AC3E}">
        <p14:creationId xmlns:p14="http://schemas.microsoft.com/office/powerpoint/2010/main" val="1642429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B9788E-CF0A-42DE-A678-9C742E8D5425}"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59C02-8CF9-4DCB-868D-F9D2D5B94C64}" type="slidenum">
              <a:rPr lang="en-US" smtClean="0"/>
              <a:t>‹#›</a:t>
            </a:fld>
            <a:endParaRPr lang="en-US"/>
          </a:p>
        </p:txBody>
      </p:sp>
    </p:spTree>
    <p:extLst>
      <p:ext uri="{BB962C8B-B14F-4D97-AF65-F5344CB8AC3E}">
        <p14:creationId xmlns:p14="http://schemas.microsoft.com/office/powerpoint/2010/main" val="1506933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B9788E-CF0A-42DE-A678-9C742E8D5425}"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59C02-8CF9-4DCB-868D-F9D2D5B94C64}" type="slidenum">
              <a:rPr lang="en-US" smtClean="0"/>
              <a:t>‹#›</a:t>
            </a:fld>
            <a:endParaRPr lang="en-US"/>
          </a:p>
        </p:txBody>
      </p:sp>
    </p:spTree>
    <p:extLst>
      <p:ext uri="{BB962C8B-B14F-4D97-AF65-F5344CB8AC3E}">
        <p14:creationId xmlns:p14="http://schemas.microsoft.com/office/powerpoint/2010/main" val="355583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B9788E-CF0A-42DE-A678-9C742E8D5425}"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59C02-8CF9-4DCB-868D-F9D2D5B94C64}" type="slidenum">
              <a:rPr lang="en-US" smtClean="0"/>
              <a:t>‹#›</a:t>
            </a:fld>
            <a:endParaRPr lang="en-US"/>
          </a:p>
        </p:txBody>
      </p:sp>
    </p:spTree>
    <p:extLst>
      <p:ext uri="{BB962C8B-B14F-4D97-AF65-F5344CB8AC3E}">
        <p14:creationId xmlns:p14="http://schemas.microsoft.com/office/powerpoint/2010/main" val="3577156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B9788E-CF0A-42DE-A678-9C742E8D5425}"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59C02-8CF9-4DCB-868D-F9D2D5B94C64}" type="slidenum">
              <a:rPr lang="en-US" smtClean="0"/>
              <a:t>‹#›</a:t>
            </a:fld>
            <a:endParaRPr lang="en-US"/>
          </a:p>
        </p:txBody>
      </p:sp>
    </p:spTree>
    <p:extLst>
      <p:ext uri="{BB962C8B-B14F-4D97-AF65-F5344CB8AC3E}">
        <p14:creationId xmlns:p14="http://schemas.microsoft.com/office/powerpoint/2010/main" val="25085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B9788E-CF0A-42DE-A678-9C742E8D5425}"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59C02-8CF9-4DCB-868D-F9D2D5B94C64}" type="slidenum">
              <a:rPr lang="en-US" smtClean="0"/>
              <a:t>‹#›</a:t>
            </a:fld>
            <a:endParaRPr lang="en-US"/>
          </a:p>
        </p:txBody>
      </p:sp>
    </p:spTree>
    <p:extLst>
      <p:ext uri="{BB962C8B-B14F-4D97-AF65-F5344CB8AC3E}">
        <p14:creationId xmlns:p14="http://schemas.microsoft.com/office/powerpoint/2010/main" val="391602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B9788E-CF0A-42DE-A678-9C742E8D5425}" type="datetimeFigureOut">
              <a:rPr lang="en-US" smtClean="0"/>
              <a:t>8/25/2020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259C02-8CF9-4DCB-868D-F9D2D5B94C64}" type="slidenum">
              <a:rPr lang="en-US" smtClean="0"/>
              <a:t>‹#›</a:t>
            </a:fld>
            <a:endParaRPr lang="en-US"/>
          </a:p>
        </p:txBody>
      </p:sp>
    </p:spTree>
    <p:extLst>
      <p:ext uri="{BB962C8B-B14F-4D97-AF65-F5344CB8AC3E}">
        <p14:creationId xmlns:p14="http://schemas.microsoft.com/office/powerpoint/2010/main" val="1296680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B9788E-CF0A-42DE-A678-9C742E8D5425}" type="datetimeFigureOut">
              <a:rPr lang="en-US" smtClean="0"/>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259C02-8CF9-4DCB-868D-F9D2D5B94C64}" type="slidenum">
              <a:rPr lang="en-US" smtClean="0"/>
              <a:t>‹#›</a:t>
            </a:fld>
            <a:endParaRPr lang="en-US"/>
          </a:p>
        </p:txBody>
      </p:sp>
    </p:spTree>
    <p:extLst>
      <p:ext uri="{BB962C8B-B14F-4D97-AF65-F5344CB8AC3E}">
        <p14:creationId xmlns:p14="http://schemas.microsoft.com/office/powerpoint/2010/main" val="3855356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9788E-CF0A-42DE-A678-9C742E8D5425}" type="datetimeFigureOut">
              <a:rPr lang="en-US" smtClean="0"/>
              <a:t>8/25/2020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259C02-8CF9-4DCB-868D-F9D2D5B94C64}" type="slidenum">
              <a:rPr lang="en-US" smtClean="0"/>
              <a:t>‹#›</a:t>
            </a:fld>
            <a:endParaRPr lang="en-US"/>
          </a:p>
        </p:txBody>
      </p:sp>
    </p:spTree>
    <p:extLst>
      <p:ext uri="{BB962C8B-B14F-4D97-AF65-F5344CB8AC3E}">
        <p14:creationId xmlns:p14="http://schemas.microsoft.com/office/powerpoint/2010/main" val="2534706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B9788E-CF0A-42DE-A678-9C742E8D5425}"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59C02-8CF9-4DCB-868D-F9D2D5B94C64}" type="slidenum">
              <a:rPr lang="en-US" smtClean="0"/>
              <a:t>‹#›</a:t>
            </a:fld>
            <a:endParaRPr lang="en-US"/>
          </a:p>
        </p:txBody>
      </p:sp>
    </p:spTree>
    <p:extLst>
      <p:ext uri="{BB962C8B-B14F-4D97-AF65-F5344CB8AC3E}">
        <p14:creationId xmlns:p14="http://schemas.microsoft.com/office/powerpoint/2010/main" val="78998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B9788E-CF0A-42DE-A678-9C742E8D5425}"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59C02-8CF9-4DCB-868D-F9D2D5B94C64}" type="slidenum">
              <a:rPr lang="en-US" smtClean="0"/>
              <a:t>‹#›</a:t>
            </a:fld>
            <a:endParaRPr lang="en-US"/>
          </a:p>
        </p:txBody>
      </p:sp>
    </p:spTree>
    <p:extLst>
      <p:ext uri="{BB962C8B-B14F-4D97-AF65-F5344CB8AC3E}">
        <p14:creationId xmlns:p14="http://schemas.microsoft.com/office/powerpoint/2010/main" val="125565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9788E-CF0A-42DE-A678-9C742E8D5425}" type="datetimeFigureOut">
              <a:rPr lang="en-US" smtClean="0"/>
              <a:t>8/25/2020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59C02-8CF9-4DCB-868D-F9D2D5B94C64}" type="slidenum">
              <a:rPr lang="en-US" smtClean="0"/>
              <a:t>‹#›</a:t>
            </a:fld>
            <a:endParaRPr lang="en-US"/>
          </a:p>
        </p:txBody>
      </p:sp>
    </p:spTree>
    <p:extLst>
      <p:ext uri="{BB962C8B-B14F-4D97-AF65-F5344CB8AC3E}">
        <p14:creationId xmlns:p14="http://schemas.microsoft.com/office/powerpoint/2010/main" val="2605017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t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2925" y="1126024"/>
            <a:ext cx="11166475" cy="769441"/>
          </a:xfrm>
          <a:prstGeom prst="rect">
            <a:avLst/>
          </a:prstGeom>
        </p:spPr>
        <p:txBody>
          <a:bodyPr wrap="square">
            <a:spAutoFit/>
          </a:bodyPr>
          <a:lstStyle/>
          <a:p>
            <a:pPr algn="ctr"/>
            <a:r>
              <a:rPr lang="en-US" sz="4400" b="1" dirty="0">
                <a:ln w="12700">
                  <a:noFill/>
                  <a:prstDash val="solid"/>
                </a:ln>
                <a:latin typeface="+mj-lt"/>
              </a:rPr>
              <a:t>COVID-19 patient with acute encephalopathy </a:t>
            </a:r>
            <a:endParaRPr lang="x-none" sz="4400" b="1" dirty="0">
              <a:ln w="12700">
                <a:noFill/>
                <a:prstDash val="solid"/>
              </a:ln>
              <a:latin typeface="+mj-lt"/>
            </a:endParaRPr>
          </a:p>
        </p:txBody>
      </p:sp>
      <p:sp>
        <p:nvSpPr>
          <p:cNvPr id="5" name="Title 1"/>
          <p:cNvSpPr>
            <a:spLocks noGrp="1"/>
          </p:cNvSpPr>
          <p:nvPr>
            <p:ph type="ctrTitle"/>
          </p:nvPr>
        </p:nvSpPr>
        <p:spPr>
          <a:xfrm>
            <a:off x="2343720" y="2572574"/>
            <a:ext cx="7772400" cy="1470025"/>
          </a:xfrm>
        </p:spPr>
        <p:txBody>
          <a:bodyPr>
            <a:normAutofit/>
          </a:bodyPr>
          <a:lstStyle/>
          <a:p>
            <a:r>
              <a:rPr lang="en-US" sz="4400" dirty="0"/>
              <a:t>Teaching </a:t>
            </a:r>
            <a:r>
              <a:rPr lang="en-US" sz="4400" dirty="0" err="1"/>
              <a:t>NeuroImages</a:t>
            </a:r>
            <a:endParaRPr lang="en-US" sz="4400" dirty="0"/>
          </a:p>
        </p:txBody>
      </p:sp>
      <p:sp>
        <p:nvSpPr>
          <p:cNvPr id="6" name="Subtitle 2"/>
          <p:cNvSpPr>
            <a:spLocks noGrp="1"/>
          </p:cNvSpPr>
          <p:nvPr>
            <p:ph type="subTitle" idx="1"/>
          </p:nvPr>
        </p:nvSpPr>
        <p:spPr>
          <a:xfrm>
            <a:off x="3029520" y="4042599"/>
            <a:ext cx="6400800" cy="1267691"/>
          </a:xfrm>
        </p:spPr>
        <p:txBody>
          <a:bodyPr>
            <a:normAutofit/>
          </a:bodyPr>
          <a:lstStyle/>
          <a:p>
            <a:r>
              <a:rPr lang="en-US" sz="3200" i="1" dirty="0">
                <a:solidFill>
                  <a:schemeClr val="tx1"/>
                </a:solidFill>
              </a:rPr>
              <a:t>Neurology</a:t>
            </a:r>
            <a:r>
              <a:rPr lang="en-US" sz="3200" dirty="0">
                <a:solidFill>
                  <a:schemeClr val="tx1"/>
                </a:solidFill>
              </a:rPr>
              <a:t>®</a:t>
            </a:r>
          </a:p>
          <a:p>
            <a:r>
              <a:rPr lang="en-US" sz="3200" dirty="0">
                <a:solidFill>
                  <a:schemeClr val="tx1"/>
                </a:solidFill>
              </a:rPr>
              <a:t>Resident &amp; Fellow Section</a:t>
            </a:r>
          </a:p>
        </p:txBody>
      </p:sp>
      <p:sp>
        <p:nvSpPr>
          <p:cNvPr id="7" name="Text Box 5"/>
          <p:cNvSpPr txBox="1">
            <a:spLocks noChangeArrowheads="1"/>
          </p:cNvSpPr>
          <p:nvPr/>
        </p:nvSpPr>
        <p:spPr bwMode="auto">
          <a:xfrm>
            <a:off x="228600" y="6424974"/>
            <a:ext cx="25368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1000" dirty="0">
                <a:solidFill>
                  <a:schemeClr val="tx1"/>
                </a:solidFill>
                <a:latin typeface="Arial" charset="0"/>
              </a:rPr>
              <a:t>© 2020 American Academy of Neurology</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675" y="5832836"/>
            <a:ext cx="2879725" cy="719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16564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28600" y="6424974"/>
            <a:ext cx="25368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1000" dirty="0">
                <a:solidFill>
                  <a:schemeClr val="tx1"/>
                </a:solidFill>
                <a:latin typeface="Arial" charset="0"/>
              </a:rPr>
              <a:t>© 2020 American Academy of Neurology</a:t>
            </a:r>
          </a:p>
        </p:txBody>
      </p:sp>
      <p:sp>
        <p:nvSpPr>
          <p:cNvPr id="3" name="Rectangle 2"/>
          <p:cNvSpPr/>
          <p:nvPr/>
        </p:nvSpPr>
        <p:spPr>
          <a:xfrm>
            <a:off x="9860644" y="6217309"/>
            <a:ext cx="1618007" cy="461665"/>
          </a:xfrm>
          <a:prstGeom prst="rect">
            <a:avLst/>
          </a:prstGeom>
        </p:spPr>
        <p:txBody>
          <a:bodyPr wrap="none">
            <a:spAutoFit/>
          </a:bodyPr>
          <a:lstStyle/>
          <a:p>
            <a:r>
              <a:rPr lang="en-US" sz="2400" dirty="0" err="1"/>
              <a:t>Edjlali</a:t>
            </a:r>
            <a:r>
              <a:rPr lang="en-US" sz="2400" dirty="0"/>
              <a:t> </a:t>
            </a:r>
            <a:r>
              <a:rPr lang="en-US" sz="2400" i="1" dirty="0"/>
              <a:t>et al.</a:t>
            </a:r>
            <a:endParaRPr lang="en-US"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8909" y="5959836"/>
            <a:ext cx="2879725" cy="719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le 1"/>
          <p:cNvSpPr txBox="1">
            <a:spLocks/>
          </p:cNvSpPr>
          <p:nvPr/>
        </p:nvSpPr>
        <p:spPr>
          <a:xfrm>
            <a:off x="2002519" y="303213"/>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Vignette</a:t>
            </a:r>
          </a:p>
        </p:txBody>
      </p:sp>
      <p:sp>
        <p:nvSpPr>
          <p:cNvPr id="6" name="Rectangle 5"/>
          <p:cNvSpPr/>
          <p:nvPr/>
        </p:nvSpPr>
        <p:spPr>
          <a:xfrm>
            <a:off x="686441" y="1270676"/>
            <a:ext cx="11123469" cy="4524315"/>
          </a:xfrm>
          <a:prstGeom prst="rect">
            <a:avLst/>
          </a:prstGeom>
        </p:spPr>
        <p:txBody>
          <a:bodyPr wrap="square">
            <a:spAutoFit/>
          </a:bodyPr>
          <a:lstStyle/>
          <a:p>
            <a:r>
              <a:rPr lang="en-US" sz="3200" dirty="0">
                <a:solidFill>
                  <a:srgbClr val="000000"/>
                </a:solidFill>
                <a:ea typeface="Calibri" panose="020F0502020204030204" pitchFamily="34" charset="0"/>
              </a:rPr>
              <a:t>Two men, aged 49 and 51, with acute encephalopathy and rapid clinical deterioration were transferred to intensive care unit. Both were recently tested positive for COVID-19 on nasopharyngeal swab.</a:t>
            </a:r>
          </a:p>
          <a:p>
            <a:r>
              <a:rPr lang="en-US" sz="3200" dirty="0">
                <a:solidFill>
                  <a:srgbClr val="000000"/>
                </a:solidFill>
                <a:ea typeface="Calibri" panose="020F0502020204030204" pitchFamily="34" charset="0"/>
              </a:rPr>
              <a:t> </a:t>
            </a:r>
          </a:p>
          <a:p>
            <a:r>
              <a:rPr lang="en-US" sz="3200" dirty="0">
                <a:solidFill>
                  <a:srgbClr val="000000"/>
                </a:solidFill>
                <a:ea typeface="Calibri" panose="020F0502020204030204" pitchFamily="34" charset="0"/>
              </a:rPr>
              <a:t>RT-PCR in the CSF was negative.</a:t>
            </a:r>
          </a:p>
          <a:p>
            <a:endParaRPr lang="en-US" sz="3200" dirty="0">
              <a:solidFill>
                <a:srgbClr val="000000"/>
              </a:solidFill>
              <a:ea typeface="Calibri" panose="020F0502020204030204" pitchFamily="34" charset="0"/>
            </a:endParaRPr>
          </a:p>
          <a:p>
            <a:r>
              <a:rPr lang="en-US" sz="3200" dirty="0">
                <a:solidFill>
                  <a:srgbClr val="000000"/>
                </a:solidFill>
                <a:ea typeface="Calibri" panose="020F0502020204030204" pitchFamily="34" charset="0"/>
              </a:rPr>
              <a:t>Both patients presented on brain MRI a lesion of the splenium of the corpus callosum.</a:t>
            </a:r>
          </a:p>
        </p:txBody>
      </p:sp>
    </p:spTree>
    <p:extLst>
      <p:ext uri="{BB962C8B-B14F-4D97-AF65-F5344CB8AC3E}">
        <p14:creationId xmlns:p14="http://schemas.microsoft.com/office/powerpoint/2010/main" val="26219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28600" y="6424974"/>
            <a:ext cx="25368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1000" dirty="0">
                <a:solidFill>
                  <a:schemeClr val="tx1"/>
                </a:solidFill>
                <a:latin typeface="Arial" charset="0"/>
              </a:rPr>
              <a:t>© 2020 American Academy of Neurology</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8909" y="5959836"/>
            <a:ext cx="2879725" cy="719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7"/>
          <p:cNvSpPr/>
          <p:nvPr/>
        </p:nvSpPr>
        <p:spPr>
          <a:xfrm>
            <a:off x="9860644" y="6217309"/>
            <a:ext cx="1618007" cy="461665"/>
          </a:xfrm>
          <a:prstGeom prst="rect">
            <a:avLst/>
          </a:prstGeom>
        </p:spPr>
        <p:txBody>
          <a:bodyPr wrap="none">
            <a:spAutoFit/>
          </a:bodyPr>
          <a:lstStyle/>
          <a:p>
            <a:r>
              <a:rPr lang="en-US" sz="2400" dirty="0" err="1"/>
              <a:t>Edjlali</a:t>
            </a:r>
            <a:r>
              <a:rPr lang="en-US" sz="2400" dirty="0"/>
              <a:t> </a:t>
            </a:r>
            <a:r>
              <a:rPr lang="en-US" sz="2400" i="1" dirty="0"/>
              <a:t>et al.</a:t>
            </a:r>
            <a:endParaRPr lang="en-US" sz="2400" dirty="0"/>
          </a:p>
        </p:txBody>
      </p:sp>
      <p:pic>
        <p:nvPicPr>
          <p:cNvPr id="7" name="Picture 6" descr="A picture containing photo, object, looking, old&#10;&#10;Description automatically generated">
            <a:extLst>
              <a:ext uri="{FF2B5EF4-FFF2-40B4-BE49-F238E27FC236}">
                <a16:creationId xmlns:a16="http://schemas.microsoft.com/office/drawing/2014/main" id="{2ADB501E-00D8-43A4-8145-62446A7E4F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126" y="830089"/>
            <a:ext cx="6953747" cy="4953355"/>
          </a:xfrm>
          <a:prstGeom prst="rect">
            <a:avLst/>
          </a:prstGeom>
        </p:spPr>
      </p:pic>
      <p:sp>
        <p:nvSpPr>
          <p:cNvPr id="10" name="Title 1">
            <a:extLst>
              <a:ext uri="{FF2B5EF4-FFF2-40B4-BE49-F238E27FC236}">
                <a16:creationId xmlns:a16="http://schemas.microsoft.com/office/drawing/2014/main" id="{F7887F70-77A0-4D9F-9B31-ED32A524EEA2}"/>
              </a:ext>
            </a:extLst>
          </p:cNvPr>
          <p:cNvSpPr txBox="1">
            <a:spLocks/>
          </p:cNvSpPr>
          <p:nvPr/>
        </p:nvSpPr>
        <p:spPr>
          <a:xfrm>
            <a:off x="2002519" y="13387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Imaging</a:t>
            </a:r>
          </a:p>
        </p:txBody>
      </p:sp>
    </p:spTree>
    <p:extLst>
      <p:ext uri="{BB962C8B-B14F-4D97-AF65-F5344CB8AC3E}">
        <p14:creationId xmlns:p14="http://schemas.microsoft.com/office/powerpoint/2010/main" val="292300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28600" y="6424974"/>
            <a:ext cx="25368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1000" dirty="0">
                <a:solidFill>
                  <a:schemeClr val="tx1"/>
                </a:solidFill>
                <a:latin typeface="Arial" charset="0"/>
              </a:rPr>
              <a:t>© 2020 American Academy of Neurology</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8909" y="5959836"/>
            <a:ext cx="2879725" cy="719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413359" y="268774"/>
            <a:ext cx="11235846" cy="769441"/>
          </a:xfrm>
          <a:prstGeom prst="rect">
            <a:avLst/>
          </a:prstGeom>
        </p:spPr>
        <p:txBody>
          <a:bodyPr wrap="square">
            <a:spAutoFit/>
          </a:bodyPr>
          <a:lstStyle/>
          <a:p>
            <a:pPr algn="ctr"/>
            <a:r>
              <a:rPr lang="en-US" sz="4400" b="1" dirty="0">
                <a:ln w="12700">
                  <a:noFill/>
                  <a:prstDash val="solid"/>
                </a:ln>
                <a:latin typeface="+mj-lt"/>
              </a:rPr>
              <a:t>CLOCC : </a:t>
            </a:r>
            <a:r>
              <a:rPr lang="en-US" sz="4400" dirty="0">
                <a:solidFill>
                  <a:srgbClr val="000000"/>
                </a:solidFill>
                <a:ea typeface="Calibri" panose="020F0502020204030204" pitchFamily="34" charset="0"/>
              </a:rPr>
              <a:t>Cytotoxic lesion of the corpus callosum</a:t>
            </a:r>
            <a:endParaRPr lang="x-none" sz="4400" b="1" dirty="0">
              <a:ln w="12700">
                <a:noFill/>
                <a:prstDash val="solid"/>
              </a:ln>
              <a:latin typeface="+mj-lt"/>
            </a:endParaRPr>
          </a:p>
        </p:txBody>
      </p:sp>
      <p:sp>
        <p:nvSpPr>
          <p:cNvPr id="6" name="Rectangle 5"/>
          <p:cNvSpPr/>
          <p:nvPr/>
        </p:nvSpPr>
        <p:spPr>
          <a:xfrm>
            <a:off x="528240" y="1150501"/>
            <a:ext cx="11387137" cy="4524315"/>
          </a:xfrm>
          <a:prstGeom prst="rect">
            <a:avLst/>
          </a:prstGeom>
        </p:spPr>
        <p:txBody>
          <a:bodyPr wrap="square">
            <a:spAutoFit/>
          </a:bodyPr>
          <a:lstStyle/>
          <a:p>
            <a:r>
              <a:rPr lang="en-US" sz="3200" dirty="0">
                <a:solidFill>
                  <a:srgbClr val="000000"/>
                </a:solidFill>
                <a:ea typeface="Calibri" panose="020F0502020204030204" pitchFamily="34" charset="0"/>
              </a:rPr>
              <a:t>This MRI pattern is characteristic of Cytotoxic lesion of the corpus callosum (CLOCC), an entity described previously as secondary to an underlying cause such as infection, drug toxicity, subarachnoid hemorrhage, history of CNS malignancy, or metabolic disorders.</a:t>
            </a:r>
            <a:r>
              <a:rPr lang="en-US" sz="3200" baseline="30000" dirty="0">
                <a:solidFill>
                  <a:srgbClr val="000000"/>
                </a:solidFill>
                <a:ea typeface="Calibri" panose="020F0502020204030204" pitchFamily="34" charset="0"/>
              </a:rPr>
              <a:t>1</a:t>
            </a:r>
            <a:endParaRPr lang="en-US" sz="3200" dirty="0">
              <a:solidFill>
                <a:srgbClr val="000000"/>
              </a:solidFill>
              <a:ea typeface="Calibri" panose="020F0502020204030204" pitchFamily="34" charset="0"/>
            </a:endParaRPr>
          </a:p>
          <a:p>
            <a:endParaRPr lang="en-US" sz="3200" dirty="0">
              <a:solidFill>
                <a:srgbClr val="000000"/>
              </a:solidFill>
              <a:ea typeface="Calibri" panose="020F0502020204030204" pitchFamily="34" charset="0"/>
            </a:endParaRPr>
          </a:p>
          <a:p>
            <a:r>
              <a:rPr lang="en-US" sz="3200" dirty="0">
                <a:solidFill>
                  <a:srgbClr val="000000"/>
                </a:solidFill>
                <a:ea typeface="Calibri" panose="020F0502020204030204" pitchFamily="34" charset="0"/>
              </a:rPr>
              <a:t>These lesions are usually transient and reversible on Follow-up.</a:t>
            </a:r>
          </a:p>
          <a:p>
            <a:endParaRPr lang="en-US" sz="3200" dirty="0">
              <a:solidFill>
                <a:srgbClr val="000000"/>
              </a:solidFill>
              <a:ea typeface="Calibri" panose="020F0502020204030204" pitchFamily="34" charset="0"/>
            </a:endParaRPr>
          </a:p>
          <a:p>
            <a:r>
              <a:rPr lang="en-US" sz="3200" dirty="0">
                <a:solidFill>
                  <a:srgbClr val="000000"/>
                </a:solidFill>
                <a:ea typeface="Calibri" panose="020F0502020204030204" pitchFamily="34" charset="0"/>
              </a:rPr>
              <a:t>The underlying mechanism relies on the vulnerability of the splenium of the corpus callosum to </a:t>
            </a:r>
            <a:r>
              <a:rPr lang="en-US" sz="3200" dirty="0" err="1">
                <a:solidFill>
                  <a:srgbClr val="000000"/>
                </a:solidFill>
                <a:ea typeface="Calibri" panose="020F0502020204030204" pitchFamily="34" charset="0"/>
              </a:rPr>
              <a:t>cytokinopathy</a:t>
            </a:r>
            <a:r>
              <a:rPr lang="en-US" sz="3200" dirty="0">
                <a:solidFill>
                  <a:srgbClr val="000000"/>
                </a:solidFill>
                <a:ea typeface="Calibri" panose="020F0502020204030204" pitchFamily="34" charset="0"/>
              </a:rPr>
              <a:t>. </a:t>
            </a:r>
            <a:endParaRPr lang="en-US" sz="3200" dirty="0"/>
          </a:p>
        </p:txBody>
      </p:sp>
      <p:sp>
        <p:nvSpPr>
          <p:cNvPr id="7" name="Rectangle 6"/>
          <p:cNvSpPr/>
          <p:nvPr/>
        </p:nvSpPr>
        <p:spPr>
          <a:xfrm>
            <a:off x="9860644" y="6217309"/>
            <a:ext cx="1618007" cy="461665"/>
          </a:xfrm>
          <a:prstGeom prst="rect">
            <a:avLst/>
          </a:prstGeom>
        </p:spPr>
        <p:txBody>
          <a:bodyPr wrap="none">
            <a:spAutoFit/>
          </a:bodyPr>
          <a:lstStyle/>
          <a:p>
            <a:r>
              <a:rPr lang="en-US" sz="2400" dirty="0" err="1"/>
              <a:t>Edjlali</a:t>
            </a:r>
            <a:r>
              <a:rPr lang="en-US" sz="2400" dirty="0"/>
              <a:t> </a:t>
            </a:r>
            <a:r>
              <a:rPr lang="en-US" sz="2400" i="1" dirty="0"/>
              <a:t>et al.</a:t>
            </a:r>
            <a:endParaRPr lang="en-US" sz="2400" dirty="0"/>
          </a:p>
        </p:txBody>
      </p:sp>
    </p:spTree>
    <p:extLst>
      <p:ext uri="{BB962C8B-B14F-4D97-AF65-F5344CB8AC3E}">
        <p14:creationId xmlns:p14="http://schemas.microsoft.com/office/powerpoint/2010/main" val="244889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327</Words>
  <Application>Microsoft Office PowerPoint</Application>
  <PresentationFormat>Widescreen</PresentationFormat>
  <Paragraphs>31</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Teaching NeuroImages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NeuroImages</dc:title>
  <dc:creator>Robert Witherow</dc:creator>
  <cp:lastModifiedBy>Andrea Rahkola</cp:lastModifiedBy>
  <cp:revision>20</cp:revision>
  <dcterms:created xsi:type="dcterms:W3CDTF">2017-05-31T16:01:14Z</dcterms:created>
  <dcterms:modified xsi:type="dcterms:W3CDTF">2020-08-25T16:05:35Z</dcterms:modified>
</cp:coreProperties>
</file>