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0"/>
  </p:notesMasterIdLst>
  <p:sldIdLst>
    <p:sldId id="256" r:id="rId6"/>
    <p:sldId id="257" r:id="rId7"/>
    <p:sldId id="258" r:id="rId8"/>
    <p:sldId id="260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3544" autoAdjust="0"/>
  </p:normalViewPr>
  <p:slideViewPr>
    <p:cSldViewPr snapToGrid="0">
      <p:cViewPr varScale="1">
        <p:scale>
          <a:sx n="95" d="100"/>
          <a:sy n="95" d="100"/>
        </p:scale>
        <p:origin x="119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08007AE-1612-47BF-99C0-FDB7B24EEF97}" type="datetimeFigureOut">
              <a:rPr lang="en-US"/>
              <a:pPr>
                <a:defRPr/>
              </a:pPr>
              <a:t>10/8/2020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160EAB6-035A-4D44-86E6-0C60819E6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77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50000"/>
              </a:lnSpc>
              <a:spcAft>
                <a:spcPts val="1200"/>
              </a:spcAft>
              <a:tabLst>
                <a:tab pos="243840" algn="l"/>
              </a:tabLst>
            </a:pPr>
            <a:r>
              <a:rPr lang="en-IN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Figure 1: Core features in T2-FLAIR and T1 MRI sequences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200"/>
              </a:spcAft>
              <a:tabLst>
                <a:tab pos="243840" algn="l"/>
              </a:tabLst>
            </a:pP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Axial T2-weighted images (A,B) show confluent symmetrical frontal-predominant white matter hyperintensities sparing subcortical U-</a:t>
            </a:r>
            <a:r>
              <a:rPr lang="en-IN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fibers</a:t>
            </a: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(white arrow-heads), hypointense in T1-weighted sequences (C, black arrow-heads); Sagittal T2-FLAIR (D) shows corpus callosum hyperintensities and atrophy (arrow).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  <a:tabLst>
                <a:tab pos="243840" algn="l"/>
              </a:tabLst>
            </a:pPr>
            <a:r>
              <a:rPr lang="en-IN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Figure 2: Persistent abnormalities in MRI diffusion sequences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200"/>
              </a:spcAft>
              <a:tabLst>
                <a:tab pos="243840" algn="l"/>
              </a:tabLst>
            </a:pP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DWI images (A,B) show deep white matter diffusion restriction with corresponding low ADC (black arrows), persistent in similar sequences taken 4 months later (C,D). 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  <a:tabLst>
                <a:tab pos="243840" algn="l"/>
              </a:tabLst>
            </a:pP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DD8F0FC-0597-44C3-BD8D-DE8658E2AF8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330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 b="1"/>
            </a:pPr>
            <a:r>
              <a:rPr lang="en-US" dirty="0"/>
              <a:t>References</a:t>
            </a:r>
          </a:p>
          <a:p>
            <a:pPr marL="342900" lvl="0" indent="-342900" algn="just">
              <a:lnSpc>
                <a:spcPct val="150000"/>
              </a:lnSpc>
              <a:spcAft>
                <a:spcPts val="1200"/>
              </a:spcAft>
              <a:buFont typeface="+mj-lt"/>
              <a:buAutoNum type="arabicPeriod"/>
              <a:tabLst>
                <a:tab pos="24384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Adams SJ, Kirk A, Auer RN. Adult-onset leukoencephalopathy with axonal spheroids and pigmented glia (ALSP): Integrating the literature on hereditary diffuse leukoencephalopathy with spheroids (HDLS) and pigmentary orthochromatic leukodystrophy (POLD). J Clin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Neurosci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2018;48:42–9.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200"/>
              </a:spcAft>
              <a:buFont typeface="+mj-lt"/>
              <a:buAutoNum type="arabicPeriod"/>
              <a:tabLst>
                <a:tab pos="24384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Konno T, Yoshida K, Mizuno T,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Kawarai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T, Tada M, Nozaki H, et al. Clinical and genetic characterization of adult-onset leukoencephalopathy with axonal spheroids and pigmented glia associated with CSF1R mutation. Eur J Neurol. 2017;24(1):37-45.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E0C1709-9C8D-4532-A2B0-BF424691607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93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42FC1-0500-410C-B0C3-70697C37FEF2}" type="datetimeFigureOut">
              <a:rPr lang="en-US"/>
              <a:pPr>
                <a:defRPr/>
              </a:pPr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0B283-1DCD-4787-8F8A-8BA63EA6D6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80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0C9D6-EC7A-41A9-B118-CC2165240644}" type="datetimeFigureOut">
              <a:rPr lang="en-US"/>
              <a:pPr>
                <a:defRPr/>
              </a:pPr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507CD-33BC-40E3-BAEE-D789F5F6E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3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7143E-C727-4F43-A930-B55D83DFD799}" type="datetimeFigureOut">
              <a:rPr lang="en-US"/>
              <a:pPr>
                <a:defRPr/>
              </a:pPr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B1295-8D10-4F07-91B1-ACBB659E1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92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C4F3D-A8B9-4A02-96D0-0E2B63FD9EF1}" type="datetimeFigureOut">
              <a:rPr lang="en-US"/>
              <a:pPr>
                <a:defRPr/>
              </a:pPr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9B4B0-D13C-48F1-8511-14C6C9E4F2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72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4DB67-3F74-47F8-9C8B-037B4661AB72}" type="datetimeFigureOut">
              <a:rPr lang="en-US"/>
              <a:pPr>
                <a:defRPr/>
              </a:pPr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CE426-CF19-4B71-8316-B5A792982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95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0BD23-9943-44DE-882F-E0D332DBC324}" type="datetimeFigureOut">
              <a:rPr lang="en-US"/>
              <a:pPr>
                <a:defRPr/>
              </a:pPr>
              <a:t>10/8/2020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CC5CC-F5CF-4B90-8B68-146ED9E55A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64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F90C7-D507-4E15-98CF-3705F35C907E}" type="datetimeFigureOut">
              <a:rPr lang="en-US"/>
              <a:pPr>
                <a:defRPr/>
              </a:pPr>
              <a:t>10/8/2020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D0D10-86CF-4FAF-88F6-A0CB328C2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1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78D7E-3177-48C5-82AB-D387AB1A92DE}" type="datetimeFigureOut">
              <a:rPr lang="en-US"/>
              <a:pPr>
                <a:defRPr/>
              </a:pPr>
              <a:t>10/8/2020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94DF2-49B5-4256-A92E-B814A629CA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43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5BC22-691E-4A88-81BB-810B62A8C71D}" type="datetimeFigureOut">
              <a:rPr lang="en-US"/>
              <a:pPr>
                <a:defRPr/>
              </a:pPr>
              <a:t>10/8/2020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38FC-DB2E-44EF-B278-BD3A41C70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94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A49F3-4772-4E85-B093-B1A50A64AD94}" type="datetimeFigureOut">
              <a:rPr lang="en-US"/>
              <a:pPr>
                <a:defRPr/>
              </a:pPr>
              <a:t>10/8/2020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6BB45-256F-4BEF-8BA2-BED05E2C4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06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04408-141B-41FC-8657-D3E8881E5ED7}" type="datetimeFigureOut">
              <a:rPr lang="en-US"/>
              <a:pPr>
                <a:defRPr/>
              </a:pPr>
              <a:t>10/8/2020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3B748-3465-4F8A-BC97-3F1BFCA985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24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466479-254C-4894-BE78-B03CDA263E21}" type="datetimeFigureOut">
              <a:rPr lang="en-US"/>
              <a:pPr>
                <a:defRPr/>
              </a:pPr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005359-FFE6-4223-9F9F-0F6C83138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60220" y="1030784"/>
            <a:ext cx="9992042" cy="144655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4400" b="1" dirty="0">
                <a:effectLst/>
                <a:latin typeface="+mj-lt"/>
                <a:ea typeface="Calibri" panose="020F0502020204030204" pitchFamily="34" charset="0"/>
              </a:rPr>
              <a:t>A  34-year-old woman with cognitive dysfunction</a:t>
            </a:r>
            <a:endParaRPr lang="x-none" sz="4400" b="1" dirty="0">
              <a:ln w="12700">
                <a:noFill/>
                <a:prstDash val="solid"/>
              </a:ln>
              <a:latin typeface="+mj-lt"/>
              <a:cs typeface="+mn-cs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2287588" y="2152650"/>
            <a:ext cx="7772400" cy="1470025"/>
          </a:xfrm>
        </p:spPr>
        <p:txBody>
          <a:bodyPr/>
          <a:lstStyle/>
          <a:p>
            <a:r>
              <a:rPr lang="en-US" sz="4400" dirty="0"/>
              <a:t>Teaching </a:t>
            </a:r>
            <a:r>
              <a:rPr lang="en-US" sz="4400" dirty="0" err="1"/>
              <a:t>NeuroImages</a:t>
            </a:r>
            <a:endParaRPr lang="en-US" sz="4400" dirty="0"/>
          </a:p>
        </p:txBody>
      </p:sp>
      <p:sp>
        <p:nvSpPr>
          <p:cNvPr id="2052" name="Subtitle 2"/>
          <p:cNvSpPr>
            <a:spLocks noGrp="1"/>
          </p:cNvSpPr>
          <p:nvPr>
            <p:ph type="subTitle" idx="1"/>
          </p:nvPr>
        </p:nvSpPr>
        <p:spPr>
          <a:xfrm>
            <a:off x="2973388" y="3860800"/>
            <a:ext cx="6400800" cy="1266825"/>
          </a:xfrm>
        </p:spPr>
        <p:txBody>
          <a:bodyPr/>
          <a:lstStyle/>
          <a:p>
            <a:r>
              <a:rPr lang="en-US" sz="3200" i="1" dirty="0"/>
              <a:t>Neurology</a:t>
            </a:r>
            <a:r>
              <a:rPr lang="en-US" sz="3200" dirty="0"/>
              <a:t>®</a:t>
            </a:r>
          </a:p>
          <a:p>
            <a:r>
              <a:rPr lang="en-US" sz="3200" dirty="0"/>
              <a:t>Resident &amp; Fellow Section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8600" y="6424613"/>
            <a:ext cx="2536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000" dirty="0">
                <a:latin typeface="Arial" pitchFamily="34" charset="0"/>
                <a:ea typeface="msgothic"/>
                <a:cs typeface="msgothic"/>
              </a:rPr>
              <a:t>© 2020 American Academy of Neurology</a:t>
            </a:r>
          </a:p>
        </p:txBody>
      </p:sp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2538" y="5832475"/>
            <a:ext cx="28797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 txBox="1">
            <a:spLocks/>
          </p:cNvSpPr>
          <p:nvPr/>
        </p:nvSpPr>
        <p:spPr bwMode="auto">
          <a:xfrm>
            <a:off x="1981200" y="263525"/>
            <a:ext cx="8229600" cy="788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4400" dirty="0">
                <a:latin typeface="Calibri Light" pitchFamily="34" charset="0"/>
              </a:rPr>
              <a:t>Vignette</a:t>
            </a: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9629776" y="6226400"/>
            <a:ext cx="24052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dirty="0" err="1"/>
              <a:t>Rudrabhatla</a:t>
            </a:r>
            <a:r>
              <a:rPr lang="en-US" sz="2400" dirty="0"/>
              <a:t> </a:t>
            </a:r>
            <a:r>
              <a:rPr lang="en-US" sz="2400" i="1" dirty="0"/>
              <a:t>et al.</a:t>
            </a:r>
            <a:endParaRPr lang="en-US" sz="2400" dirty="0"/>
          </a:p>
        </p:txBody>
      </p:sp>
      <p:pic>
        <p:nvPicPr>
          <p:cNvPr id="307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738" y="5946775"/>
            <a:ext cx="28797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8" name="Content Placeholder 2"/>
          <p:cNvSpPr txBox="1">
            <a:spLocks/>
          </p:cNvSpPr>
          <p:nvPr/>
        </p:nvSpPr>
        <p:spPr bwMode="auto">
          <a:xfrm>
            <a:off x="444500" y="1280160"/>
            <a:ext cx="11303000" cy="4227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US" sz="3100" dirty="0"/>
              <a:t>A 34-year-old woman with no pre-morbid diseases</a:t>
            </a:r>
          </a:p>
          <a:p>
            <a:pPr marL="3886200" lvl="8" indent="-2286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endParaRPr lang="en-US" sz="2100" dirty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US" sz="3100" dirty="0"/>
              <a:t>She presented with history of progressive apathy, executive dysfunction and memory impairment of 1 year duration</a:t>
            </a:r>
          </a:p>
          <a:p>
            <a:pPr marL="3886200" lvl="8" indent="-2286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endParaRPr lang="en-US" sz="2100" dirty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US" sz="3100" dirty="0"/>
              <a:t>Examination revealed moderate frontal dysfunction and bipyramidal signs</a:t>
            </a: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4754334C-3F1E-41C3-A703-220B6CBB4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424613"/>
            <a:ext cx="2536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000" dirty="0">
                <a:latin typeface="Arial" pitchFamily="34" charset="0"/>
                <a:ea typeface="msgothic"/>
                <a:cs typeface="msgothic"/>
              </a:rPr>
              <a:t>© 2020 American Academy of Neurology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1718310" y="192087"/>
            <a:ext cx="8229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4400" dirty="0">
                <a:latin typeface="Calibri Light" pitchFamily="34" charset="0"/>
              </a:rPr>
              <a:t>Neuroimaging</a:t>
            </a:r>
          </a:p>
        </p:txBody>
      </p:sp>
      <p:pic>
        <p:nvPicPr>
          <p:cNvPr id="410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738" y="5946775"/>
            <a:ext cx="28797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9629776" y="6216650"/>
            <a:ext cx="2614759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dirty="0" err="1"/>
              <a:t>Rudrabhatla</a:t>
            </a:r>
            <a:r>
              <a:rPr lang="en-US" sz="2400" dirty="0"/>
              <a:t> </a:t>
            </a:r>
            <a:r>
              <a:rPr lang="en-US" sz="2400" i="1" dirty="0"/>
              <a:t>et al.</a:t>
            </a:r>
            <a:endParaRPr lang="en-US" sz="2400" dirty="0"/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DB0CCC5A-9E16-476D-A286-265F2E2AB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424613"/>
            <a:ext cx="2536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000" dirty="0">
                <a:latin typeface="Arial" pitchFamily="34" charset="0"/>
                <a:ea typeface="msgothic"/>
                <a:cs typeface="msgothic"/>
              </a:rPr>
              <a:t>© 2020 American Academy of Neurology</a:t>
            </a:r>
          </a:p>
        </p:txBody>
      </p:sp>
      <p:pic>
        <p:nvPicPr>
          <p:cNvPr id="3" name="Picture 2" descr="A clock that is posing for a photo&#10;&#10;Description automatically generated">
            <a:extLst>
              <a:ext uri="{FF2B5EF4-FFF2-40B4-BE49-F238E27FC236}">
                <a16:creationId xmlns:a16="http://schemas.microsoft.com/office/drawing/2014/main" id="{AB7BD16E-A300-48A5-9928-E37EC2FF4F8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937" y="893622"/>
            <a:ext cx="4372431" cy="4986619"/>
          </a:xfrm>
          <a:prstGeom prst="rect">
            <a:avLst/>
          </a:prstGeom>
        </p:spPr>
      </p:pic>
      <p:pic>
        <p:nvPicPr>
          <p:cNvPr id="2" name="Picture 1" descr="A close up of a clock&#10;&#10;Description automatically generated">
            <a:extLst>
              <a:ext uri="{FF2B5EF4-FFF2-40B4-BE49-F238E27FC236}">
                <a16:creationId xmlns:a16="http://schemas.microsoft.com/office/drawing/2014/main" id="{37E1BE56-D5C4-4D2E-AA4D-BE40CEDEEC0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762" y="891822"/>
            <a:ext cx="4294723" cy="499005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 txBox="1">
            <a:spLocks/>
          </p:cNvSpPr>
          <p:nvPr/>
        </p:nvSpPr>
        <p:spPr bwMode="auto">
          <a:xfrm>
            <a:off x="444500" y="165555"/>
            <a:ext cx="11303000" cy="1164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4200" dirty="0">
                <a:latin typeface="Calibri Light" pitchFamily="34" charset="0"/>
              </a:rPr>
              <a:t>Adult-onset leukoencephalopathy with axonal spheroids and pigmented glia (ALSP)</a:t>
            </a:r>
          </a:p>
        </p:txBody>
      </p:sp>
      <p:pic>
        <p:nvPicPr>
          <p:cNvPr id="614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738" y="5946775"/>
            <a:ext cx="28797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50" name="Content Placeholder 2"/>
          <p:cNvSpPr txBox="1">
            <a:spLocks/>
          </p:cNvSpPr>
          <p:nvPr/>
        </p:nvSpPr>
        <p:spPr bwMode="auto">
          <a:xfrm>
            <a:off x="444500" y="1600200"/>
            <a:ext cx="11303000" cy="434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28600" indent="-228600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CA" sz="3200" dirty="0"/>
              <a:t>The presence of symmetric (or asymmetric) </a:t>
            </a:r>
            <a:r>
              <a:rPr lang="en-US" sz="3200" dirty="0"/>
              <a:t>non-enhancing white matter lesions with persistent diffusion restriction and corpus callosum thinning favors the diagnosis of ALSP over acquired demyelination</a:t>
            </a:r>
            <a:endParaRPr lang="en-US" sz="2200" dirty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IN" sz="3200" dirty="0"/>
              <a:t>Inheritance is autosomal dominant or sporadic</a:t>
            </a:r>
            <a:endParaRPr lang="en-CA" sz="2200" dirty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/>
              <a:t>Next generation sequencing showed a pathogenic heterozygous missense mutation in exon 18 of CSF1R gene (p.Ile794Thr) confirming this diagnosis 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endParaRPr lang="en-IN" sz="32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9629776" y="6216650"/>
            <a:ext cx="24052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dirty="0" err="1"/>
              <a:t>Rudrabhatla</a:t>
            </a:r>
            <a:r>
              <a:rPr lang="en-US" sz="2400" dirty="0"/>
              <a:t> </a:t>
            </a:r>
            <a:r>
              <a:rPr lang="en-US" sz="2400" i="1" dirty="0"/>
              <a:t>et al.</a:t>
            </a:r>
            <a:endParaRPr lang="en-US" sz="2400" dirty="0"/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81C07283-E2B6-4399-9BC9-F4D4579A1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424613"/>
            <a:ext cx="2536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000" dirty="0">
                <a:latin typeface="Arial" pitchFamily="34" charset="0"/>
                <a:ea typeface="msgothic"/>
                <a:cs typeface="msgothic"/>
              </a:rPr>
              <a:t>© 2020 American Academy of Neurology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D34039D8CCA04A8D111D3CF6AC1160" ma:contentTypeVersion="118" ma:contentTypeDescription="Create a new document." ma:contentTypeScope="" ma:versionID="d3c4e44288f4dbfeae688b43334980e3">
  <xsd:schema xmlns:xsd="http://www.w3.org/2001/XMLSchema" xmlns:xs="http://www.w3.org/2001/XMLSchema" xmlns:p="http://schemas.microsoft.com/office/2006/metadata/properties" xmlns:ns2="e7320cf4-ae7b-42d1-8d40-7b46a3e34241" xmlns:ns3="5b392074-1baa-4a69-8bcc-cde031b15a15" targetNamespace="http://schemas.microsoft.com/office/2006/metadata/properties" ma:root="true" ma:fieldsID="e87a8b1405fbbb239e4df35f6d4e8ac9" ns2:_="" ns3:_="">
    <xsd:import namespace="e7320cf4-ae7b-42d1-8d40-7b46a3e34241"/>
    <xsd:import namespace="5b392074-1baa-4a69-8bcc-cde031b15a15"/>
    <xsd:element name="properties">
      <xsd:complexType>
        <xsd:sequence>
          <xsd:element name="documentManagement">
            <xsd:complexType>
              <xsd:all>
                <xsd:element ref="ns2:Expiration_x0020_Year" minOccurs="0"/>
                <xsd:element ref="ns2:Doc_x0020_Status" minOccurs="0"/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320cf4-ae7b-42d1-8d40-7b46a3e34241" elementFormDefault="qualified">
    <xsd:import namespace="http://schemas.microsoft.com/office/2006/documentManagement/types"/>
    <xsd:import namespace="http://schemas.microsoft.com/office/infopath/2007/PartnerControls"/>
    <xsd:element name="Expiration_x0020_Year" ma:index="8" nillable="true" ma:displayName="Expiration Year" ma:format="Dropdown" ma:internalName="Expiration_x0020_Year">
      <xsd:simpleType>
        <xsd:restriction base="dms:Choice">
          <xsd:enumeration value="No Expiration"/>
          <xsd:enumeration value="2011"/>
          <xsd:enumeration value="2012"/>
          <xsd:enumeration value="2013"/>
          <xsd:enumeration value="2014"/>
          <xsd:enumeration value="2015"/>
          <xsd:enumeration value="2016"/>
          <xsd:enumeration value="2017"/>
          <xsd:enumeration value="2018"/>
          <xsd:enumeration value="2019"/>
          <xsd:enumeration value="2020"/>
          <xsd:enumeration value="2021"/>
          <xsd:enumeration value="2022"/>
          <xsd:enumeration value="2023"/>
          <xsd:enumeration value="2024"/>
        </xsd:restriction>
      </xsd:simpleType>
    </xsd:element>
    <xsd:element name="Doc_x0020_Status" ma:index="9" nillable="true" ma:displayName="Doc Status" ma:default="Active" ma:format="Dropdown" ma:internalName="Doc_x0020_Status">
      <xsd:simpleType>
        <xsd:restriction base="dms:Choice">
          <xsd:enumeration value="Active"/>
          <xsd:enumeration value="Inactive"/>
          <xsd:enumeration value="To Be Deleted"/>
          <xsd:enumeration value="Draft"/>
          <xsd:enumeration value="Final"/>
          <xsd:enumeration value="Archive"/>
        </xsd:restriction>
      </xsd:simpleType>
    </xsd:element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392074-1baa-4a69-8bcc-cde031b15a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3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_x0020_Status xmlns="e7320cf4-ae7b-42d1-8d40-7b46a3e34241">Active</Doc_x0020_Status>
    <Expiration_x0020_Year xmlns="e7320cf4-ae7b-42d1-8d40-7b46a3e34241" xsi:nil="true"/>
    <_dlc_DocId xmlns="e7320cf4-ae7b-42d1-8d40-7b46a3e34241">XR3R6C5RZQK7-1114359290-10793</_dlc_DocId>
    <_dlc_DocIdUrl xmlns="e7320cf4-ae7b-42d1-8d40-7b46a3e34241">
      <Url>https://aan1-portal1.sharepoint.com/AEI/Neurology/_layouts/15/DocIdRedir.aspx?ID=XR3R6C5RZQK7-1114359290-10793</Url>
      <Description>XR3R6C5RZQK7-1114359290-10793</Description>
    </_dlc_DocIdUrl>
  </documentManagement>
</p:properties>
</file>

<file path=customXml/itemProps1.xml><?xml version="1.0" encoding="utf-8"?>
<ds:datastoreItem xmlns:ds="http://schemas.openxmlformats.org/officeDocument/2006/customXml" ds:itemID="{9847AA1A-7238-4780-9F2C-EF7EED41E0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320cf4-ae7b-42d1-8d40-7b46a3e34241"/>
    <ds:schemaRef ds:uri="5b392074-1baa-4a69-8bcc-cde031b15a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E8CB2E8-A21D-4943-A16C-976375AB9CB7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740639C-9986-4639-8830-C6F45AABDEE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A653657B-0121-4630-AC57-9F97123D519F}">
  <ds:schemaRefs>
    <ds:schemaRef ds:uri="http://schemas.microsoft.com/office/2006/metadata/properties"/>
    <ds:schemaRef ds:uri="http://schemas.microsoft.com/office/infopath/2007/PartnerControls"/>
    <ds:schemaRef ds:uri="e7320cf4-ae7b-42d1-8d40-7b46a3e3424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347</Words>
  <Application>Microsoft Office PowerPoint</Application>
  <PresentationFormat>Widescreen</PresentationFormat>
  <Paragraphs>31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Teaching NeuroImages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NeuroImages</dc:title>
  <dc:creator>Robert Witherow</dc:creator>
  <cp:lastModifiedBy>Andrea Rahkola</cp:lastModifiedBy>
  <cp:revision>24</cp:revision>
  <dcterms:created xsi:type="dcterms:W3CDTF">2019-01-10T05:30:26Z</dcterms:created>
  <dcterms:modified xsi:type="dcterms:W3CDTF">2020-10-08T22:09:21Z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0x0101002FD34039D8CCA04A8D111D3CF6AC1160</vt:lpwstr>
  </property>
  <property fmtid="{D5CDD505-2E9C-101B-9397-08002B2CF9AE}" pid="3" name="_dlc_DocIdItemGuid">
    <vt:lpwstr>a894ebac-47fd-4263-bc96-e8b00d64b405</vt:lpwstr>
  </property>
</Properties>
</file>