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256" r:id="rId6"/>
    <p:sldId id="257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544" autoAdjust="0"/>
  </p:normalViewPr>
  <p:slideViewPr>
    <p:cSldViewPr snapToGrid="0">
      <p:cViewPr varScale="1">
        <p:scale>
          <a:sx n="95" d="100"/>
          <a:sy n="95" d="100"/>
        </p:scale>
        <p:origin x="119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08007AE-1612-47BF-99C0-FDB7B24EEF97}" type="datetimeFigureOut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160EAB6-035A-4D44-86E6-0C60819E6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7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Figure 1: Fundus photograph of right eye (a) shows disc edema, vascular tortuosity, </a:t>
            </a:r>
            <a:r>
              <a:rPr lang="en-US" altLang="en-US" dirty="0" err="1">
                <a:ea typeface="ＭＳ Ｐゴシック" panose="020B0600070205080204" pitchFamily="34" charset="-128"/>
              </a:rPr>
              <a:t>vitritis</a:t>
            </a:r>
            <a:r>
              <a:rPr lang="en-US" altLang="en-US" dirty="0">
                <a:ea typeface="ＭＳ Ｐゴシック" panose="020B0600070205080204" pitchFamily="34" charset="-128"/>
              </a:rPr>
              <a:t>, neurosensory detachment and whitish subretinal lesion </a:t>
            </a:r>
            <a:r>
              <a:rPr lang="en-US" altLang="en-US" dirty="0" err="1">
                <a:ea typeface="ＭＳ Ｐゴシック" panose="020B0600070205080204" pitchFamily="34" charset="-128"/>
              </a:rPr>
              <a:t>infero</a:t>
            </a:r>
            <a:r>
              <a:rPr lang="en-US" altLang="en-US" dirty="0">
                <a:ea typeface="ＭＳ Ｐゴシック" panose="020B0600070205080204" pitchFamily="34" charset="-128"/>
              </a:rPr>
              <a:t>-nasally (black arrow); Ocular ultrasound (b) shows </a:t>
            </a:r>
            <a:r>
              <a:rPr lang="en-US" altLang="en-US" dirty="0" err="1">
                <a:ea typeface="ＭＳ Ｐゴシック" panose="020B0600070205080204" pitchFamily="34" charset="-128"/>
              </a:rPr>
              <a:t>hyporeflective</a:t>
            </a:r>
            <a:r>
              <a:rPr lang="en-US" altLang="en-US" dirty="0">
                <a:ea typeface="ＭＳ Ｐゴシック" panose="020B0600070205080204" pitchFamily="34" charset="-128"/>
              </a:rPr>
              <a:t> lesion with internal hyperreflectivity (scolex; black arrow) suggestive of subretinal cysticercosis; left eye (c) shows disc edema with normal posterior pole. Brain MRI shows multiple parenchymal neurocysticercosis in various stages on T1-weighted (d) and T2-weighted (f) images, gadolinium-enhancement of multiple cyst walls (e) and significant </a:t>
            </a:r>
            <a:r>
              <a:rPr lang="en-US" altLang="en-US" dirty="0" err="1">
                <a:ea typeface="ＭＳ Ｐゴシック" panose="020B0600070205080204" pitchFamily="34" charset="-128"/>
              </a:rPr>
              <a:t>pericystic</a:t>
            </a:r>
            <a:r>
              <a:rPr lang="en-US" altLang="en-US" dirty="0">
                <a:ea typeface="ＭＳ Ｐゴシック" panose="020B0600070205080204" pitchFamily="34" charset="-128"/>
              </a:rPr>
              <a:t> edema on fluid attenuated inversion recovery sequence (g). 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D8F0FC-0597-44C3-BD8D-DE8658E2AF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3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 b="1"/>
            </a:pPr>
            <a:r>
              <a:rPr lang="en-US" dirty="0"/>
              <a:t>References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1. </a:t>
            </a:r>
            <a:r>
              <a:rPr lang="en-IN" altLang="en-US" dirty="0">
                <a:ea typeface="ＭＳ Ｐゴシック" panose="020B0600070205080204" pitchFamily="34" charset="-128"/>
              </a:rPr>
              <a:t>Del </a:t>
            </a:r>
            <a:r>
              <a:rPr lang="en-IN" altLang="en-US" dirty="0" err="1">
                <a:ea typeface="ＭＳ Ｐゴシック" panose="020B0600070205080204" pitchFamily="34" charset="-128"/>
              </a:rPr>
              <a:t>Brutto</a:t>
            </a:r>
            <a:r>
              <a:rPr lang="en-IN" altLang="en-US" dirty="0">
                <a:ea typeface="ＭＳ Ｐゴシック" panose="020B0600070205080204" pitchFamily="34" charset="-128"/>
              </a:rPr>
              <a:t> OH, Nash TE, White Jr AC, </a:t>
            </a:r>
            <a:r>
              <a:rPr lang="en-IN" altLang="en-US" dirty="0" err="1">
                <a:ea typeface="ＭＳ Ｐゴシック" panose="020B0600070205080204" pitchFamily="34" charset="-128"/>
              </a:rPr>
              <a:t>Rajshekhar</a:t>
            </a:r>
            <a:r>
              <a:rPr lang="en-IN" altLang="en-US" dirty="0">
                <a:ea typeface="ＭＳ Ｐゴシック" panose="020B0600070205080204" pitchFamily="34" charset="-128"/>
              </a:rPr>
              <a:t> V, Wilkins PP, Singh G, et al. Revised diagnostic criteria for  neurocysticercosis. Journal of the neurological sciences. 2017;372:202-10.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2. Ganesh SK, Priyanka. Analysis of clinical profile, investigation, and management of ocular cysticercosis seen at a tertiary referral </a:t>
            </a:r>
            <a:r>
              <a:rPr lang="en-US" altLang="en-US" dirty="0" err="1">
                <a:ea typeface="ＭＳ Ｐゴシック" panose="020B0600070205080204" pitchFamily="34" charset="-128"/>
              </a:rPr>
              <a:t>centre</a:t>
            </a:r>
            <a:r>
              <a:rPr lang="en-US" altLang="en-US" dirty="0">
                <a:ea typeface="ＭＳ Ｐゴシック" panose="020B0600070205080204" pitchFamily="34" charset="-128"/>
              </a:rPr>
              <a:t>. Ocular Immunology and Inflammation. 2018; 26(4): 550-7.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E0C1709-9C8D-4532-A2B0-BF42469160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93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42FC1-0500-410C-B0C3-70697C37FEF2}" type="datetimeFigureOut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0B283-1DCD-4787-8F8A-8BA63EA6D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8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C9D6-EC7A-41A9-B118-CC2165240644}" type="datetimeFigureOut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507CD-33BC-40E3-BAEE-D789F5F6E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7143E-C727-4F43-A930-B55D83DFD799}" type="datetimeFigureOut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1295-8D10-4F07-91B1-ACBB659E1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9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C4F3D-A8B9-4A02-96D0-0E2B63FD9EF1}" type="datetimeFigureOut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9B4B0-D13C-48F1-8511-14C6C9E4F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7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4DB67-3F74-47F8-9C8B-037B4661AB72}" type="datetimeFigureOut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CE426-CF19-4B71-8316-B5A792982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9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0BD23-9943-44DE-882F-E0D332DBC324}" type="datetimeFigureOut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C5CC-F5CF-4B90-8B68-146ED9E55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90C7-D507-4E15-98CF-3705F35C907E}" type="datetimeFigureOut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D0D10-86CF-4FAF-88F6-A0CB328C2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1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78D7E-3177-48C5-82AB-D387AB1A92DE}" type="datetimeFigureOut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94DF2-49B5-4256-A92E-B814A629C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4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5BC22-691E-4A88-81BB-810B62A8C71D}" type="datetimeFigureOut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38FC-DB2E-44EF-B278-BD3A41C70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9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A49F3-4772-4E85-B093-B1A50A64AD94}" type="datetimeFigureOut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BB45-256F-4BEF-8BA2-BED05E2C4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04408-141B-41FC-8657-D3E8881E5ED7}" type="datetimeFigureOut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3B748-3465-4F8A-BC97-3F1BFCA98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4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466479-254C-4894-BE78-B03CDA263E21}" type="datetimeFigureOut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005359-FFE6-4223-9F9F-0F6C83138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4438" y="1030784"/>
            <a:ext cx="99187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2700">
                  <a:noFill/>
                  <a:prstDash val="solid"/>
                </a:ln>
                <a:latin typeface="+mj-lt"/>
                <a:cs typeface="+mn-cs"/>
              </a:rPr>
              <a:t>A 10-year old female with unilateral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2700">
                  <a:noFill/>
                  <a:prstDash val="solid"/>
                </a:ln>
                <a:latin typeface="+mj-lt"/>
                <a:cs typeface="+mn-cs"/>
              </a:rPr>
              <a:t>vision loss</a:t>
            </a:r>
            <a:endParaRPr lang="x-none" sz="4400" b="1" dirty="0">
              <a:ln w="12700">
                <a:noFill/>
                <a:prstDash val="solid"/>
              </a:ln>
              <a:latin typeface="+mj-lt"/>
              <a:cs typeface="+mn-cs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2287588" y="2152650"/>
            <a:ext cx="7772400" cy="1470025"/>
          </a:xfrm>
        </p:spPr>
        <p:txBody>
          <a:bodyPr/>
          <a:lstStyle/>
          <a:p>
            <a:r>
              <a:rPr lang="en-US" sz="4400" dirty="0"/>
              <a:t>Teaching </a:t>
            </a:r>
            <a:r>
              <a:rPr lang="en-US" sz="4400" dirty="0" err="1"/>
              <a:t>NeuroImages</a:t>
            </a:r>
            <a:endParaRPr lang="en-US" sz="4400" dirty="0"/>
          </a:p>
        </p:txBody>
      </p:sp>
      <p:sp>
        <p:nvSpPr>
          <p:cNvPr id="2052" name="Subtitle 2"/>
          <p:cNvSpPr>
            <a:spLocks noGrp="1"/>
          </p:cNvSpPr>
          <p:nvPr>
            <p:ph type="subTitle" idx="1"/>
          </p:nvPr>
        </p:nvSpPr>
        <p:spPr>
          <a:xfrm>
            <a:off x="2973388" y="3860800"/>
            <a:ext cx="6400800" cy="1266825"/>
          </a:xfrm>
        </p:spPr>
        <p:txBody>
          <a:bodyPr/>
          <a:lstStyle/>
          <a:p>
            <a:r>
              <a:rPr lang="en-US" sz="3200" i="1" dirty="0"/>
              <a:t>Neurology</a:t>
            </a:r>
            <a:r>
              <a:rPr lang="en-US" sz="3200" dirty="0"/>
              <a:t>®</a:t>
            </a:r>
          </a:p>
          <a:p>
            <a:r>
              <a:rPr lang="en-US" sz="3200" dirty="0"/>
              <a:t>Resident &amp; Fellow Section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2020 American Academy of Neurology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538" y="58324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1981200" y="2635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400" dirty="0">
                <a:latin typeface="Calibri Light" pitchFamily="34" charset="0"/>
              </a:rPr>
              <a:t>Vignette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0148810" y="6216650"/>
            <a:ext cx="19636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zh-CN" sz="2400" dirty="0" err="1"/>
              <a:t>Samanta</a:t>
            </a:r>
            <a:r>
              <a:rPr lang="en-US" sz="2400" dirty="0"/>
              <a:t> </a:t>
            </a:r>
            <a:r>
              <a:rPr lang="en-US" sz="2400" i="1" dirty="0"/>
              <a:t>et al.</a:t>
            </a:r>
            <a:endParaRPr lang="en-US" sz="2400" dirty="0"/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Content Placeholder 2"/>
          <p:cNvSpPr txBox="1">
            <a:spLocks/>
          </p:cNvSpPr>
          <p:nvPr/>
        </p:nvSpPr>
        <p:spPr bwMode="auto">
          <a:xfrm>
            <a:off x="444500" y="1708221"/>
            <a:ext cx="11303000" cy="379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100" dirty="0"/>
              <a:t>A 10-year-old female child presented with right eye diminished vision for 6 months along with headache and intermittent vomiting for 3 weeks.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1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100" dirty="0"/>
              <a:t>Oral steroids improved headache and vomiting, but not vision.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4754334C-3F1E-41C3-A703-220B6CBB4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2020 American Academy of Neurology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 Box 5">
            <a:extLst>
              <a:ext uri="{FF2B5EF4-FFF2-40B4-BE49-F238E27FC236}">
                <a16:creationId xmlns:a16="http://schemas.microsoft.com/office/drawing/2014/main" id="{DB0CCC5A-9E16-476D-A286-265F2E2AB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2020 American Academy of Neurology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5A0CBD9-5C8A-475C-9EF9-86DE2BCAB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8810" y="6216650"/>
            <a:ext cx="19636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zh-CN" sz="2400" dirty="0" err="1"/>
              <a:t>Samanta</a:t>
            </a:r>
            <a:r>
              <a:rPr lang="en-US" sz="2400" dirty="0"/>
              <a:t> </a:t>
            </a:r>
            <a:r>
              <a:rPr lang="en-US" sz="2400" i="1" dirty="0"/>
              <a:t>et al.</a:t>
            </a:r>
            <a:endParaRPr lang="en-US" sz="2400" dirty="0"/>
          </a:p>
        </p:txBody>
      </p:sp>
      <p:sp>
        <p:nvSpPr>
          <p:cNvPr id="4098" name="Title 1"/>
          <p:cNvSpPr txBox="1">
            <a:spLocks/>
          </p:cNvSpPr>
          <p:nvPr/>
        </p:nvSpPr>
        <p:spPr bwMode="auto">
          <a:xfrm>
            <a:off x="1981200" y="2635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400" dirty="0">
                <a:latin typeface="Calibri Light" pitchFamily="34" charset="0"/>
              </a:rPr>
              <a:t>Image</a:t>
            </a:r>
          </a:p>
        </p:txBody>
      </p:sp>
      <p:pic>
        <p:nvPicPr>
          <p:cNvPr id="5" name="Picture 4" descr="A picture containing photo, different, sitting, old&#10;&#10;Description automatically generated">
            <a:extLst>
              <a:ext uri="{FF2B5EF4-FFF2-40B4-BE49-F238E27FC236}">
                <a16:creationId xmlns:a16="http://schemas.microsoft.com/office/drawing/2014/main" id="{9BFA61B8-4CC9-47B8-AC9C-D4FFFF7844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738" y="993384"/>
            <a:ext cx="8582523" cy="48712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444500" y="165555"/>
            <a:ext cx="1130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400" dirty="0">
                <a:latin typeface="Calibri Light" pitchFamily="34" charset="0"/>
              </a:rPr>
              <a:t>Neurocysticercosis with unilateral vision loss </a:t>
            </a: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0" name="Content Placeholder 2"/>
          <p:cNvSpPr txBox="1">
            <a:spLocks/>
          </p:cNvSpPr>
          <p:nvPr/>
        </p:nvSpPr>
        <p:spPr bwMode="auto">
          <a:xfrm>
            <a:off x="444500" y="1662802"/>
            <a:ext cx="113030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CA" sz="3200" dirty="0"/>
              <a:t>Brain MRI findings of enhancing cystic lesions lacking a visible scolex along with clinical features of intracranial hypertension including headache and vomiting suggested diagnosis of Multiple neurocysticercosis (MNCC).</a:t>
            </a:r>
            <a:r>
              <a:rPr lang="en-CA" sz="3200" baseline="30000" dirty="0"/>
              <a:t>1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endParaRPr lang="en-CA" sz="32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CA" sz="3200" dirty="0"/>
              <a:t>Unilateral vision loss with </a:t>
            </a:r>
            <a:r>
              <a:rPr lang="en-CA" sz="3200" dirty="0" err="1"/>
              <a:t>panuveitis</a:t>
            </a:r>
            <a:r>
              <a:rPr lang="en-CA" sz="3200" dirty="0"/>
              <a:t> in MNCC may result from concurrent subretinal cysticercosis.</a:t>
            </a:r>
            <a:r>
              <a:rPr lang="en-CA" sz="3200" baseline="30000" dirty="0"/>
              <a:t>2</a:t>
            </a:r>
            <a:r>
              <a:rPr lang="en-CA" sz="3200" dirty="0"/>
              <a:t> 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81C07283-E2B6-4399-9BC9-F4D4579A1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2020 American Academy of Neurology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F70B46E-D2D1-483A-BC22-4755B3C1A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8810" y="6216650"/>
            <a:ext cx="19636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zh-CN" sz="2400" dirty="0" err="1"/>
              <a:t>Samanta</a:t>
            </a:r>
            <a:r>
              <a:rPr lang="en-US" sz="2400" dirty="0"/>
              <a:t> </a:t>
            </a:r>
            <a:r>
              <a:rPr lang="en-US" sz="2400" i="1" dirty="0"/>
              <a:t>et al.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_x0020_Status xmlns="e7320cf4-ae7b-42d1-8d40-7b46a3e34241">Active</Doc_x0020_Status>
    <Expiration_x0020_Year xmlns="e7320cf4-ae7b-42d1-8d40-7b46a3e34241" xsi:nil="true"/>
    <_dlc_DocId xmlns="e7320cf4-ae7b-42d1-8d40-7b46a3e34241">XR3R6C5RZQK7-1114359290-10793</_dlc_DocId>
    <_dlc_DocIdUrl xmlns="e7320cf4-ae7b-42d1-8d40-7b46a3e34241">
      <Url>https://aan1-portal1.sharepoint.com/AEI/Neurology/_layouts/15/DocIdRedir.aspx?ID=XR3R6C5RZQK7-1114359290-10793</Url>
      <Description>XR3R6C5RZQK7-1114359290-10793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D34039D8CCA04A8D111D3CF6AC1160" ma:contentTypeVersion="118" ma:contentTypeDescription="Create a new document." ma:contentTypeScope="" ma:versionID="d3c4e44288f4dbfeae688b43334980e3">
  <xsd:schema xmlns:xsd="http://www.w3.org/2001/XMLSchema" xmlns:xs="http://www.w3.org/2001/XMLSchema" xmlns:p="http://schemas.microsoft.com/office/2006/metadata/properties" xmlns:ns2="e7320cf4-ae7b-42d1-8d40-7b46a3e34241" xmlns:ns3="5b392074-1baa-4a69-8bcc-cde031b15a15" targetNamespace="http://schemas.microsoft.com/office/2006/metadata/properties" ma:root="true" ma:fieldsID="e87a8b1405fbbb239e4df35f6d4e8ac9" ns2:_="" ns3:_="">
    <xsd:import namespace="e7320cf4-ae7b-42d1-8d40-7b46a3e34241"/>
    <xsd:import namespace="5b392074-1baa-4a69-8bcc-cde031b15a15"/>
    <xsd:element name="properties">
      <xsd:complexType>
        <xsd:sequence>
          <xsd:element name="documentManagement">
            <xsd:complexType>
              <xsd:all>
                <xsd:element ref="ns2:Expiration_x0020_Year" minOccurs="0"/>
                <xsd:element ref="ns2:Doc_x0020_Status" minOccurs="0"/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20cf4-ae7b-42d1-8d40-7b46a3e34241" elementFormDefault="qualified">
    <xsd:import namespace="http://schemas.microsoft.com/office/2006/documentManagement/types"/>
    <xsd:import namespace="http://schemas.microsoft.com/office/infopath/2007/PartnerControls"/>
    <xsd:element name="Expiration_x0020_Year" ma:index="8" nillable="true" ma:displayName="Expiration Year" ma:format="Dropdown" ma:internalName="Expiration_x0020_Year">
      <xsd:simpleType>
        <xsd:restriction base="dms:Choice">
          <xsd:enumeration value="No Expiration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  <xsd:element name="Doc_x0020_Status" ma:index="9" nillable="true" ma:displayName="Doc Status" ma:default="Active" ma:format="Dropdown" ma:internalName="Doc_x0020_Status">
      <xsd:simpleType>
        <xsd:restriction base="dms:Choice">
          <xsd:enumeration value="Active"/>
          <xsd:enumeration value="Inactive"/>
          <xsd:enumeration value="To Be Deleted"/>
          <xsd:enumeration value="Draft"/>
          <xsd:enumeration value="Final"/>
          <xsd:enumeration value="Archive"/>
        </xsd:restriction>
      </xsd:simpleType>
    </xsd:element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392074-1baa-4a69-8bcc-cde031b15a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53657B-0121-4630-AC57-9F97123D519F}">
  <ds:schemaRefs>
    <ds:schemaRef ds:uri="http://schemas.microsoft.com/office/2006/metadata/properties"/>
    <ds:schemaRef ds:uri="http://schemas.microsoft.com/office/infopath/2007/PartnerControls"/>
    <ds:schemaRef ds:uri="e7320cf4-ae7b-42d1-8d40-7b46a3e34241"/>
  </ds:schemaRefs>
</ds:datastoreItem>
</file>

<file path=customXml/itemProps2.xml><?xml version="1.0" encoding="utf-8"?>
<ds:datastoreItem xmlns:ds="http://schemas.openxmlformats.org/officeDocument/2006/customXml" ds:itemID="{A740639C-9986-4639-8830-C6F45AABDE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8CB2E8-A21D-4943-A16C-976375AB9CB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847AA1A-7238-4780-9F2C-EF7EED41E0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320cf4-ae7b-42d1-8d40-7b46a3e34241"/>
    <ds:schemaRef ds:uri="5b392074-1baa-4a69-8bcc-cde031b15a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326</Words>
  <Application>Microsoft Office PowerPoint</Application>
  <PresentationFormat>Widescreen</PresentationFormat>
  <Paragraphs>27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Teaching NeuroImages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NeuroImages</dc:title>
  <dc:creator>Robert Witherow</dc:creator>
  <cp:lastModifiedBy>Andrea Rahkola</cp:lastModifiedBy>
  <cp:revision>17</cp:revision>
  <dcterms:created xsi:type="dcterms:W3CDTF">2019-01-10T05:30:26Z</dcterms:created>
  <dcterms:modified xsi:type="dcterms:W3CDTF">2020-11-20T22:18:02Z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0x0101002FD34039D8CCA04A8D111D3CF6AC1160</vt:lpwstr>
  </property>
  <property fmtid="{D5CDD505-2E9C-101B-9397-08002B2CF9AE}" pid="3" name="_dlc_DocIdItemGuid">
    <vt:lpwstr>a894ebac-47fd-4263-bc96-e8b00d64b405</vt:lpwstr>
  </property>
</Properties>
</file>