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0"/>
  </p:notesMasterIdLst>
  <p:sldIdLst>
    <p:sldId id="256" r:id="rId6"/>
    <p:sldId id="257" r:id="rId7"/>
    <p:sldId id="258" r:id="rId8"/>
    <p:sldId id="260" r:id="rId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3537" autoAdjust="0"/>
  </p:normalViewPr>
  <p:slideViewPr>
    <p:cSldViewPr snapToGrid="0">
      <p:cViewPr varScale="1">
        <p:scale>
          <a:sx n="52" d="100"/>
          <a:sy n="52" d="100"/>
        </p:scale>
        <p:origin x="122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08007AE-1612-47BF-99C0-FDB7B24EEF97}" type="datetimeFigureOut">
              <a:rPr lang="en-US"/>
              <a:pPr>
                <a:defRPr/>
              </a:pPr>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160EAB6-035A-4D44-86E6-0C60819E6AC6}" type="slidenum">
              <a:rPr lang="en-US"/>
              <a:pPr>
                <a:defRPr/>
              </a:pPr>
              <a:t>‹#›</a:t>
            </a:fld>
            <a:endParaRPr lang="en-US"/>
          </a:p>
        </p:txBody>
      </p:sp>
    </p:spTree>
    <p:extLst>
      <p:ext uri="{BB962C8B-B14F-4D97-AF65-F5344CB8AC3E}">
        <p14:creationId xmlns:p14="http://schemas.microsoft.com/office/powerpoint/2010/main" val="42050775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b="1"/>
            </a:pPr>
            <a:r>
              <a:rPr lang="en-US" b="1" dirty="0"/>
              <a:t>Video Legend:</a:t>
            </a:r>
            <a:r>
              <a:rPr lang="en-US" b="1" baseline="0" dirty="0"/>
              <a:t> </a:t>
            </a:r>
          </a:p>
          <a:p>
            <a:pPr>
              <a:defRPr b="1"/>
            </a:pPr>
            <a:r>
              <a:rPr lang="en-US" b="0" baseline="0" dirty="0"/>
              <a:t>The patient is describing her symptoms. Note the hoarseness and the dysprosody of the speech, as well as the bilateral ptosis. The oculomotor exam reveals an upward gaze palsy. Gait is very unsteady, requiring an assistance. After immunotherapy an improvement of the speech and gait is detected. </a:t>
            </a:r>
          </a:p>
          <a:p>
            <a:pPr>
              <a:defRPr b="1"/>
            </a:pPr>
            <a:endParaRPr lang="en-US" b="1"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D8F0FC-0597-44C3-BD8D-DE8658E2AF82}"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31933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b="1"/>
            </a:pPr>
            <a:r>
              <a:rPr lang="en-US" dirty="0"/>
              <a:t>References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1. </a:t>
            </a:r>
            <a:r>
              <a:rPr lang="es-ES" sz="1200" kern="1200" dirty="0" err="1">
                <a:solidFill>
                  <a:schemeClr val="tx1"/>
                </a:solidFill>
                <a:effectLst/>
                <a:latin typeface="+mn-lt"/>
                <a:ea typeface="+mn-ea"/>
                <a:cs typeface="+mn-cs"/>
              </a:rPr>
              <a:t>Gaig</a:t>
            </a:r>
            <a:r>
              <a:rPr lang="es-ES" sz="1200" kern="1200" dirty="0">
                <a:solidFill>
                  <a:schemeClr val="tx1"/>
                </a:solidFill>
                <a:effectLst/>
                <a:latin typeface="+mn-lt"/>
                <a:ea typeface="+mn-ea"/>
                <a:cs typeface="+mn-cs"/>
              </a:rPr>
              <a:t> C, Graus F, </a:t>
            </a:r>
            <a:r>
              <a:rPr lang="es-ES" sz="1200" kern="1200" dirty="0" err="1">
                <a:solidFill>
                  <a:schemeClr val="tx1"/>
                </a:solidFill>
                <a:effectLst/>
                <a:latin typeface="+mn-lt"/>
                <a:ea typeface="+mn-ea"/>
                <a:cs typeface="+mn-cs"/>
              </a:rPr>
              <a:t>Compta</a:t>
            </a:r>
            <a:r>
              <a:rPr lang="es-ES" sz="1200" kern="1200" dirty="0">
                <a:solidFill>
                  <a:schemeClr val="tx1"/>
                </a:solidFill>
                <a:effectLst/>
                <a:latin typeface="+mn-lt"/>
                <a:ea typeface="+mn-ea"/>
                <a:cs typeface="+mn-cs"/>
              </a:rPr>
              <a:t> Y, et al. </a:t>
            </a:r>
            <a:r>
              <a:rPr lang="es-ES" sz="1200" kern="1200" dirty="0" err="1">
                <a:solidFill>
                  <a:schemeClr val="tx1"/>
                </a:solidFill>
                <a:effectLst/>
                <a:latin typeface="+mn-lt"/>
                <a:ea typeface="+mn-ea"/>
                <a:cs typeface="+mn-cs"/>
              </a:rPr>
              <a:t>Clinical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manifestations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anti-IgLON5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Neurology</a:t>
            </a:r>
            <a:r>
              <a:rPr lang="es-ES" sz="1200" kern="1200" dirty="0">
                <a:solidFill>
                  <a:schemeClr val="tx1"/>
                </a:solidFill>
                <a:effectLst/>
                <a:latin typeface="+mn-lt"/>
                <a:ea typeface="+mn-ea"/>
                <a:cs typeface="+mn-cs"/>
              </a:rPr>
              <a:t>. 2017;88(18):1736-1743. </a:t>
            </a:r>
            <a:endParaRPr lang="en-US" dirty="0"/>
          </a:p>
          <a:p>
            <a:r>
              <a:rPr lang="en-US" dirty="0"/>
              <a:t>2. </a:t>
            </a:r>
            <a:r>
              <a:rPr lang="es-ES" sz="1200" kern="1200" dirty="0" err="1">
                <a:solidFill>
                  <a:schemeClr val="tx1"/>
                </a:solidFill>
                <a:effectLst/>
                <a:latin typeface="+mn-lt"/>
                <a:ea typeface="+mn-ea"/>
                <a:cs typeface="+mn-cs"/>
              </a:rPr>
              <a:t>Cabezudo-García</a:t>
            </a:r>
            <a:r>
              <a:rPr lang="es-ES" sz="1200" kern="1200" dirty="0">
                <a:solidFill>
                  <a:schemeClr val="tx1"/>
                </a:solidFill>
                <a:effectLst/>
                <a:latin typeface="+mn-lt"/>
                <a:ea typeface="+mn-ea"/>
                <a:cs typeface="+mn-cs"/>
              </a:rPr>
              <a:t> P, </a:t>
            </a:r>
            <a:r>
              <a:rPr lang="es-ES" sz="1200" kern="1200" dirty="0" err="1">
                <a:solidFill>
                  <a:schemeClr val="tx1"/>
                </a:solidFill>
                <a:effectLst/>
                <a:latin typeface="+mn-lt"/>
                <a:ea typeface="+mn-ea"/>
                <a:cs typeface="+mn-cs"/>
              </a:rPr>
              <a:t>Mena-Vázquez</a:t>
            </a:r>
            <a:r>
              <a:rPr lang="es-ES" sz="1200" kern="1200" dirty="0">
                <a:solidFill>
                  <a:schemeClr val="tx1"/>
                </a:solidFill>
                <a:effectLst/>
                <a:latin typeface="+mn-lt"/>
                <a:ea typeface="+mn-ea"/>
                <a:cs typeface="+mn-cs"/>
              </a:rPr>
              <a:t> N, </a:t>
            </a:r>
            <a:r>
              <a:rPr lang="es-ES" sz="1200" kern="1200" dirty="0" err="1">
                <a:solidFill>
                  <a:schemeClr val="tx1"/>
                </a:solidFill>
                <a:effectLst/>
                <a:latin typeface="+mn-lt"/>
                <a:ea typeface="+mn-ea"/>
                <a:cs typeface="+mn-cs"/>
              </a:rPr>
              <a:t>Estivill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Torrús</a:t>
            </a:r>
            <a:r>
              <a:rPr lang="es-ES" sz="1200" kern="1200" dirty="0">
                <a:solidFill>
                  <a:schemeClr val="tx1"/>
                </a:solidFill>
                <a:effectLst/>
                <a:latin typeface="+mn-lt"/>
                <a:ea typeface="+mn-ea"/>
                <a:cs typeface="+mn-cs"/>
              </a:rPr>
              <a:t> G, Serrano-Castro P. Response to </a:t>
            </a:r>
            <a:r>
              <a:rPr lang="es-ES" sz="1200" kern="1200" dirty="0" err="1">
                <a:solidFill>
                  <a:schemeClr val="tx1"/>
                </a:solidFill>
                <a:effectLst/>
                <a:latin typeface="+mn-lt"/>
                <a:ea typeface="+mn-ea"/>
                <a:cs typeface="+mn-cs"/>
              </a:rPr>
              <a:t>immunotherapy</a:t>
            </a:r>
            <a:r>
              <a:rPr lang="es-ES" sz="1200" kern="1200" dirty="0">
                <a:solidFill>
                  <a:schemeClr val="tx1"/>
                </a:solidFill>
                <a:effectLst/>
                <a:latin typeface="+mn-lt"/>
                <a:ea typeface="+mn-ea"/>
                <a:cs typeface="+mn-cs"/>
              </a:rPr>
              <a:t> in anti-IgLON5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systematic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review</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Acta </a:t>
            </a:r>
            <a:r>
              <a:rPr lang="es-ES" sz="1200" i="1" kern="1200" dirty="0" err="1">
                <a:solidFill>
                  <a:schemeClr val="tx1"/>
                </a:solidFill>
                <a:effectLst/>
                <a:latin typeface="+mn-lt"/>
                <a:ea typeface="+mn-ea"/>
                <a:cs typeface="+mn-cs"/>
              </a:rPr>
              <a:t>Neurol</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Scand</a:t>
            </a:r>
            <a:r>
              <a:rPr lang="es-ES" sz="1200" kern="1200" dirty="0">
                <a:solidFill>
                  <a:schemeClr val="tx1"/>
                </a:solidFill>
                <a:effectLst/>
                <a:latin typeface="+mn-lt"/>
                <a:ea typeface="+mn-ea"/>
                <a:cs typeface="+mn-cs"/>
              </a:rPr>
              <a:t>. 2020;141(4):263-270. </a:t>
            </a:r>
            <a:endParaRPr lang="es-ES" dirty="0"/>
          </a:p>
          <a:p>
            <a:endParaRPr lang="en-US" dirty="0"/>
          </a:p>
          <a:p>
            <a:pPr>
              <a:spcBef>
                <a:spcPct val="0"/>
              </a:spcBef>
            </a:pPr>
            <a:endParaRPr 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0C1709-9C8D-4532-A2B0-BF4246916076}"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25249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942FC1-0500-410C-B0C3-70697C37FEF2}" type="datetimeFigureOut">
              <a:rPr lang="en-US"/>
              <a:pPr>
                <a:defRPr/>
              </a:pPr>
              <a:t>11/24/2020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D0B283-1DCD-4787-8F8A-8BA63EA6D624}" type="slidenum">
              <a:rPr lang="en-US"/>
              <a:pPr>
                <a:defRPr/>
              </a:pPr>
              <a:t>‹#›</a:t>
            </a:fld>
            <a:endParaRPr lang="en-US"/>
          </a:p>
        </p:txBody>
      </p:sp>
    </p:spTree>
    <p:extLst>
      <p:ext uri="{BB962C8B-B14F-4D97-AF65-F5344CB8AC3E}">
        <p14:creationId xmlns:p14="http://schemas.microsoft.com/office/powerpoint/2010/main" val="255108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10C9D6-EC7A-41A9-B118-CC2165240644}" type="datetimeFigureOut">
              <a:rPr lang="en-US"/>
              <a:pPr>
                <a:defRPr/>
              </a:pPr>
              <a:t>11/24/2020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7507CD-33BC-40E3-BAEE-D789F5F6EE14}" type="slidenum">
              <a:rPr lang="en-US"/>
              <a:pPr>
                <a:defRPr/>
              </a:pPr>
              <a:t>‹#›</a:t>
            </a:fld>
            <a:endParaRPr lang="en-US"/>
          </a:p>
        </p:txBody>
      </p:sp>
    </p:spTree>
    <p:extLst>
      <p:ext uri="{BB962C8B-B14F-4D97-AF65-F5344CB8AC3E}">
        <p14:creationId xmlns:p14="http://schemas.microsoft.com/office/powerpoint/2010/main" val="11514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87143E-C727-4F43-A930-B55D83DFD799}" type="datetimeFigureOut">
              <a:rPr lang="en-US"/>
              <a:pPr>
                <a:defRPr/>
              </a:pPr>
              <a:t>11/24/2020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CB1295-8D10-4F07-91B1-ACBB659E13FD}" type="slidenum">
              <a:rPr lang="en-US"/>
              <a:pPr>
                <a:defRPr/>
              </a:pPr>
              <a:t>‹#›</a:t>
            </a:fld>
            <a:endParaRPr lang="en-US"/>
          </a:p>
        </p:txBody>
      </p:sp>
    </p:spTree>
    <p:extLst>
      <p:ext uri="{BB962C8B-B14F-4D97-AF65-F5344CB8AC3E}">
        <p14:creationId xmlns:p14="http://schemas.microsoft.com/office/powerpoint/2010/main" val="83179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C4F3D-A8B9-4A02-96D0-0E2B63FD9EF1}" type="datetimeFigureOut">
              <a:rPr lang="en-US"/>
              <a:pPr>
                <a:defRPr/>
              </a:pPr>
              <a:t>11/24/2020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49B4B0-D13C-48F1-8511-14C6C9E4F233}" type="slidenum">
              <a:rPr lang="en-US"/>
              <a:pPr>
                <a:defRPr/>
              </a:pPr>
              <a:t>‹#›</a:t>
            </a:fld>
            <a:endParaRPr lang="en-US"/>
          </a:p>
        </p:txBody>
      </p:sp>
    </p:spTree>
    <p:extLst>
      <p:ext uri="{BB962C8B-B14F-4D97-AF65-F5344CB8AC3E}">
        <p14:creationId xmlns:p14="http://schemas.microsoft.com/office/powerpoint/2010/main" val="183247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0E4DB67-3F74-47F8-9C8B-037B4661AB72}" type="datetimeFigureOut">
              <a:rPr lang="en-US"/>
              <a:pPr>
                <a:defRPr/>
              </a:pPr>
              <a:t>11/24/2020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FCE426-CF19-4B71-8316-B5A79298254E}" type="slidenum">
              <a:rPr lang="en-US"/>
              <a:pPr>
                <a:defRPr/>
              </a:pPr>
              <a:t>‹#›</a:t>
            </a:fld>
            <a:endParaRPr lang="en-US"/>
          </a:p>
        </p:txBody>
      </p:sp>
    </p:spTree>
    <p:extLst>
      <p:ext uri="{BB962C8B-B14F-4D97-AF65-F5344CB8AC3E}">
        <p14:creationId xmlns:p14="http://schemas.microsoft.com/office/powerpoint/2010/main" val="257159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0BD23-9943-44DE-882F-E0D332DBC324}" type="datetimeFigureOut">
              <a:rPr lang="en-US"/>
              <a:pPr>
                <a:defRPr/>
              </a:pPr>
              <a:t>11/24/2020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9CC5CC-F5CF-4B90-8B68-146ED9E55A92}" type="slidenum">
              <a:rPr lang="en-US"/>
              <a:pPr>
                <a:defRPr/>
              </a:pPr>
              <a:t>‹#›</a:t>
            </a:fld>
            <a:endParaRPr lang="en-US"/>
          </a:p>
        </p:txBody>
      </p:sp>
    </p:spTree>
    <p:extLst>
      <p:ext uri="{BB962C8B-B14F-4D97-AF65-F5344CB8AC3E}">
        <p14:creationId xmlns:p14="http://schemas.microsoft.com/office/powerpoint/2010/main" val="38656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EF90C7-D507-4E15-98CF-3705F35C907E}" type="datetimeFigureOut">
              <a:rPr lang="en-US"/>
              <a:pPr>
                <a:defRPr/>
              </a:pPr>
              <a:t>11/24/2020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4D0D10-86CF-4FAF-88F6-A0CB328C267B}" type="slidenum">
              <a:rPr lang="en-US"/>
              <a:pPr>
                <a:defRPr/>
              </a:pPr>
              <a:t>‹#›</a:t>
            </a:fld>
            <a:endParaRPr lang="en-US"/>
          </a:p>
        </p:txBody>
      </p:sp>
    </p:spTree>
    <p:extLst>
      <p:ext uri="{BB962C8B-B14F-4D97-AF65-F5344CB8AC3E}">
        <p14:creationId xmlns:p14="http://schemas.microsoft.com/office/powerpoint/2010/main" val="289241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5878D7E-3177-48C5-82AB-D387AB1A92DE}" type="datetimeFigureOut">
              <a:rPr lang="en-US"/>
              <a:pPr>
                <a:defRPr/>
              </a:pPr>
              <a:t>11/24/2020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C94DF2-49B5-4256-A92E-B814A629CAFC}" type="slidenum">
              <a:rPr lang="en-US"/>
              <a:pPr>
                <a:defRPr/>
              </a:pPr>
              <a:t>‹#›</a:t>
            </a:fld>
            <a:endParaRPr lang="en-US"/>
          </a:p>
        </p:txBody>
      </p:sp>
    </p:spTree>
    <p:extLst>
      <p:ext uri="{BB962C8B-B14F-4D97-AF65-F5344CB8AC3E}">
        <p14:creationId xmlns:p14="http://schemas.microsoft.com/office/powerpoint/2010/main" val="309884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65BC22-691E-4A88-81BB-810B62A8C71D}" type="datetimeFigureOut">
              <a:rPr lang="en-US"/>
              <a:pPr>
                <a:defRPr/>
              </a:pPr>
              <a:t>11/24/2020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8E38FC-DB2E-44EF-B278-BD3A41C709E1}" type="slidenum">
              <a:rPr lang="en-US"/>
              <a:pPr>
                <a:defRPr/>
              </a:pPr>
              <a:t>‹#›</a:t>
            </a:fld>
            <a:endParaRPr lang="en-US"/>
          </a:p>
        </p:txBody>
      </p:sp>
    </p:spTree>
    <p:extLst>
      <p:ext uri="{BB962C8B-B14F-4D97-AF65-F5344CB8AC3E}">
        <p14:creationId xmlns:p14="http://schemas.microsoft.com/office/powerpoint/2010/main" val="331669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98A49F3-4772-4E85-B093-B1A50A64AD94}" type="datetimeFigureOut">
              <a:rPr lang="en-US"/>
              <a:pPr>
                <a:defRPr/>
              </a:pPr>
              <a:t>11/24/2020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C6BB45-256F-4BEF-8BA2-BED05E2C46C3}" type="slidenum">
              <a:rPr lang="en-US"/>
              <a:pPr>
                <a:defRPr/>
              </a:pPr>
              <a:t>‹#›</a:t>
            </a:fld>
            <a:endParaRPr lang="en-US"/>
          </a:p>
        </p:txBody>
      </p:sp>
    </p:spTree>
    <p:extLst>
      <p:ext uri="{BB962C8B-B14F-4D97-AF65-F5344CB8AC3E}">
        <p14:creationId xmlns:p14="http://schemas.microsoft.com/office/powerpoint/2010/main" val="26880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BE04408-141B-41FC-8657-D3E8881E5ED7}" type="datetimeFigureOut">
              <a:rPr lang="en-US"/>
              <a:pPr>
                <a:defRPr/>
              </a:pPr>
              <a:t>11/24/2020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3B748-3465-4F8A-BC97-3F1BFCA98584}" type="slidenum">
              <a:rPr lang="en-US"/>
              <a:pPr>
                <a:defRPr/>
              </a:pPr>
              <a:t>‹#›</a:t>
            </a:fld>
            <a:endParaRPr lang="en-US"/>
          </a:p>
        </p:txBody>
      </p:sp>
    </p:spTree>
    <p:extLst>
      <p:ext uri="{BB962C8B-B14F-4D97-AF65-F5344CB8AC3E}">
        <p14:creationId xmlns:p14="http://schemas.microsoft.com/office/powerpoint/2010/main" val="314624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466479-254C-4894-BE78-B03CDA263E21}" type="datetimeFigureOut">
              <a:rPr lang="en-US"/>
              <a:pPr>
                <a:defRPr/>
              </a:pPr>
              <a:t>11/24/2020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3005359-FFE6-4223-9F9F-0F6C831382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38" y="1030784"/>
            <a:ext cx="9918700" cy="1446550"/>
          </a:xfrm>
          <a:prstGeom prst="rect">
            <a:avLst/>
          </a:prstGeom>
        </p:spPr>
        <p:txBody>
          <a:bodyPr>
            <a:spAutoFit/>
          </a:bodyPr>
          <a:lstStyle/>
          <a:p>
            <a:pPr algn="ctr" fontAlgn="auto">
              <a:spcBef>
                <a:spcPts val="0"/>
              </a:spcBef>
              <a:spcAft>
                <a:spcPts val="0"/>
              </a:spcAft>
              <a:defRPr/>
            </a:pPr>
            <a:r>
              <a:rPr lang="en-US" sz="4400" b="1" dirty="0">
                <a:ln w="12700">
                  <a:noFill/>
                  <a:prstDash val="solid"/>
                </a:ln>
                <a:latin typeface="+mj-lt"/>
                <a:cs typeface="+mn-cs"/>
              </a:rPr>
              <a:t>A 74-year-old woman with a progressive gait instability</a:t>
            </a:r>
            <a:endParaRPr lang="x-none" sz="4400" b="1" dirty="0">
              <a:ln w="12700">
                <a:noFill/>
                <a:prstDash val="solid"/>
              </a:ln>
              <a:latin typeface="+mj-lt"/>
              <a:cs typeface="+mn-cs"/>
            </a:endParaRPr>
          </a:p>
        </p:txBody>
      </p:sp>
      <p:sp>
        <p:nvSpPr>
          <p:cNvPr id="2051" name="Title 1"/>
          <p:cNvSpPr>
            <a:spLocks noGrp="1"/>
          </p:cNvSpPr>
          <p:nvPr>
            <p:ph type="ctrTitle"/>
          </p:nvPr>
        </p:nvSpPr>
        <p:spPr>
          <a:xfrm>
            <a:off x="2287588" y="2152650"/>
            <a:ext cx="7772400" cy="1470025"/>
          </a:xfrm>
        </p:spPr>
        <p:txBody>
          <a:bodyPr/>
          <a:lstStyle/>
          <a:p>
            <a:r>
              <a:rPr lang="en-US" sz="4400" dirty="0"/>
              <a:t>Teaching </a:t>
            </a:r>
            <a:r>
              <a:rPr lang="en-US" sz="4400" dirty="0" err="1"/>
              <a:t>NeuroImages</a:t>
            </a:r>
            <a:endParaRPr lang="en-US" sz="4400" dirty="0"/>
          </a:p>
        </p:txBody>
      </p:sp>
      <p:sp>
        <p:nvSpPr>
          <p:cNvPr id="2052" name="Subtitle 2"/>
          <p:cNvSpPr>
            <a:spLocks noGrp="1"/>
          </p:cNvSpPr>
          <p:nvPr>
            <p:ph type="subTitle" idx="1"/>
          </p:nvPr>
        </p:nvSpPr>
        <p:spPr>
          <a:xfrm>
            <a:off x="2973388" y="3860800"/>
            <a:ext cx="6400800" cy="1266825"/>
          </a:xfrm>
        </p:spPr>
        <p:txBody>
          <a:bodyPr/>
          <a:lstStyle/>
          <a:p>
            <a:r>
              <a:rPr lang="en-US" sz="3200" i="1" dirty="0"/>
              <a:t>Neurology</a:t>
            </a:r>
            <a:r>
              <a:rPr lang="en-US" sz="3200" dirty="0"/>
              <a:t>®</a:t>
            </a:r>
          </a:p>
          <a:p>
            <a:r>
              <a:rPr lang="en-US" sz="3200" dirty="0"/>
              <a:t>Resident &amp; Fellow Section</a:t>
            </a:r>
          </a:p>
        </p:txBody>
      </p:sp>
      <p:sp>
        <p:nvSpPr>
          <p:cNvPr id="2053" name="Text Box 5"/>
          <p:cNvSpPr txBox="1">
            <a:spLocks noChangeArrowheads="1"/>
          </p:cNvSpPr>
          <p:nvPr/>
        </p:nvSpPr>
        <p:spPr bwMode="auto">
          <a:xfrm>
            <a:off x="228600" y="6424613"/>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r>
              <a:rPr lang="en-GB" sz="1000" dirty="0">
                <a:latin typeface="Arial" pitchFamily="34" charset="0"/>
                <a:ea typeface="msgothic"/>
                <a:cs typeface="msgothic"/>
              </a:rPr>
              <a:t>© 2020 American Academy of Neurology</a:t>
            </a:r>
          </a:p>
        </p:txBody>
      </p:sp>
      <p:pic>
        <p:nvPicPr>
          <p:cNvPr id="20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538" y="5832475"/>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1981200" y="263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sz="4400" dirty="0">
                <a:latin typeface="Calibri Light" pitchFamily="34" charset="0"/>
              </a:rPr>
              <a:t>Vignette</a:t>
            </a:r>
          </a:p>
        </p:txBody>
      </p:sp>
      <p:sp>
        <p:nvSpPr>
          <p:cNvPr id="3075" name="Rectangle 2"/>
          <p:cNvSpPr>
            <a:spLocks noChangeArrowheads="1"/>
          </p:cNvSpPr>
          <p:nvPr/>
        </p:nvSpPr>
        <p:spPr bwMode="auto">
          <a:xfrm>
            <a:off x="9040688" y="6238295"/>
            <a:ext cx="3151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err="1"/>
              <a:t>Villacieros</a:t>
            </a:r>
            <a:r>
              <a:rPr lang="en-US" sz="2400" dirty="0"/>
              <a:t>-Álvarez </a:t>
            </a:r>
            <a:r>
              <a:rPr lang="en-US" sz="2400" i="1" dirty="0"/>
              <a:t>et al.</a:t>
            </a:r>
            <a:endParaRPr lang="en-US" sz="2400" dirty="0"/>
          </a:p>
        </p:txBody>
      </p:sp>
      <p:pic>
        <p:nvPicPr>
          <p:cNvPr id="30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8" y="5946775"/>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Content Placeholder 2"/>
          <p:cNvSpPr txBox="1">
            <a:spLocks/>
          </p:cNvSpPr>
          <p:nvPr/>
        </p:nvSpPr>
        <p:spPr bwMode="auto">
          <a:xfrm>
            <a:off x="444500" y="981981"/>
            <a:ext cx="11303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marL="228600" indent="-228600">
              <a:lnSpc>
                <a:spcPct val="90000"/>
              </a:lnSpc>
              <a:spcBef>
                <a:spcPts val="1000"/>
              </a:spcBef>
              <a:buFont typeface="Arial" pitchFamily="34" charset="0"/>
              <a:buChar char="•"/>
            </a:pPr>
            <a:r>
              <a:rPr lang="en-US" sz="2400" dirty="0"/>
              <a:t>74-year-old woman</a:t>
            </a:r>
          </a:p>
          <a:p>
            <a:pPr marL="228600" indent="-228600">
              <a:lnSpc>
                <a:spcPct val="90000"/>
              </a:lnSpc>
              <a:spcBef>
                <a:spcPts val="1000"/>
              </a:spcBef>
              <a:buFont typeface="Arial" pitchFamily="34" charset="0"/>
              <a:buChar char="•"/>
            </a:pPr>
            <a:r>
              <a:rPr lang="es-ES" sz="2400" dirty="0" err="1"/>
              <a:t>Progressive</a:t>
            </a:r>
            <a:r>
              <a:rPr lang="es-ES" sz="2400" dirty="0"/>
              <a:t> </a:t>
            </a:r>
            <a:r>
              <a:rPr lang="es-ES" sz="2400" dirty="0" err="1"/>
              <a:t>gait</a:t>
            </a:r>
            <a:r>
              <a:rPr lang="es-ES" sz="2400" dirty="0"/>
              <a:t> </a:t>
            </a:r>
            <a:r>
              <a:rPr lang="es-ES" sz="2400" dirty="0" err="1"/>
              <a:t>instability</a:t>
            </a:r>
            <a:r>
              <a:rPr lang="es-ES" sz="2400" dirty="0"/>
              <a:t> </a:t>
            </a:r>
            <a:r>
              <a:rPr lang="es-ES" sz="2400" dirty="0" err="1"/>
              <a:t>with</a:t>
            </a:r>
            <a:r>
              <a:rPr lang="es-ES" sz="2400" dirty="0"/>
              <a:t> </a:t>
            </a:r>
            <a:r>
              <a:rPr lang="es-ES" sz="2400" dirty="0" err="1"/>
              <a:t>recurrent</a:t>
            </a:r>
            <a:r>
              <a:rPr lang="es-ES" sz="2400" dirty="0"/>
              <a:t> </a:t>
            </a:r>
            <a:r>
              <a:rPr lang="es-ES" sz="2400" dirty="0" err="1"/>
              <a:t>falls</a:t>
            </a:r>
            <a:r>
              <a:rPr lang="es-ES" sz="2400" dirty="0"/>
              <a:t>, </a:t>
            </a:r>
            <a:r>
              <a:rPr lang="es-ES" sz="2400" dirty="0" err="1"/>
              <a:t>dysphonia</a:t>
            </a:r>
            <a:r>
              <a:rPr lang="es-ES" sz="2400" dirty="0"/>
              <a:t>, </a:t>
            </a:r>
            <a:r>
              <a:rPr lang="es-ES" sz="2400" dirty="0" err="1"/>
              <a:t>dysphagia</a:t>
            </a:r>
            <a:r>
              <a:rPr lang="es-ES" sz="2400" dirty="0"/>
              <a:t> and </a:t>
            </a:r>
            <a:r>
              <a:rPr lang="es-ES" sz="2400" dirty="0" err="1"/>
              <a:t>sleep</a:t>
            </a:r>
            <a:r>
              <a:rPr lang="es-ES" sz="2400" dirty="0"/>
              <a:t> </a:t>
            </a:r>
            <a:r>
              <a:rPr lang="es-ES" sz="2400" dirty="0" err="1"/>
              <a:t>problems</a:t>
            </a:r>
            <a:r>
              <a:rPr lang="es-ES" sz="2400" dirty="0"/>
              <a:t> </a:t>
            </a:r>
            <a:r>
              <a:rPr lang="es-ES" sz="2400" dirty="0" err="1"/>
              <a:t>which</a:t>
            </a:r>
            <a:r>
              <a:rPr lang="es-ES" sz="2400" dirty="0"/>
              <a:t> </a:t>
            </a:r>
            <a:r>
              <a:rPr lang="es-ES" sz="2400" dirty="0" err="1"/>
              <a:t>included</a:t>
            </a:r>
            <a:r>
              <a:rPr lang="es-ES" sz="2400" dirty="0"/>
              <a:t> </a:t>
            </a:r>
            <a:r>
              <a:rPr lang="es-ES" sz="2400" dirty="0" err="1"/>
              <a:t>insomnia</a:t>
            </a:r>
            <a:r>
              <a:rPr lang="es-ES" sz="2400" dirty="0"/>
              <a:t>, </a:t>
            </a:r>
            <a:r>
              <a:rPr lang="es-ES" sz="2400" dirty="0" err="1"/>
              <a:t>breathing</a:t>
            </a:r>
            <a:r>
              <a:rPr lang="es-ES" sz="2400" dirty="0"/>
              <a:t> </a:t>
            </a:r>
            <a:r>
              <a:rPr lang="es-ES" sz="2400" dirty="0" err="1"/>
              <a:t>difficulties</a:t>
            </a:r>
            <a:r>
              <a:rPr lang="es-ES" sz="2400" dirty="0"/>
              <a:t> and </a:t>
            </a:r>
            <a:r>
              <a:rPr lang="es-ES" sz="2400" dirty="0" err="1"/>
              <a:t>complex</a:t>
            </a:r>
            <a:r>
              <a:rPr lang="es-ES" sz="2400" dirty="0"/>
              <a:t> </a:t>
            </a:r>
            <a:r>
              <a:rPr lang="es-ES" sz="2400" dirty="0" err="1"/>
              <a:t>vocalizations</a:t>
            </a:r>
            <a:r>
              <a:rPr lang="es-ES" sz="2400" dirty="0"/>
              <a:t> </a:t>
            </a:r>
            <a:r>
              <a:rPr lang="es-ES" sz="2400" dirty="0" err="1"/>
              <a:t>during</a:t>
            </a:r>
            <a:r>
              <a:rPr lang="es-ES" sz="2400" dirty="0"/>
              <a:t> </a:t>
            </a:r>
            <a:r>
              <a:rPr lang="es-ES" sz="2400" dirty="0" err="1"/>
              <a:t>sleep</a:t>
            </a:r>
            <a:r>
              <a:rPr lang="es-ES" sz="2400" dirty="0"/>
              <a:t> (</a:t>
            </a:r>
            <a:r>
              <a:rPr lang="es-ES" sz="2400" dirty="0" err="1"/>
              <a:t>talking</a:t>
            </a:r>
            <a:r>
              <a:rPr lang="es-ES" sz="2400" dirty="0"/>
              <a:t>, </a:t>
            </a:r>
            <a:r>
              <a:rPr lang="es-ES" sz="2400" dirty="0" err="1"/>
              <a:t>singing</a:t>
            </a:r>
            <a:r>
              <a:rPr lang="es-ES" sz="2400" dirty="0"/>
              <a:t>, </a:t>
            </a:r>
            <a:r>
              <a:rPr lang="es-ES" sz="2400" dirty="0" err="1"/>
              <a:t>laughing</a:t>
            </a:r>
            <a:r>
              <a:rPr lang="es-ES" sz="2400" dirty="0"/>
              <a:t>, </a:t>
            </a:r>
            <a:r>
              <a:rPr lang="es-ES" sz="2400" dirty="0" err="1"/>
              <a:t>etc</a:t>
            </a:r>
            <a:r>
              <a:rPr lang="es-ES" sz="2400" dirty="0"/>
              <a:t>) </a:t>
            </a:r>
          </a:p>
          <a:p>
            <a:pPr marL="228600" indent="-228600">
              <a:lnSpc>
                <a:spcPct val="90000"/>
              </a:lnSpc>
              <a:spcBef>
                <a:spcPts val="1000"/>
              </a:spcBef>
              <a:buFont typeface="Arial" pitchFamily="34" charset="0"/>
              <a:buChar char="•"/>
            </a:pPr>
            <a:r>
              <a:rPr lang="es-ES" sz="2400" dirty="0" err="1"/>
              <a:t>Examination</a:t>
            </a:r>
            <a:r>
              <a:rPr lang="es-ES" sz="2400" dirty="0"/>
              <a:t> </a:t>
            </a:r>
            <a:r>
              <a:rPr lang="es-ES" sz="2400" dirty="0" err="1"/>
              <a:t>showed</a:t>
            </a:r>
            <a:r>
              <a:rPr lang="es-ES" sz="2400" dirty="0"/>
              <a:t> bilateral </a:t>
            </a:r>
            <a:r>
              <a:rPr lang="es-ES" sz="2400" dirty="0" err="1"/>
              <a:t>ptosis</a:t>
            </a:r>
            <a:r>
              <a:rPr lang="es-ES" sz="2400" dirty="0"/>
              <a:t>, </a:t>
            </a:r>
            <a:r>
              <a:rPr lang="es-ES" sz="2400" dirty="0" err="1"/>
              <a:t>upward</a:t>
            </a:r>
            <a:r>
              <a:rPr lang="es-ES" sz="2400" dirty="0"/>
              <a:t> </a:t>
            </a:r>
            <a:r>
              <a:rPr lang="es-ES" sz="2400" dirty="0" err="1"/>
              <a:t>gaze</a:t>
            </a:r>
            <a:r>
              <a:rPr lang="es-ES" sz="2400" dirty="0"/>
              <a:t> </a:t>
            </a:r>
            <a:r>
              <a:rPr lang="es-ES" sz="2400" dirty="0" err="1"/>
              <a:t>palsy</a:t>
            </a:r>
            <a:r>
              <a:rPr lang="es-ES" sz="2400" dirty="0"/>
              <a:t>, </a:t>
            </a:r>
            <a:r>
              <a:rPr lang="es-ES" sz="2400" dirty="0" err="1"/>
              <a:t>hoarseness</a:t>
            </a:r>
            <a:r>
              <a:rPr lang="es-ES" sz="2400" dirty="0"/>
              <a:t>, </a:t>
            </a:r>
            <a:r>
              <a:rPr lang="es-ES" sz="2400" dirty="0" err="1"/>
              <a:t>dysprosody</a:t>
            </a:r>
            <a:r>
              <a:rPr lang="es-ES" sz="2400" dirty="0"/>
              <a:t> and </a:t>
            </a:r>
            <a:r>
              <a:rPr lang="es-ES" sz="2400" dirty="0" err="1"/>
              <a:t>gait</a:t>
            </a:r>
            <a:r>
              <a:rPr lang="es-ES" sz="2400" dirty="0"/>
              <a:t> </a:t>
            </a:r>
            <a:r>
              <a:rPr lang="es-ES" sz="2400" dirty="0" err="1"/>
              <a:t>instability</a:t>
            </a:r>
            <a:r>
              <a:rPr lang="es-ES" sz="2400" dirty="0"/>
              <a:t> (video 1). </a:t>
            </a:r>
          </a:p>
          <a:p>
            <a:pPr marL="228600" indent="-228600">
              <a:lnSpc>
                <a:spcPct val="90000"/>
              </a:lnSpc>
              <a:spcBef>
                <a:spcPts val="1000"/>
              </a:spcBef>
              <a:buFont typeface="Arial" pitchFamily="34" charset="0"/>
              <a:buChar char="•"/>
            </a:pPr>
            <a:r>
              <a:rPr lang="es-ES" sz="2400" dirty="0" err="1"/>
              <a:t>Brain</a:t>
            </a:r>
            <a:r>
              <a:rPr lang="es-ES" sz="2400" dirty="0"/>
              <a:t> MRI and PET as </a:t>
            </a:r>
            <a:r>
              <a:rPr lang="es-ES" sz="2400" dirty="0" err="1"/>
              <a:t>well</a:t>
            </a:r>
            <a:r>
              <a:rPr lang="es-ES" sz="2400" dirty="0"/>
              <a:t> as CSF </a:t>
            </a:r>
            <a:r>
              <a:rPr lang="es-ES" sz="2400" dirty="0" err="1"/>
              <a:t>parameters</a:t>
            </a:r>
            <a:r>
              <a:rPr lang="es-ES" sz="2400" dirty="0"/>
              <a:t> </a:t>
            </a:r>
            <a:r>
              <a:rPr lang="es-ES" sz="2400" dirty="0" err="1"/>
              <a:t>were</a:t>
            </a:r>
            <a:r>
              <a:rPr lang="es-ES" sz="2400" dirty="0"/>
              <a:t> </a:t>
            </a:r>
            <a:r>
              <a:rPr lang="es-ES" sz="2400" dirty="0" err="1"/>
              <a:t>unremarkable</a:t>
            </a:r>
            <a:r>
              <a:rPr lang="es-ES" sz="2400" dirty="0"/>
              <a:t>. A video- </a:t>
            </a:r>
            <a:r>
              <a:rPr lang="es-ES" sz="2400" dirty="0" err="1"/>
              <a:t>polysomnography</a:t>
            </a:r>
            <a:r>
              <a:rPr lang="es-ES" sz="2400" dirty="0"/>
              <a:t> </a:t>
            </a:r>
            <a:r>
              <a:rPr lang="es-ES" sz="2400" dirty="0" err="1"/>
              <a:t>revealed</a:t>
            </a:r>
            <a:r>
              <a:rPr lang="es-ES" sz="2400" dirty="0"/>
              <a:t> a </a:t>
            </a:r>
            <a:r>
              <a:rPr lang="es-ES" sz="2400" dirty="0" err="1"/>
              <a:t>disorganized</a:t>
            </a:r>
            <a:r>
              <a:rPr lang="es-ES" sz="2400" dirty="0"/>
              <a:t> </a:t>
            </a:r>
            <a:r>
              <a:rPr lang="es-ES" sz="2400" dirty="0" err="1"/>
              <a:t>sleep</a:t>
            </a:r>
            <a:r>
              <a:rPr lang="es-ES" sz="2400" dirty="0"/>
              <a:t> </a:t>
            </a:r>
            <a:r>
              <a:rPr lang="es-ES" sz="2400" dirty="0" err="1"/>
              <a:t>architecture</a:t>
            </a:r>
            <a:r>
              <a:rPr lang="es-ES" sz="2400" dirty="0"/>
              <a:t> </a:t>
            </a:r>
            <a:r>
              <a:rPr lang="es-ES" sz="2400" dirty="0" err="1"/>
              <a:t>but</a:t>
            </a:r>
            <a:r>
              <a:rPr lang="es-ES" sz="2400" dirty="0"/>
              <a:t> </a:t>
            </a:r>
            <a:r>
              <a:rPr lang="es-ES" sz="2400" dirty="0" err="1"/>
              <a:t>not</a:t>
            </a:r>
            <a:r>
              <a:rPr lang="es-ES" sz="2400" dirty="0"/>
              <a:t> </a:t>
            </a:r>
            <a:r>
              <a:rPr lang="es-ES" sz="2400" dirty="0" err="1"/>
              <a:t>parasomnia</a:t>
            </a:r>
            <a:r>
              <a:rPr lang="es-ES" sz="2400" dirty="0"/>
              <a:t>. </a:t>
            </a:r>
          </a:p>
          <a:p>
            <a:pPr marL="228600" indent="-228600">
              <a:lnSpc>
                <a:spcPct val="90000"/>
              </a:lnSpc>
              <a:spcBef>
                <a:spcPts val="1000"/>
              </a:spcBef>
              <a:buFont typeface="Arial" pitchFamily="34" charset="0"/>
              <a:buChar char="•"/>
            </a:pPr>
            <a:r>
              <a:rPr lang="es-ES" sz="2400" dirty="0" err="1"/>
              <a:t>Immunotherapy</a:t>
            </a:r>
            <a:r>
              <a:rPr lang="es-ES" sz="2400" dirty="0"/>
              <a:t> </a:t>
            </a:r>
            <a:r>
              <a:rPr lang="es-ES" sz="2400" dirty="0" err="1"/>
              <a:t>with</a:t>
            </a:r>
            <a:r>
              <a:rPr lang="es-ES" sz="2400" dirty="0"/>
              <a:t> </a:t>
            </a:r>
            <a:r>
              <a:rPr lang="es-ES" sz="2400" dirty="0" err="1"/>
              <a:t>intravenous</a:t>
            </a:r>
            <a:r>
              <a:rPr lang="es-ES" sz="2400" dirty="0"/>
              <a:t> </a:t>
            </a:r>
            <a:r>
              <a:rPr lang="es-ES" sz="2400" dirty="0" err="1"/>
              <a:t>methylprednisolone</a:t>
            </a:r>
            <a:r>
              <a:rPr lang="es-ES" sz="2400" dirty="0"/>
              <a:t> 1gr/</a:t>
            </a:r>
            <a:r>
              <a:rPr lang="es-ES" sz="2400" dirty="0" err="1"/>
              <a:t>day</a:t>
            </a:r>
            <a:r>
              <a:rPr lang="es-ES" sz="2400" dirty="0"/>
              <a:t> </a:t>
            </a:r>
            <a:r>
              <a:rPr lang="es-ES" sz="2400" dirty="0" err="1"/>
              <a:t>for</a:t>
            </a:r>
            <a:r>
              <a:rPr lang="es-ES" sz="2400" dirty="0"/>
              <a:t> </a:t>
            </a:r>
            <a:r>
              <a:rPr lang="es-ES" sz="2400" dirty="0" err="1"/>
              <a:t>five</a:t>
            </a:r>
            <a:r>
              <a:rPr lang="es-ES" sz="2400" dirty="0"/>
              <a:t> </a:t>
            </a:r>
            <a:r>
              <a:rPr lang="es-ES" sz="2400" dirty="0" err="1"/>
              <a:t>days</a:t>
            </a:r>
            <a:r>
              <a:rPr lang="es-ES" sz="2400" dirty="0"/>
              <a:t> and </a:t>
            </a:r>
            <a:r>
              <a:rPr lang="es-ES" sz="2400" dirty="0" err="1"/>
              <a:t>immunoglobulins</a:t>
            </a:r>
            <a:r>
              <a:rPr lang="es-ES" sz="2400" dirty="0"/>
              <a:t> </a:t>
            </a:r>
            <a:r>
              <a:rPr lang="es-ES" sz="2400" dirty="0" err="1"/>
              <a:t>resulted</a:t>
            </a:r>
            <a:r>
              <a:rPr lang="es-ES" sz="2400" dirty="0"/>
              <a:t> in </a:t>
            </a:r>
            <a:r>
              <a:rPr lang="es-ES" sz="2400" dirty="0" err="1"/>
              <a:t>improvement</a:t>
            </a:r>
            <a:r>
              <a:rPr lang="es-ES" sz="2400" dirty="0"/>
              <a:t> of </a:t>
            </a:r>
            <a:r>
              <a:rPr lang="es-ES" sz="2400" dirty="0" err="1"/>
              <a:t>gait</a:t>
            </a:r>
            <a:r>
              <a:rPr lang="es-ES" sz="2400" dirty="0"/>
              <a:t> and </a:t>
            </a:r>
            <a:r>
              <a:rPr lang="es-ES" sz="2400" dirty="0" err="1"/>
              <a:t>speech</a:t>
            </a:r>
            <a:r>
              <a:rPr lang="es-ES" sz="2400" dirty="0"/>
              <a:t> </a:t>
            </a:r>
            <a:r>
              <a:rPr lang="es-ES" sz="2400" dirty="0" err="1"/>
              <a:t>during</a:t>
            </a:r>
            <a:r>
              <a:rPr lang="es-ES" sz="2400" dirty="0"/>
              <a:t> a </a:t>
            </a:r>
            <a:r>
              <a:rPr lang="es-ES" sz="2400" dirty="0" err="1"/>
              <a:t>month</a:t>
            </a:r>
            <a:r>
              <a:rPr lang="es-ES" sz="2400" dirty="0"/>
              <a:t> (video1). </a:t>
            </a:r>
            <a:r>
              <a:rPr lang="es-ES" sz="2400" dirty="0" err="1"/>
              <a:t>Second</a:t>
            </a:r>
            <a:r>
              <a:rPr lang="es-ES" sz="2400" dirty="0"/>
              <a:t> </a:t>
            </a:r>
            <a:r>
              <a:rPr lang="es-ES" sz="2400" dirty="0" err="1"/>
              <a:t>course</a:t>
            </a:r>
            <a:r>
              <a:rPr lang="es-ES" sz="2400" dirty="0"/>
              <a:t> of </a:t>
            </a:r>
            <a:r>
              <a:rPr lang="es-ES" sz="2400" dirty="0" err="1"/>
              <a:t>immunoglobulins</a:t>
            </a:r>
            <a:r>
              <a:rPr lang="es-ES" sz="2400" dirty="0"/>
              <a:t> </a:t>
            </a:r>
            <a:r>
              <a:rPr lang="es-ES" sz="2400" dirty="0" err="1"/>
              <a:t>provided</a:t>
            </a:r>
            <a:r>
              <a:rPr lang="es-ES" sz="2400" dirty="0"/>
              <a:t> </a:t>
            </a:r>
            <a:r>
              <a:rPr lang="es-ES" sz="2400" dirty="0" err="1"/>
              <a:t>clinical</a:t>
            </a:r>
            <a:r>
              <a:rPr lang="es-ES" sz="2400" dirty="0"/>
              <a:t> </a:t>
            </a:r>
            <a:r>
              <a:rPr lang="es-ES" sz="2400" dirty="0" err="1"/>
              <a:t>stability</a:t>
            </a:r>
            <a:r>
              <a:rPr lang="es-ES" sz="2400" dirty="0"/>
              <a:t> .</a:t>
            </a:r>
            <a:endParaRPr lang="en-US" dirty="0"/>
          </a:p>
          <a:p>
            <a:pPr marL="228600" indent="-228600">
              <a:lnSpc>
                <a:spcPct val="90000"/>
              </a:lnSpc>
              <a:spcBef>
                <a:spcPts val="1000"/>
              </a:spcBef>
              <a:buFont typeface="Arial" pitchFamily="34" charset="0"/>
              <a:buChar char="•"/>
            </a:pPr>
            <a:endParaRPr lang="en-US" sz="3100" dirty="0"/>
          </a:p>
        </p:txBody>
      </p:sp>
      <p:sp>
        <p:nvSpPr>
          <p:cNvPr id="7" name="Text Box 5">
            <a:extLst>
              <a:ext uri="{FF2B5EF4-FFF2-40B4-BE49-F238E27FC236}">
                <a16:creationId xmlns:a16="http://schemas.microsoft.com/office/drawing/2014/main" id="{4754334C-3F1E-41C3-A703-220B6CBB4DE4}"/>
              </a:ext>
            </a:extLst>
          </p:cNvPr>
          <p:cNvSpPr txBox="1">
            <a:spLocks noChangeArrowheads="1"/>
          </p:cNvSpPr>
          <p:nvPr/>
        </p:nvSpPr>
        <p:spPr bwMode="auto">
          <a:xfrm>
            <a:off x="228600" y="6424613"/>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r>
              <a:rPr lang="en-GB" sz="1000" dirty="0">
                <a:latin typeface="Arial" pitchFamily="34" charset="0"/>
                <a:ea typeface="msgothic"/>
                <a:cs typeface="msgothic"/>
              </a:rPr>
              <a:t>© 2020 American Academy of Neurology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981200" y="263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sz="4400" dirty="0">
                <a:latin typeface="Calibri Light" pitchFamily="34" charset="0"/>
              </a:rPr>
              <a:t>Image</a:t>
            </a:r>
          </a:p>
        </p:txBody>
      </p:sp>
      <p:pic>
        <p:nvPicPr>
          <p:cNvPr id="410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5946775"/>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a:spLocks noChangeArrowheads="1"/>
          </p:cNvSpPr>
          <p:nvPr/>
        </p:nvSpPr>
        <p:spPr bwMode="auto">
          <a:xfrm>
            <a:off x="9015820" y="6216948"/>
            <a:ext cx="3151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err="1"/>
              <a:t>Villacieros</a:t>
            </a:r>
            <a:r>
              <a:rPr lang="en-US" sz="2400" dirty="0"/>
              <a:t>-Álvarez </a:t>
            </a:r>
            <a:r>
              <a:rPr lang="en-US" sz="2400" i="1" dirty="0"/>
              <a:t>et al.</a:t>
            </a:r>
            <a:endParaRPr lang="en-US" sz="2400" dirty="0"/>
          </a:p>
        </p:txBody>
      </p:sp>
      <p:sp>
        <p:nvSpPr>
          <p:cNvPr id="8" name="Text Box 5">
            <a:extLst>
              <a:ext uri="{FF2B5EF4-FFF2-40B4-BE49-F238E27FC236}">
                <a16:creationId xmlns:a16="http://schemas.microsoft.com/office/drawing/2014/main" id="{DB0CCC5A-9E16-476D-A286-265F2E2ABE3F}"/>
              </a:ext>
            </a:extLst>
          </p:cNvPr>
          <p:cNvSpPr txBox="1">
            <a:spLocks noChangeArrowheads="1"/>
          </p:cNvSpPr>
          <p:nvPr/>
        </p:nvSpPr>
        <p:spPr bwMode="auto">
          <a:xfrm>
            <a:off x="228600" y="6424613"/>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r>
              <a:rPr lang="en-GB" sz="1000" dirty="0">
                <a:latin typeface="Arial" pitchFamily="34" charset="0"/>
                <a:ea typeface="msgothic"/>
                <a:cs typeface="msgothic"/>
              </a:rPr>
              <a:t>© 2020 American Academy of Neurology</a:t>
            </a:r>
          </a:p>
        </p:txBody>
      </p:sp>
      <p:pic>
        <p:nvPicPr>
          <p:cNvPr id="4" name="Picture 3" descr="A picture containing knife&#10;&#10;Description automatically generated">
            <a:extLst>
              <a:ext uri="{FF2B5EF4-FFF2-40B4-BE49-F238E27FC236}">
                <a16:creationId xmlns:a16="http://schemas.microsoft.com/office/drawing/2014/main" id="{9556B4B1-40F8-46FA-BD59-4ABD36AEAE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180" y="1209365"/>
            <a:ext cx="5839640" cy="4439270"/>
          </a:xfrm>
          <a:prstGeom prst="rect">
            <a:avLst/>
          </a:prstGeom>
        </p:spPr>
      </p:pic>
      <p:pic>
        <p:nvPicPr>
          <p:cNvPr id="2" name="video1.mov" descr="video1.mov">
            <a:hlinkClick r:id="" action="ppaction://media"/>
            <a:extLst>
              <a:ext uri="{FF2B5EF4-FFF2-40B4-BE49-F238E27FC236}">
                <a16:creationId xmlns:a16="http://schemas.microsoft.com/office/drawing/2014/main" id="{FB5F1749-0E98-7442-B2D3-48217D0427C0}"/>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436055" y="917779"/>
            <a:ext cx="7319889" cy="4879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9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444500" y="165555"/>
            <a:ext cx="1130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sz="4400" dirty="0">
                <a:latin typeface="Calibri Light" pitchFamily="34" charset="0"/>
              </a:rPr>
              <a:t>Anti-IgLON5 Disease: A Long-course Presentation with a Response to Immunotherapy </a:t>
            </a:r>
          </a:p>
          <a:p>
            <a:pPr algn="ctr">
              <a:lnSpc>
                <a:spcPct val="90000"/>
              </a:lnSpc>
            </a:pPr>
            <a:endParaRPr lang="en-US" sz="4400" dirty="0">
              <a:latin typeface="Calibri Light" pitchFamily="34" charset="0"/>
            </a:endParaRPr>
          </a:p>
        </p:txBody>
      </p:sp>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5946775"/>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Content Placeholder 2"/>
          <p:cNvSpPr txBox="1">
            <a:spLocks/>
          </p:cNvSpPr>
          <p:nvPr/>
        </p:nvSpPr>
        <p:spPr bwMode="auto">
          <a:xfrm>
            <a:off x="444500" y="1662802"/>
            <a:ext cx="11303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marL="228600" indent="-228600">
              <a:lnSpc>
                <a:spcPct val="90000"/>
              </a:lnSpc>
              <a:spcBef>
                <a:spcPts val="1000"/>
              </a:spcBef>
              <a:buFont typeface="Arial" pitchFamily="34" charset="0"/>
              <a:buChar char="•"/>
            </a:pPr>
            <a:r>
              <a:rPr lang="es-ES" dirty="0"/>
              <a:t>Anti-IgLON5 </a:t>
            </a:r>
            <a:r>
              <a:rPr lang="es-ES" dirty="0" err="1"/>
              <a:t>antibodies</a:t>
            </a:r>
            <a:r>
              <a:rPr lang="es-ES" dirty="0"/>
              <a:t> </a:t>
            </a:r>
            <a:r>
              <a:rPr lang="es-ES" dirty="0" err="1"/>
              <a:t>were</a:t>
            </a:r>
            <a:r>
              <a:rPr lang="es-ES" dirty="0"/>
              <a:t> positive in CSF and </a:t>
            </a:r>
            <a:r>
              <a:rPr lang="es-ES" dirty="0" err="1"/>
              <a:t>serum</a:t>
            </a:r>
            <a:r>
              <a:rPr lang="es-ES" dirty="0"/>
              <a:t> </a:t>
            </a:r>
            <a:r>
              <a:rPr lang="es-ES" dirty="0" err="1"/>
              <a:t>by</a:t>
            </a:r>
            <a:r>
              <a:rPr lang="es-ES" dirty="0"/>
              <a:t> </a:t>
            </a:r>
            <a:r>
              <a:rPr lang="es-ES" dirty="0" err="1"/>
              <a:t>cell-based</a:t>
            </a:r>
            <a:r>
              <a:rPr lang="es-ES" dirty="0"/>
              <a:t> </a:t>
            </a:r>
            <a:r>
              <a:rPr lang="es-ES" dirty="0" err="1"/>
              <a:t>assay</a:t>
            </a:r>
            <a:r>
              <a:rPr lang="es-ES" dirty="0"/>
              <a:t> of HEK </a:t>
            </a:r>
            <a:r>
              <a:rPr lang="es-ES" dirty="0" err="1"/>
              <a:t>cells</a:t>
            </a:r>
            <a:r>
              <a:rPr lang="es-ES" dirty="0"/>
              <a:t> </a:t>
            </a:r>
            <a:r>
              <a:rPr lang="es-ES" dirty="0" err="1"/>
              <a:t>transfected</a:t>
            </a:r>
            <a:r>
              <a:rPr lang="es-ES" dirty="0"/>
              <a:t> </a:t>
            </a:r>
            <a:r>
              <a:rPr lang="es-ES" dirty="0" err="1"/>
              <a:t>with</a:t>
            </a:r>
            <a:r>
              <a:rPr lang="es-ES" dirty="0"/>
              <a:t> IgLON5 and </a:t>
            </a:r>
            <a:r>
              <a:rPr lang="es-ES" dirty="0" err="1"/>
              <a:t>immunohistochemistry</a:t>
            </a:r>
            <a:r>
              <a:rPr lang="es-ES" dirty="0"/>
              <a:t> </a:t>
            </a:r>
            <a:r>
              <a:rPr lang="es-ES" dirty="0" err="1"/>
              <a:t>on</a:t>
            </a:r>
            <a:r>
              <a:rPr lang="es-ES" dirty="0"/>
              <a:t> </a:t>
            </a:r>
            <a:r>
              <a:rPr lang="es-ES" dirty="0" err="1"/>
              <a:t>rat</a:t>
            </a:r>
            <a:r>
              <a:rPr lang="es-ES" dirty="0"/>
              <a:t> </a:t>
            </a:r>
            <a:r>
              <a:rPr lang="es-ES" dirty="0" err="1"/>
              <a:t>brain</a:t>
            </a:r>
            <a:r>
              <a:rPr lang="es-ES" dirty="0"/>
              <a:t>. </a:t>
            </a:r>
          </a:p>
          <a:p>
            <a:pPr marL="228600" indent="-228600">
              <a:lnSpc>
                <a:spcPct val="90000"/>
              </a:lnSpc>
              <a:spcBef>
                <a:spcPts val="1000"/>
              </a:spcBef>
              <a:buFont typeface="Arial" pitchFamily="34" charset="0"/>
              <a:buChar char="•"/>
            </a:pPr>
            <a:r>
              <a:rPr lang="es-ES" dirty="0"/>
              <a:t>Anti-IgLON5 </a:t>
            </a:r>
            <a:r>
              <a:rPr lang="es-ES" dirty="0" err="1"/>
              <a:t>disease</a:t>
            </a:r>
            <a:r>
              <a:rPr lang="es-ES" dirty="0"/>
              <a:t> </a:t>
            </a:r>
            <a:r>
              <a:rPr lang="es-ES" dirty="0" err="1"/>
              <a:t>represents</a:t>
            </a:r>
            <a:r>
              <a:rPr lang="es-ES" dirty="0"/>
              <a:t> a </a:t>
            </a:r>
            <a:r>
              <a:rPr lang="es-ES" dirty="0" err="1"/>
              <a:t>paradigm</a:t>
            </a:r>
            <a:r>
              <a:rPr lang="es-ES" dirty="0"/>
              <a:t> of </a:t>
            </a:r>
            <a:r>
              <a:rPr lang="es-ES" dirty="0" err="1"/>
              <a:t>autoimmune</a:t>
            </a:r>
            <a:r>
              <a:rPr lang="es-ES" dirty="0"/>
              <a:t> </a:t>
            </a:r>
            <a:r>
              <a:rPr lang="es-ES" dirty="0" err="1"/>
              <a:t>neurodegeneration</a:t>
            </a:r>
            <a:r>
              <a:rPr lang="es-ES" dirty="0"/>
              <a:t> </a:t>
            </a:r>
            <a:r>
              <a:rPr lang="es-ES" dirty="0" err="1"/>
              <a:t>with</a:t>
            </a:r>
            <a:r>
              <a:rPr lang="es-ES" dirty="0"/>
              <a:t> </a:t>
            </a:r>
            <a:r>
              <a:rPr lang="es-ES" dirty="0" err="1"/>
              <a:t>core</a:t>
            </a:r>
            <a:r>
              <a:rPr lang="es-ES" dirty="0"/>
              <a:t> </a:t>
            </a:r>
            <a:r>
              <a:rPr lang="es-ES" dirty="0" err="1"/>
              <a:t>features</a:t>
            </a:r>
            <a:r>
              <a:rPr lang="es-ES" dirty="0"/>
              <a:t> of a </a:t>
            </a:r>
            <a:r>
              <a:rPr lang="es-ES" dirty="0" err="1"/>
              <a:t>specific</a:t>
            </a:r>
            <a:r>
              <a:rPr lang="es-ES" dirty="0"/>
              <a:t> </a:t>
            </a:r>
            <a:r>
              <a:rPr lang="es-ES" dirty="0" err="1"/>
              <a:t>sleep</a:t>
            </a:r>
            <a:r>
              <a:rPr lang="es-ES" dirty="0"/>
              <a:t> </a:t>
            </a:r>
            <a:r>
              <a:rPr lang="es-ES" dirty="0" err="1"/>
              <a:t>disorder</a:t>
            </a:r>
            <a:r>
              <a:rPr lang="es-ES" dirty="0"/>
              <a:t>, bulbar </a:t>
            </a:r>
            <a:r>
              <a:rPr lang="es-ES" dirty="0" err="1"/>
              <a:t>symptoms</a:t>
            </a:r>
            <a:r>
              <a:rPr lang="es-ES" dirty="0"/>
              <a:t> and </a:t>
            </a:r>
            <a:r>
              <a:rPr lang="es-ES" dirty="0" err="1"/>
              <a:t>gait</a:t>
            </a:r>
            <a:r>
              <a:rPr lang="es-ES" dirty="0"/>
              <a:t> </a:t>
            </a:r>
            <a:r>
              <a:rPr lang="es-ES" dirty="0" err="1"/>
              <a:t>abnormalities</a:t>
            </a:r>
            <a:r>
              <a:rPr lang="es-ES" dirty="0"/>
              <a:t> (1).</a:t>
            </a:r>
          </a:p>
          <a:p>
            <a:pPr marL="228600" indent="-228600">
              <a:lnSpc>
                <a:spcPct val="90000"/>
              </a:lnSpc>
              <a:spcBef>
                <a:spcPts val="1000"/>
              </a:spcBef>
              <a:buFont typeface="Arial" pitchFamily="34" charset="0"/>
              <a:buChar char="•"/>
            </a:pPr>
            <a:r>
              <a:rPr lang="es-ES" dirty="0" err="1"/>
              <a:t>Its</a:t>
            </a:r>
            <a:r>
              <a:rPr lang="es-ES" dirty="0"/>
              <a:t> </a:t>
            </a:r>
            <a:r>
              <a:rPr lang="es-ES" dirty="0" err="1"/>
              <a:t>recognition</a:t>
            </a:r>
            <a:r>
              <a:rPr lang="es-ES" dirty="0"/>
              <a:t> </a:t>
            </a:r>
            <a:r>
              <a:rPr lang="es-ES" dirty="0" err="1"/>
              <a:t>is</a:t>
            </a:r>
            <a:r>
              <a:rPr lang="es-ES" dirty="0"/>
              <a:t> </a:t>
            </a:r>
            <a:r>
              <a:rPr lang="es-ES" dirty="0" err="1"/>
              <a:t>important</a:t>
            </a:r>
            <a:r>
              <a:rPr lang="es-ES" dirty="0"/>
              <a:t> </a:t>
            </a:r>
            <a:r>
              <a:rPr lang="es-ES" dirty="0" err="1"/>
              <a:t>since</a:t>
            </a:r>
            <a:r>
              <a:rPr lang="es-ES" dirty="0"/>
              <a:t> </a:t>
            </a:r>
            <a:r>
              <a:rPr lang="es-ES" dirty="0" err="1"/>
              <a:t>some</a:t>
            </a:r>
            <a:r>
              <a:rPr lang="es-ES" dirty="0"/>
              <a:t> cases </a:t>
            </a:r>
            <a:r>
              <a:rPr lang="es-ES" dirty="0" err="1"/>
              <a:t>respond</a:t>
            </a:r>
            <a:r>
              <a:rPr lang="es-ES" dirty="0"/>
              <a:t> to </a:t>
            </a:r>
            <a:r>
              <a:rPr lang="es-ES" dirty="0" err="1"/>
              <a:t>immunotherapy</a:t>
            </a:r>
            <a:r>
              <a:rPr lang="es-ES" dirty="0"/>
              <a:t> (2). </a:t>
            </a:r>
          </a:p>
          <a:p>
            <a:pPr marL="228600" indent="-228600">
              <a:lnSpc>
                <a:spcPct val="90000"/>
              </a:lnSpc>
              <a:spcBef>
                <a:spcPts val="1000"/>
              </a:spcBef>
              <a:buFont typeface="Arial" pitchFamily="34" charset="0"/>
              <a:buChar char="•"/>
            </a:pPr>
            <a:endParaRPr lang="es-ES" dirty="0"/>
          </a:p>
          <a:p>
            <a:pPr marL="228600" indent="-228600">
              <a:lnSpc>
                <a:spcPct val="90000"/>
              </a:lnSpc>
              <a:spcBef>
                <a:spcPts val="1000"/>
              </a:spcBef>
              <a:buFont typeface="Arial" pitchFamily="34" charset="0"/>
              <a:buChar char="•"/>
            </a:pPr>
            <a:endParaRPr lang="es-ES" dirty="0"/>
          </a:p>
          <a:p>
            <a:pPr marL="228600" indent="-228600">
              <a:lnSpc>
                <a:spcPct val="90000"/>
              </a:lnSpc>
              <a:spcBef>
                <a:spcPts val="1000"/>
              </a:spcBef>
              <a:buFont typeface="Arial" pitchFamily="34" charset="0"/>
              <a:buChar char="•"/>
            </a:pPr>
            <a:endParaRPr lang="es-ES" sz="3200" dirty="0"/>
          </a:p>
          <a:p>
            <a:pPr marL="228600" indent="-228600">
              <a:lnSpc>
                <a:spcPct val="90000"/>
              </a:lnSpc>
              <a:spcBef>
                <a:spcPts val="1000"/>
              </a:spcBef>
              <a:buFont typeface="Arial" pitchFamily="34" charset="0"/>
              <a:buChar char="•"/>
            </a:pPr>
            <a:endParaRPr lang="en-IN" sz="3200" dirty="0"/>
          </a:p>
        </p:txBody>
      </p:sp>
      <p:sp>
        <p:nvSpPr>
          <p:cNvPr id="7" name="Rectangle 2"/>
          <p:cNvSpPr>
            <a:spLocks noChangeArrowheads="1"/>
          </p:cNvSpPr>
          <p:nvPr/>
        </p:nvSpPr>
        <p:spPr bwMode="auto">
          <a:xfrm>
            <a:off x="9040688" y="6193780"/>
            <a:ext cx="3151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err="1"/>
              <a:t>Villacieros</a:t>
            </a:r>
            <a:r>
              <a:rPr lang="en-US" sz="2400" dirty="0"/>
              <a:t>-Álvarez </a:t>
            </a:r>
            <a:r>
              <a:rPr lang="en-US" sz="2400" i="1" dirty="0"/>
              <a:t>et al.</a:t>
            </a:r>
            <a:endParaRPr lang="en-US" sz="2400" dirty="0"/>
          </a:p>
        </p:txBody>
      </p:sp>
      <p:sp>
        <p:nvSpPr>
          <p:cNvPr id="8" name="Text Box 5">
            <a:extLst>
              <a:ext uri="{FF2B5EF4-FFF2-40B4-BE49-F238E27FC236}">
                <a16:creationId xmlns:a16="http://schemas.microsoft.com/office/drawing/2014/main" id="{81C07283-E2B6-4399-9BC9-F4D4579A1633}"/>
              </a:ext>
            </a:extLst>
          </p:cNvPr>
          <p:cNvSpPr txBox="1">
            <a:spLocks noChangeArrowheads="1"/>
          </p:cNvSpPr>
          <p:nvPr/>
        </p:nvSpPr>
        <p:spPr bwMode="auto">
          <a:xfrm>
            <a:off x="228600" y="6424613"/>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r>
              <a:rPr lang="en-GB" sz="1000" dirty="0">
                <a:latin typeface="Arial" pitchFamily="34" charset="0"/>
                <a:ea typeface="msgothic"/>
                <a:cs typeface="msgothic"/>
              </a:rPr>
              <a:t>© 2020 American Academy of Neurology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Status xmlns="e7320cf4-ae7b-42d1-8d40-7b46a3e34241">Active</Doc_x0020_Status>
    <Expiration_x0020_Year xmlns="e7320cf4-ae7b-42d1-8d40-7b46a3e34241" xsi:nil="true"/>
    <_dlc_DocId xmlns="e7320cf4-ae7b-42d1-8d40-7b46a3e34241">XR3R6C5RZQK7-1114359290-10793</_dlc_DocId>
    <_dlc_DocIdUrl xmlns="e7320cf4-ae7b-42d1-8d40-7b46a3e34241">
      <Url>https://aan1-portal1.sharepoint.com/AEI/Neurology/_layouts/15/DocIdRedir.aspx?ID=XR3R6C5RZQK7-1114359290-10793</Url>
      <Description>XR3R6C5RZQK7-1114359290-10793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FD34039D8CCA04A8D111D3CF6AC1160" ma:contentTypeVersion="118" ma:contentTypeDescription="Create a new document." ma:contentTypeScope="" ma:versionID="d3c4e44288f4dbfeae688b43334980e3">
  <xsd:schema xmlns:xsd="http://www.w3.org/2001/XMLSchema" xmlns:xs="http://www.w3.org/2001/XMLSchema" xmlns:p="http://schemas.microsoft.com/office/2006/metadata/properties" xmlns:ns2="e7320cf4-ae7b-42d1-8d40-7b46a3e34241" xmlns:ns3="5b392074-1baa-4a69-8bcc-cde031b15a15" targetNamespace="http://schemas.microsoft.com/office/2006/metadata/properties" ma:root="true" ma:fieldsID="e87a8b1405fbbb239e4df35f6d4e8ac9" ns2:_="" ns3:_="">
    <xsd:import namespace="e7320cf4-ae7b-42d1-8d40-7b46a3e34241"/>
    <xsd:import namespace="5b392074-1baa-4a69-8bcc-cde031b15a15"/>
    <xsd:element name="properties">
      <xsd:complexType>
        <xsd:sequence>
          <xsd:element name="documentManagement">
            <xsd:complexType>
              <xsd:all>
                <xsd:element ref="ns2:Expiration_x0020_Year" minOccurs="0"/>
                <xsd:element ref="ns2:Doc_x0020_Status" minOccurs="0"/>
                <xsd:element ref="ns2:_dlc_DocId" minOccurs="0"/>
                <xsd:element ref="ns2:_dlc_DocIdUrl" minOccurs="0"/>
                <xsd:element ref="ns2:_dlc_DocIdPersistId"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2:SharedWithUsers" minOccurs="0"/>
                <xsd:element ref="ns2:SharedWithDetail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20cf4-ae7b-42d1-8d40-7b46a3e34241" elementFormDefault="qualified">
    <xsd:import namespace="http://schemas.microsoft.com/office/2006/documentManagement/types"/>
    <xsd:import namespace="http://schemas.microsoft.com/office/infopath/2007/PartnerControls"/>
    <xsd:element name="Expiration_x0020_Year" ma:index="8" nillable="true" ma:displayName="Expiration Year" ma:format="Dropdown" ma:internalName="Expiration_x0020_Year">
      <xsd:simpleType>
        <xsd:restriction base="dms:Choice">
          <xsd:enumeration value="No Expiration"/>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element name="Doc_x0020_Status" ma:index="9" nillable="true" ma:displayName="Doc Status" ma:default="Active" ma:format="Dropdown" ma:internalName="Doc_x0020_Status">
      <xsd:simpleType>
        <xsd:restriction base="dms:Choice">
          <xsd:enumeration value="Active"/>
          <xsd:enumeration value="Inactive"/>
          <xsd:enumeration value="To Be Deleted"/>
          <xsd:enumeration value="Draft"/>
          <xsd:enumeration value="Final"/>
          <xsd:enumeration value="Archive"/>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392074-1baa-4a69-8bcc-cde031b15a1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CB2E8-A21D-4943-A16C-976375AB9CB7}">
  <ds:schemaRefs>
    <ds:schemaRef ds:uri="http://schemas.microsoft.com/sharepoint/events"/>
  </ds:schemaRefs>
</ds:datastoreItem>
</file>

<file path=customXml/itemProps2.xml><?xml version="1.0" encoding="utf-8"?>
<ds:datastoreItem xmlns:ds="http://schemas.openxmlformats.org/officeDocument/2006/customXml" ds:itemID="{A740639C-9986-4639-8830-C6F45AABDEE3}">
  <ds:schemaRefs>
    <ds:schemaRef ds:uri="http://schemas.microsoft.com/sharepoint/v3/contenttype/forms"/>
  </ds:schemaRefs>
</ds:datastoreItem>
</file>

<file path=customXml/itemProps3.xml><?xml version="1.0" encoding="utf-8"?>
<ds:datastoreItem xmlns:ds="http://schemas.openxmlformats.org/officeDocument/2006/customXml" ds:itemID="{A653657B-0121-4630-AC57-9F97123D519F}">
  <ds:schemaRefs>
    <ds:schemaRef ds:uri="http://schemas.microsoft.com/office/2006/metadata/properties"/>
    <ds:schemaRef ds:uri="http://schemas.microsoft.com/office/infopath/2007/PartnerControls"/>
    <ds:schemaRef ds:uri="e7320cf4-ae7b-42d1-8d40-7b46a3e34241"/>
  </ds:schemaRefs>
</ds:datastoreItem>
</file>

<file path=customXml/itemProps4.xml><?xml version="1.0" encoding="utf-8"?>
<ds:datastoreItem xmlns:ds="http://schemas.openxmlformats.org/officeDocument/2006/customXml" ds:itemID="{9847AA1A-7238-4780-9F2C-EF7EED41E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20cf4-ae7b-42d1-8d40-7b46a3e34241"/>
    <ds:schemaRef ds:uri="5b392074-1baa-4a69-8bcc-cde031b15a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TotalTime>
  <Words>358</Words>
  <Application>Microsoft Office PowerPoint</Application>
  <PresentationFormat>Widescreen</PresentationFormat>
  <Paragraphs>31</Paragraphs>
  <Slides>4</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Teaching NeuroImages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NeuroImages</dc:title>
  <dc:creator>Robert Witherow</dc:creator>
  <cp:lastModifiedBy>Kaya Robertson</cp:lastModifiedBy>
  <cp:revision>18</cp:revision>
  <dcterms:created xsi:type="dcterms:W3CDTF">2019-01-10T05:30:26Z</dcterms:created>
  <dcterms:modified xsi:type="dcterms:W3CDTF">2020-11-24T18:37:37Z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0x0101002FD34039D8CCA04A8D111D3CF6AC1160</vt:lpwstr>
  </property>
  <property fmtid="{D5CDD505-2E9C-101B-9397-08002B2CF9AE}" pid="3" name="_dlc_DocIdItemGuid">
    <vt:lpwstr>a894ebac-47fd-4263-bc96-e8b00d64b405</vt:lpwstr>
  </property>
</Properties>
</file>