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0077" autoAdjust="0"/>
  </p:normalViewPr>
  <p:slideViewPr>
    <p:cSldViewPr snapToGrid="0">
      <p:cViewPr varScale="1">
        <p:scale>
          <a:sx n="50" d="100"/>
          <a:sy n="50" d="100"/>
        </p:scale>
        <p:origin x="128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FC37E-A44F-46E6-828D-7A379559D763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4AC8-E89A-4640-9D0E-EA3B76196CE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325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 MRI of a ruptured lumbar disc mimicking a spinal tumor</a:t>
            </a:r>
            <a:endParaRPr lang="en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Sagittal T1-weighted non-enhanced (A) and Gadolinium-enhanced (B) MRI of the lumbar spine revealing a 2x1.2 cm nodule (asterisk) with ring-enhancement (arrow) at L5-S1 level compressing the thecal sac. Axial T1-weighted non-enhanced(C) and enhanced (D) MRI at L5-S1 level showing near-total obliteration of the spinal canal by the nodule (asterisks).</a:t>
            </a:r>
            <a:endParaRPr lang="en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2 The intraoperative and pathological findings of the ruptured disc</a:t>
            </a:r>
            <a:endParaRPr lang="en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Intraoperative photograph (A) revealing a nodule (asterisk) locating between the S1 and S2 rootlets and displacing both rootlets. DS: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sac, S1: S1 rootlet, S2: S2 rootlet. Pathology (B) revealing fibrous tissue with colonization of chondrocytes (arrow) and infiltration of inflammatory cells (magnification), compatible with degenerated intervertebral disc.</a:t>
            </a:r>
            <a:endParaRPr lang="en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84AC8-E89A-4640-9D0E-EA3B76196CE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794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References:</a:t>
            </a:r>
            <a:endParaRPr lang="en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Choi JY, Lee WS, Sung KH. Intradural lumbar disc herniation--is it predictable preoperatively? A report of two cases. Spine J : Off J North Am Spine Soc. 2007;7:111–117.</a:t>
            </a:r>
            <a:endParaRPr lang="en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Park T, Lee HJ, Kim JS, Nam K. Posterior epidural disc fragment masquerading as spinal tumor: Review of the literature. J back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Musculoskelet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Rehabil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2018;31:685–691.</a:t>
            </a:r>
            <a:endParaRPr lang="en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84AC8-E89A-4640-9D0E-EA3B76196CE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37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AED-C0B0-4438-B5A9-7A892E676966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18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AED-C0B0-4438-B5A9-7A892E676966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375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AED-C0B0-4438-B5A9-7A892E676966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60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AED-C0B0-4438-B5A9-7A892E676966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834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AED-C0B0-4438-B5A9-7A892E676966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001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AED-C0B0-4438-B5A9-7A892E676966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019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AED-C0B0-4438-B5A9-7A892E676966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470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AED-C0B0-4438-B5A9-7A892E676966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370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AED-C0B0-4438-B5A9-7A892E676966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436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AED-C0B0-4438-B5A9-7A892E676966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649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8AED-C0B0-4438-B5A9-7A892E676966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153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8AED-C0B0-4438-B5A9-7A892E676966}" type="datetimeFigureOut">
              <a:rPr lang="en-CA" smtClean="0"/>
              <a:t>2020-11-20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B3966-07C4-4D64-A753-FC67766B4C2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694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23489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CA" sz="4800" dirty="0">
                <a:latin typeface="+mj-lt"/>
              </a:rPr>
              <a:t>Teaching </a:t>
            </a:r>
            <a:r>
              <a:rPr lang="en-CA" sz="4800" dirty="0" err="1">
                <a:latin typeface="+mj-lt"/>
              </a:rPr>
              <a:t>NeuroImages</a:t>
            </a:r>
            <a:endParaRPr lang="en-CA" sz="4800" dirty="0">
              <a:latin typeface="+mj-lt"/>
            </a:endParaRPr>
          </a:p>
          <a:p>
            <a:r>
              <a:rPr lang="en-CA" sz="3800" i="1" dirty="0"/>
              <a:t>Neurology</a:t>
            </a:r>
          </a:p>
          <a:p>
            <a:r>
              <a:rPr lang="en-CA" sz="3800" dirty="0"/>
              <a:t>Resident and Fellow Section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250" y="5765977"/>
            <a:ext cx="3454699" cy="86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06B35157-6C88-4917-A77C-2C5E88048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47" y="6294313"/>
            <a:ext cx="2879725" cy="39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2020 American Academy of Neurology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26CAFF-5F02-1E47-AC98-57BABF28B5CA}"/>
              </a:ext>
            </a:extLst>
          </p:cNvPr>
          <p:cNvSpPr txBox="1">
            <a:spLocks/>
          </p:cNvSpPr>
          <p:nvPr/>
        </p:nvSpPr>
        <p:spPr>
          <a:xfrm>
            <a:off x="838200" y="684439"/>
            <a:ext cx="10515600" cy="11924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latin typeface="+mn-lt"/>
              </a:rPr>
              <a:t>A 47-year-old man with low back pain </a:t>
            </a:r>
          </a:p>
          <a:p>
            <a:r>
              <a:rPr lang="en-CA" dirty="0">
                <a:latin typeface="+mn-lt"/>
              </a:rPr>
              <a:t>and radiculopathy</a:t>
            </a:r>
          </a:p>
        </p:txBody>
      </p:sp>
    </p:spTree>
    <p:extLst>
      <p:ext uri="{BB962C8B-B14F-4D97-AF65-F5344CB8AC3E}">
        <p14:creationId xmlns:p14="http://schemas.microsoft.com/office/powerpoint/2010/main" val="3274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2482"/>
          </a:xfrm>
        </p:spPr>
        <p:txBody>
          <a:bodyPr/>
          <a:lstStyle/>
          <a:p>
            <a:pPr algn="ctr"/>
            <a:r>
              <a:rPr lang="en-CA" dirty="0">
                <a:latin typeface="+mn-lt"/>
              </a:rPr>
              <a:t>Vignette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47-year-old healthy man presented with intermittent low back pain radiating to the left calf that worsened at night</a:t>
            </a:r>
            <a:r>
              <a:rPr lang="en-US" dirty="0"/>
              <a:t>. </a:t>
            </a:r>
          </a:p>
          <a:p>
            <a:r>
              <a:rPr lang="en-US" altLang="zh-TW" dirty="0"/>
              <a:t>Enhanced MRI revealed obliteration of the spinal canal by a 2x1.2 cm nodule at L5-S1 level with ring-enhancement (Figure1).</a:t>
            </a:r>
            <a:endParaRPr lang="en-US" dirty="0"/>
          </a:p>
          <a:p>
            <a:r>
              <a:rPr lang="en-US" altLang="zh-TW" dirty="0"/>
              <a:t>The patient underwent surgery for a presumed spinal tumor (Figure2).</a:t>
            </a:r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35" y="5633885"/>
            <a:ext cx="3439746" cy="85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03044" y="6129426"/>
            <a:ext cx="363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Wong </a:t>
            </a:r>
            <a:r>
              <a:rPr lang="en-CA" sz="2400" i="1" dirty="0"/>
              <a:t>et al. 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85823A28-EB11-45C0-BE74-28B8E4679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47" y="6294313"/>
            <a:ext cx="2879725" cy="39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2020 American Academy of Neurology</a:t>
            </a:r>
          </a:p>
        </p:txBody>
      </p:sp>
    </p:spTree>
    <p:extLst>
      <p:ext uri="{BB962C8B-B14F-4D97-AF65-F5344CB8AC3E}">
        <p14:creationId xmlns:p14="http://schemas.microsoft.com/office/powerpoint/2010/main" val="405588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81" y="226676"/>
            <a:ext cx="10515600" cy="772012"/>
          </a:xfrm>
        </p:spPr>
        <p:txBody>
          <a:bodyPr/>
          <a:lstStyle/>
          <a:p>
            <a:pPr algn="ctr"/>
            <a:r>
              <a:rPr lang="en-CA" dirty="0">
                <a:latin typeface="+mn-lt"/>
              </a:rPr>
              <a:t>Imaging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D58B63A0-DF06-4A84-B53C-0AE18640B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47" y="6294313"/>
            <a:ext cx="2879725" cy="39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2020 American Academy of Neurology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D3CDFBB-7966-44BE-BB30-DBB05C63C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35" y="5633885"/>
            <a:ext cx="3439746" cy="85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25C7DE-86BB-4EC2-A4DD-E6B80EB0EBC3}"/>
              </a:ext>
            </a:extLst>
          </p:cNvPr>
          <p:cNvSpPr txBox="1"/>
          <p:nvPr/>
        </p:nvSpPr>
        <p:spPr>
          <a:xfrm>
            <a:off x="8303045" y="6133355"/>
            <a:ext cx="363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Wong </a:t>
            </a:r>
            <a:r>
              <a:rPr lang="en-CA" sz="2400" i="1" dirty="0"/>
              <a:t>et al.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18" y="2265216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77FF3-EA28-6E4F-833F-94C8A1124F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8" y="1619729"/>
            <a:ext cx="4852956" cy="324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535EFA-72F6-4B42-A3CE-6942BE74371A}"/>
              </a:ext>
            </a:extLst>
          </p:cNvPr>
          <p:cNvSpPr txBox="1"/>
          <p:nvPr/>
        </p:nvSpPr>
        <p:spPr>
          <a:xfrm>
            <a:off x="819962" y="4818742"/>
            <a:ext cx="363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Figure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4033D6-883C-4140-97B2-6A6A2C2C4A8C}"/>
              </a:ext>
            </a:extLst>
          </p:cNvPr>
          <p:cNvSpPr txBox="1"/>
          <p:nvPr/>
        </p:nvSpPr>
        <p:spPr>
          <a:xfrm>
            <a:off x="6840972" y="4818741"/>
            <a:ext cx="363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Figure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FD5347-A686-A74A-8920-26A6205ACE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34" y="1632739"/>
            <a:ext cx="6748051" cy="323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The clinical presentation and imaging of a large ruptured disc can greatly mimic a spinal tumor</a:t>
            </a:r>
            <a:r>
              <a:rPr lang="en-TW" sz="3600" dirty="0"/>
              <a:t> </a:t>
            </a:r>
            <a:endParaRPr lang="en-US" sz="3600" dirty="0">
              <a:latin typeface="+mn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4A5D5F-EAEC-464E-8D34-333DA94A9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23286" cy="3808260"/>
          </a:xfrm>
        </p:spPr>
        <p:txBody>
          <a:bodyPr>
            <a:normAutofit/>
          </a:bodyPr>
          <a:lstStyle/>
          <a:p>
            <a:r>
              <a:rPr lang="en-CA" dirty="0"/>
              <a:t>Clinical history revealed progressive low back pain, radiculopathy, and  nocturnal worsening. </a:t>
            </a:r>
          </a:p>
          <a:p>
            <a:r>
              <a:rPr lang="en-CA" dirty="0"/>
              <a:t>Radiographical finding demonstrated a</a:t>
            </a:r>
            <a:r>
              <a:rPr lang="en-US" altLang="zh-TW" dirty="0"/>
              <a:t> 2x1.2 cm nodule at L5-S1 level with ring-enhancement causing near-total obliteration of the spinal canal.</a:t>
            </a:r>
            <a:endParaRPr lang="en-CA" dirty="0"/>
          </a:p>
          <a:p>
            <a:r>
              <a:rPr lang="en-US" altLang="zh-TW" dirty="0"/>
              <a:t>The intraoperative finding revealed a ruptured intervertebral disc without neoplasm, which was confirmed by the pathology.</a:t>
            </a:r>
            <a:endParaRPr lang="en-CA" dirty="0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7C7DA77D-A56F-42C1-8B55-EBC42060A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847" y="6294313"/>
            <a:ext cx="2879725" cy="39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2020 American Academy of Neurology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A02534B-848F-4454-AB88-93EDA6FAC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35" y="5633885"/>
            <a:ext cx="3439746" cy="85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64AC25-135F-4D2F-8BA1-70B25D48F2CA}"/>
              </a:ext>
            </a:extLst>
          </p:cNvPr>
          <p:cNvSpPr txBox="1"/>
          <p:nvPr/>
        </p:nvSpPr>
        <p:spPr>
          <a:xfrm>
            <a:off x="8303045" y="6144792"/>
            <a:ext cx="3636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Wong </a:t>
            </a:r>
            <a:r>
              <a:rPr lang="en-CA" sz="2400" i="1" dirty="0"/>
              <a:t>et al. </a:t>
            </a:r>
          </a:p>
        </p:txBody>
      </p:sp>
    </p:spTree>
    <p:extLst>
      <p:ext uri="{BB962C8B-B14F-4D97-AF65-F5344CB8AC3E}">
        <p14:creationId xmlns:p14="http://schemas.microsoft.com/office/powerpoint/2010/main" val="3144197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413</Words>
  <Application>Microsoft Office PowerPoint</Application>
  <PresentationFormat>Widescreen</PresentationFormat>
  <Paragraphs>34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Vignette</vt:lpstr>
      <vt:lpstr>Imaging</vt:lpstr>
      <vt:lpstr>The clinical presentation and imaging of a large ruptured disc can greatly mimic a spinal tumor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76 year old man with unilateral blindness</dc:title>
  <dc:creator>Windows User</dc:creator>
  <cp:lastModifiedBy>Kaya Robertson</cp:lastModifiedBy>
  <cp:revision>36</cp:revision>
  <dcterms:created xsi:type="dcterms:W3CDTF">2016-07-15T00:11:07Z</dcterms:created>
  <dcterms:modified xsi:type="dcterms:W3CDTF">2020-11-20T20:57:46Z</dcterms:modified>
</cp:coreProperties>
</file>