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0"/>
  </p:notesMasterIdLst>
  <p:sldIdLst>
    <p:sldId id="256" r:id="rId6"/>
    <p:sldId id="257" r:id="rId7"/>
    <p:sldId id="258" r:id="rId8"/>
    <p:sldId id="260" r:id="rId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544" autoAdjust="0"/>
  </p:normalViewPr>
  <p:slideViewPr>
    <p:cSldViewPr snapToGrid="0">
      <p:cViewPr varScale="1">
        <p:scale>
          <a:sx n="95" d="100"/>
          <a:sy n="95" d="100"/>
        </p:scale>
        <p:origin x="119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08007AE-1612-47BF-99C0-FDB7B24EEF97}" type="datetimeFigureOut">
              <a:rPr lang="en-US"/>
              <a:pPr>
                <a:defRPr/>
              </a:pPr>
              <a:t>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160EAB6-035A-4D44-86E6-0C60819E6AC6}" type="slidenum">
              <a:rPr lang="en-US"/>
              <a:pPr>
                <a:defRPr/>
              </a:pPr>
              <a:t>‹#›</a:t>
            </a:fld>
            <a:endParaRPr lang="en-US"/>
          </a:p>
        </p:txBody>
      </p:sp>
    </p:spTree>
    <p:extLst>
      <p:ext uri="{BB962C8B-B14F-4D97-AF65-F5344CB8AC3E}">
        <p14:creationId xmlns:p14="http://schemas.microsoft.com/office/powerpoint/2010/main" val="42050775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Video 1. </a:t>
            </a:r>
          </a:p>
          <a:p>
            <a:r>
              <a:rPr lang="en-US" sz="1200" kern="1200" dirty="0">
                <a:solidFill>
                  <a:schemeClr val="tx1"/>
                </a:solidFill>
                <a:effectLst/>
                <a:latin typeface="+mn-lt"/>
                <a:ea typeface="+mn-ea"/>
                <a:cs typeface="+mn-cs"/>
              </a:rPr>
              <a:t>Concentric needle electrode EMG recording from the deltoid muscle showing spontaneous, rhythmic firing of motor unit potentials time locked with inspiration (based on visual inspection) starting at the 0.01 second mark.   Intermittent fibrillation potentials are also present.  Recording gain is 50 µV/</a:t>
            </a:r>
            <a:r>
              <a:rPr lang="en-US" sz="1200" kern="1200" dirty="0" err="1">
                <a:solidFill>
                  <a:schemeClr val="tx1"/>
                </a:solidFill>
                <a:effectLst/>
                <a:latin typeface="+mn-lt"/>
                <a:ea typeface="+mn-ea"/>
                <a:cs typeface="+mn-cs"/>
              </a:rPr>
              <a:t>Div</a:t>
            </a:r>
            <a:r>
              <a:rPr lang="en-US" sz="1200" kern="1200" dirty="0">
                <a:solidFill>
                  <a:schemeClr val="tx1"/>
                </a:solidFill>
                <a:effectLst/>
                <a:latin typeface="+mn-lt"/>
                <a:ea typeface="+mn-ea"/>
                <a:cs typeface="+mn-cs"/>
              </a:rPr>
              <a:t> with a sweep of 10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/Div.</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DD8F0FC-0597-44C3-BD8D-DE8658E2AF82}"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3319330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b="1"/>
            </a:pPr>
            <a:r>
              <a:rPr lang="en-US" dirty="0"/>
              <a:t>References</a:t>
            </a:r>
          </a:p>
          <a:p>
            <a:r>
              <a:rPr lang="en-US" sz="1200" kern="1200" dirty="0">
                <a:solidFill>
                  <a:schemeClr val="tx1"/>
                </a:solidFill>
                <a:effectLst/>
                <a:latin typeface="+mn-lt"/>
                <a:ea typeface="+mn-ea"/>
                <a:cs typeface="+mn-cs"/>
              </a:rPr>
              <a:t>1. Swift TR.  The breathing arm. Muscle Nerve. 1994 Jan;17(1):125-9.  </a:t>
            </a:r>
          </a:p>
          <a:p>
            <a:r>
              <a:rPr lang="en-US" sz="1200" kern="1200" dirty="0">
                <a:solidFill>
                  <a:schemeClr val="tx1"/>
                </a:solidFill>
                <a:effectLst/>
                <a:latin typeface="+mn-lt"/>
                <a:ea typeface="+mn-ea"/>
                <a:cs typeface="+mn-cs"/>
              </a:rPr>
              <a:t>2. </a:t>
            </a:r>
            <a:r>
              <a:rPr lang="en-US" sz="1200" kern="1200" dirty="0" err="1">
                <a:solidFill>
                  <a:schemeClr val="tx1"/>
                </a:solidFill>
                <a:effectLst/>
                <a:latin typeface="+mn-lt"/>
                <a:ea typeface="+mn-ea"/>
                <a:cs typeface="+mn-cs"/>
              </a:rPr>
              <a:t>Friedenberg</a:t>
            </a:r>
            <a:r>
              <a:rPr lang="en-US" sz="1200" kern="1200" dirty="0">
                <a:solidFill>
                  <a:schemeClr val="tx1"/>
                </a:solidFill>
                <a:effectLst/>
                <a:latin typeface="+mn-lt"/>
                <a:ea typeface="+mn-ea"/>
                <a:cs typeface="+mn-cs"/>
              </a:rPr>
              <a:t> SM, Hermann RC.  The breathing hand: obstetric brachial plexopathy reinnervation from thoracic roots?  J Neurol </a:t>
            </a:r>
            <a:r>
              <a:rPr lang="en-US" sz="1200" kern="1200" dirty="0" err="1">
                <a:solidFill>
                  <a:schemeClr val="tx1"/>
                </a:solidFill>
                <a:effectLst/>
                <a:latin typeface="+mn-lt"/>
                <a:ea typeface="+mn-ea"/>
                <a:cs typeface="+mn-cs"/>
              </a:rPr>
              <a:t>Neurosurg</a:t>
            </a:r>
            <a:r>
              <a:rPr lang="en-US" sz="1200" kern="1200">
                <a:solidFill>
                  <a:schemeClr val="tx1"/>
                </a:solidFill>
                <a:effectLst/>
                <a:latin typeface="+mn-lt"/>
                <a:ea typeface="+mn-ea"/>
                <a:cs typeface="+mn-cs"/>
              </a:rPr>
              <a:t> Psychiatry 2004;75:158–160.</a:t>
            </a:r>
          </a:p>
          <a:p>
            <a:pPr>
              <a:spcBef>
                <a:spcPct val="0"/>
              </a:spcBef>
            </a:pPr>
            <a:endParaRPr 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E0C1709-9C8D-4532-A2B0-BF4246916076}"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2252493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2942FC1-0500-410C-B0C3-70697C37FEF2}" type="datetimeFigureOut">
              <a:rPr lang="en-US"/>
              <a:pPr>
                <a:defRPr/>
              </a:pPr>
              <a:t>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D0B283-1DCD-4787-8F8A-8BA63EA6D624}" type="slidenum">
              <a:rPr lang="en-US"/>
              <a:pPr>
                <a:defRPr/>
              </a:pPr>
              <a:t>‹#›</a:t>
            </a:fld>
            <a:endParaRPr lang="en-US"/>
          </a:p>
        </p:txBody>
      </p:sp>
    </p:spTree>
    <p:extLst>
      <p:ext uri="{BB962C8B-B14F-4D97-AF65-F5344CB8AC3E}">
        <p14:creationId xmlns:p14="http://schemas.microsoft.com/office/powerpoint/2010/main" val="2551080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10C9D6-EC7A-41A9-B118-CC2165240644}" type="datetimeFigureOut">
              <a:rPr lang="en-US"/>
              <a:pPr>
                <a:defRPr/>
              </a:pPr>
              <a:t>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7507CD-33BC-40E3-BAEE-D789F5F6EE14}" type="slidenum">
              <a:rPr lang="en-US"/>
              <a:pPr>
                <a:defRPr/>
              </a:pPr>
              <a:t>‹#›</a:t>
            </a:fld>
            <a:endParaRPr lang="en-US"/>
          </a:p>
        </p:txBody>
      </p:sp>
    </p:spTree>
    <p:extLst>
      <p:ext uri="{BB962C8B-B14F-4D97-AF65-F5344CB8AC3E}">
        <p14:creationId xmlns:p14="http://schemas.microsoft.com/office/powerpoint/2010/main" val="115143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B87143E-C727-4F43-A930-B55D83DFD799}" type="datetimeFigureOut">
              <a:rPr lang="en-US"/>
              <a:pPr>
                <a:defRPr/>
              </a:pPr>
              <a:t>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CB1295-8D10-4F07-91B1-ACBB659E13FD}" type="slidenum">
              <a:rPr lang="en-US"/>
              <a:pPr>
                <a:defRPr/>
              </a:pPr>
              <a:t>‹#›</a:t>
            </a:fld>
            <a:endParaRPr lang="en-US"/>
          </a:p>
        </p:txBody>
      </p:sp>
    </p:spTree>
    <p:extLst>
      <p:ext uri="{BB962C8B-B14F-4D97-AF65-F5344CB8AC3E}">
        <p14:creationId xmlns:p14="http://schemas.microsoft.com/office/powerpoint/2010/main" val="83179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3C4F3D-A8B9-4A02-96D0-0E2B63FD9EF1}" type="datetimeFigureOut">
              <a:rPr lang="en-US"/>
              <a:pPr>
                <a:defRPr/>
              </a:pPr>
              <a:t>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49B4B0-D13C-48F1-8511-14C6C9E4F233}" type="slidenum">
              <a:rPr lang="en-US"/>
              <a:pPr>
                <a:defRPr/>
              </a:pPr>
              <a:t>‹#›</a:t>
            </a:fld>
            <a:endParaRPr lang="en-US"/>
          </a:p>
        </p:txBody>
      </p:sp>
    </p:spTree>
    <p:extLst>
      <p:ext uri="{BB962C8B-B14F-4D97-AF65-F5344CB8AC3E}">
        <p14:creationId xmlns:p14="http://schemas.microsoft.com/office/powerpoint/2010/main" val="183247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E0E4DB67-3F74-47F8-9C8B-037B4661AB72}" type="datetimeFigureOut">
              <a:rPr lang="en-US"/>
              <a:pPr>
                <a:defRPr/>
              </a:pPr>
              <a:t>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FCE426-CF19-4B71-8316-B5A79298254E}" type="slidenum">
              <a:rPr lang="en-US"/>
              <a:pPr>
                <a:defRPr/>
              </a:pPr>
              <a:t>‹#›</a:t>
            </a:fld>
            <a:endParaRPr lang="en-US"/>
          </a:p>
        </p:txBody>
      </p:sp>
    </p:spTree>
    <p:extLst>
      <p:ext uri="{BB962C8B-B14F-4D97-AF65-F5344CB8AC3E}">
        <p14:creationId xmlns:p14="http://schemas.microsoft.com/office/powerpoint/2010/main" val="257159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F70BD23-9943-44DE-882F-E0D332DBC324}" type="datetimeFigureOut">
              <a:rPr lang="en-US"/>
              <a:pPr>
                <a:defRPr/>
              </a:pPr>
              <a:t>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9CC5CC-F5CF-4B90-8B68-146ED9E55A92}" type="slidenum">
              <a:rPr lang="en-US"/>
              <a:pPr>
                <a:defRPr/>
              </a:pPr>
              <a:t>‹#›</a:t>
            </a:fld>
            <a:endParaRPr lang="en-US"/>
          </a:p>
        </p:txBody>
      </p:sp>
    </p:spTree>
    <p:extLst>
      <p:ext uri="{BB962C8B-B14F-4D97-AF65-F5344CB8AC3E}">
        <p14:creationId xmlns:p14="http://schemas.microsoft.com/office/powerpoint/2010/main" val="386564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CEF90C7-D507-4E15-98CF-3705F35C907E}" type="datetimeFigureOut">
              <a:rPr lang="en-US"/>
              <a:pPr>
                <a:defRPr/>
              </a:pPr>
              <a:t>1/6/2021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4D0D10-86CF-4FAF-88F6-A0CB328C267B}" type="slidenum">
              <a:rPr lang="en-US"/>
              <a:pPr>
                <a:defRPr/>
              </a:pPr>
              <a:t>‹#›</a:t>
            </a:fld>
            <a:endParaRPr lang="en-US"/>
          </a:p>
        </p:txBody>
      </p:sp>
    </p:spTree>
    <p:extLst>
      <p:ext uri="{BB962C8B-B14F-4D97-AF65-F5344CB8AC3E}">
        <p14:creationId xmlns:p14="http://schemas.microsoft.com/office/powerpoint/2010/main" val="289241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5878D7E-3177-48C5-82AB-D387AB1A92DE}" type="datetimeFigureOut">
              <a:rPr lang="en-US"/>
              <a:pPr>
                <a:defRPr/>
              </a:pPr>
              <a:t>1/6/2021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1C94DF2-49B5-4256-A92E-B814A629CAFC}" type="slidenum">
              <a:rPr lang="en-US"/>
              <a:pPr>
                <a:defRPr/>
              </a:pPr>
              <a:t>‹#›</a:t>
            </a:fld>
            <a:endParaRPr lang="en-US"/>
          </a:p>
        </p:txBody>
      </p:sp>
    </p:spTree>
    <p:extLst>
      <p:ext uri="{BB962C8B-B14F-4D97-AF65-F5344CB8AC3E}">
        <p14:creationId xmlns:p14="http://schemas.microsoft.com/office/powerpoint/2010/main" val="309884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65BC22-691E-4A88-81BB-810B62A8C71D}" type="datetimeFigureOut">
              <a:rPr lang="en-US"/>
              <a:pPr>
                <a:defRPr/>
              </a:pPr>
              <a:t>1/6/2021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8E38FC-DB2E-44EF-B278-BD3A41C709E1}" type="slidenum">
              <a:rPr lang="en-US"/>
              <a:pPr>
                <a:defRPr/>
              </a:pPr>
              <a:t>‹#›</a:t>
            </a:fld>
            <a:endParaRPr lang="en-US"/>
          </a:p>
        </p:txBody>
      </p:sp>
    </p:spTree>
    <p:extLst>
      <p:ext uri="{BB962C8B-B14F-4D97-AF65-F5344CB8AC3E}">
        <p14:creationId xmlns:p14="http://schemas.microsoft.com/office/powerpoint/2010/main" val="3316694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198A49F3-4772-4E85-B093-B1A50A64AD94}" type="datetimeFigureOut">
              <a:rPr lang="en-US"/>
              <a:pPr>
                <a:defRPr/>
              </a:pPr>
              <a:t>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C6BB45-256F-4BEF-8BA2-BED05E2C46C3}" type="slidenum">
              <a:rPr lang="en-US"/>
              <a:pPr>
                <a:defRPr/>
              </a:pPr>
              <a:t>‹#›</a:t>
            </a:fld>
            <a:endParaRPr lang="en-US"/>
          </a:p>
        </p:txBody>
      </p:sp>
    </p:spTree>
    <p:extLst>
      <p:ext uri="{BB962C8B-B14F-4D97-AF65-F5344CB8AC3E}">
        <p14:creationId xmlns:p14="http://schemas.microsoft.com/office/powerpoint/2010/main" val="26880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BE04408-141B-41FC-8657-D3E8881E5ED7}" type="datetimeFigureOut">
              <a:rPr lang="en-US"/>
              <a:pPr>
                <a:defRPr/>
              </a:pPr>
              <a:t>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03B748-3465-4F8A-BC97-3F1BFCA98584}" type="slidenum">
              <a:rPr lang="en-US"/>
              <a:pPr>
                <a:defRPr/>
              </a:pPr>
              <a:t>‹#›</a:t>
            </a:fld>
            <a:endParaRPr lang="en-US"/>
          </a:p>
        </p:txBody>
      </p:sp>
    </p:spTree>
    <p:extLst>
      <p:ext uri="{BB962C8B-B14F-4D97-AF65-F5344CB8AC3E}">
        <p14:creationId xmlns:p14="http://schemas.microsoft.com/office/powerpoint/2010/main" val="314624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F466479-254C-4894-BE78-B03CDA263E21}" type="datetimeFigureOut">
              <a:rPr lang="en-US"/>
              <a:pPr>
                <a:defRPr/>
              </a:pPr>
              <a:t>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3005359-FFE6-4223-9F9F-0F6C831382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438" y="1030784"/>
            <a:ext cx="9918700" cy="769441"/>
          </a:xfrm>
          <a:prstGeom prst="rect">
            <a:avLst/>
          </a:prstGeom>
        </p:spPr>
        <p:txBody>
          <a:bodyPr>
            <a:spAutoFit/>
          </a:bodyPr>
          <a:lstStyle/>
          <a:p>
            <a:pPr algn="ctr" fontAlgn="auto">
              <a:spcBef>
                <a:spcPts val="0"/>
              </a:spcBef>
              <a:spcAft>
                <a:spcPts val="0"/>
              </a:spcAft>
              <a:defRPr/>
            </a:pPr>
            <a:r>
              <a:rPr lang="en-US" sz="4400" b="1" dirty="0">
                <a:ln w="12700">
                  <a:noFill/>
                  <a:prstDash val="solid"/>
                </a:ln>
                <a:latin typeface="+mj-lt"/>
                <a:cs typeface="+mn-cs"/>
              </a:rPr>
              <a:t>When the Arm Inspires</a:t>
            </a:r>
            <a:endParaRPr lang="x-none" sz="4400" b="1" dirty="0">
              <a:ln w="12700">
                <a:noFill/>
                <a:prstDash val="solid"/>
              </a:ln>
              <a:latin typeface="+mj-lt"/>
              <a:cs typeface="+mn-cs"/>
            </a:endParaRPr>
          </a:p>
        </p:txBody>
      </p:sp>
      <p:sp>
        <p:nvSpPr>
          <p:cNvPr id="2051" name="Title 1"/>
          <p:cNvSpPr>
            <a:spLocks noGrp="1"/>
          </p:cNvSpPr>
          <p:nvPr>
            <p:ph type="ctrTitle"/>
          </p:nvPr>
        </p:nvSpPr>
        <p:spPr>
          <a:xfrm>
            <a:off x="2287588" y="2152650"/>
            <a:ext cx="7772400" cy="1470025"/>
          </a:xfrm>
        </p:spPr>
        <p:txBody>
          <a:bodyPr/>
          <a:lstStyle/>
          <a:p>
            <a:r>
              <a:rPr lang="en-US" sz="4400" dirty="0"/>
              <a:t>Teaching </a:t>
            </a:r>
            <a:r>
              <a:rPr lang="en-US" sz="4400" dirty="0" err="1"/>
              <a:t>NeuroImages</a:t>
            </a:r>
            <a:endParaRPr lang="en-US" sz="4400" dirty="0"/>
          </a:p>
        </p:txBody>
      </p:sp>
      <p:sp>
        <p:nvSpPr>
          <p:cNvPr id="2052" name="Subtitle 2"/>
          <p:cNvSpPr>
            <a:spLocks noGrp="1"/>
          </p:cNvSpPr>
          <p:nvPr>
            <p:ph type="subTitle" idx="1"/>
          </p:nvPr>
        </p:nvSpPr>
        <p:spPr>
          <a:xfrm>
            <a:off x="2973388" y="3860800"/>
            <a:ext cx="6400800" cy="1266825"/>
          </a:xfrm>
        </p:spPr>
        <p:txBody>
          <a:bodyPr/>
          <a:lstStyle/>
          <a:p>
            <a:r>
              <a:rPr lang="en-US" sz="3200" i="1" dirty="0"/>
              <a:t>Neurology</a:t>
            </a:r>
            <a:r>
              <a:rPr lang="en-US" sz="3200" dirty="0"/>
              <a:t>®</a:t>
            </a:r>
          </a:p>
          <a:p>
            <a:r>
              <a:rPr lang="en-US" sz="3200" dirty="0"/>
              <a:t>Resident &amp; Fellow Section</a:t>
            </a:r>
          </a:p>
        </p:txBody>
      </p:sp>
      <p:sp>
        <p:nvSpPr>
          <p:cNvPr id="2053" name="Text Box 5"/>
          <p:cNvSpPr txBox="1">
            <a:spLocks noChangeArrowheads="1"/>
          </p:cNvSpPr>
          <p:nvPr/>
        </p:nvSpPr>
        <p:spPr bwMode="auto">
          <a:xfrm>
            <a:off x="228600" y="6424613"/>
            <a:ext cx="25368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a:solidFill>
                  <a:schemeClr val="tx1"/>
                </a:solidFill>
                <a:latin typeface="Calibri" pitchFamily="34" charset="0"/>
              </a:defRPr>
            </a:lvl1pPr>
            <a:lvl2pPr marL="742950" indent="-285750">
              <a:tabLst>
                <a:tab pos="723900" algn="l"/>
                <a:tab pos="1447800" algn="l"/>
                <a:tab pos="2171700" algn="l"/>
                <a:tab pos="2895600" algn="l"/>
                <a:tab pos="3619500" algn="l"/>
                <a:tab pos="4343400" algn="l"/>
                <a:tab pos="5067300" algn="l"/>
              </a:tabLst>
              <a:defRPr>
                <a:solidFill>
                  <a:schemeClr val="tx1"/>
                </a:solidFill>
                <a:latin typeface="Calibri" pitchFamily="34" charset="0"/>
              </a:defRPr>
            </a:lvl2pPr>
            <a:lvl3pPr marL="11430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3pPr>
            <a:lvl4pPr marL="16002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4pPr>
            <a:lvl5pPr marL="20574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5pPr>
            <a:lvl6pPr marL="25146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6pPr>
            <a:lvl7pPr marL="29718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7pPr>
            <a:lvl8pPr marL="34290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8pPr>
            <a:lvl9pPr marL="38862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9pPr>
          </a:lstStyle>
          <a:p>
            <a:r>
              <a:rPr lang="en-GB" sz="1000" dirty="0">
                <a:latin typeface="Arial" pitchFamily="34" charset="0"/>
                <a:ea typeface="msgothic"/>
                <a:cs typeface="msgothic"/>
              </a:rPr>
              <a:t>© 2020 American Academy of Neurology</a:t>
            </a:r>
          </a:p>
        </p:txBody>
      </p:sp>
      <p:pic>
        <p:nvPicPr>
          <p:cNvPr id="20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2538" y="5832475"/>
            <a:ext cx="287972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txBox="1">
            <a:spLocks/>
          </p:cNvSpPr>
          <p:nvPr/>
        </p:nvSpPr>
        <p:spPr bwMode="auto">
          <a:xfrm>
            <a:off x="1981200" y="2635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pPr>
            <a:r>
              <a:rPr lang="en-US" sz="4400" dirty="0">
                <a:latin typeface="Calibri Light" pitchFamily="34" charset="0"/>
              </a:rPr>
              <a:t>Vignette</a:t>
            </a:r>
          </a:p>
        </p:txBody>
      </p:sp>
      <p:sp>
        <p:nvSpPr>
          <p:cNvPr id="3075" name="Rectangle 2"/>
          <p:cNvSpPr>
            <a:spLocks noChangeArrowheads="1"/>
          </p:cNvSpPr>
          <p:nvPr/>
        </p:nvSpPr>
        <p:spPr bwMode="auto">
          <a:xfrm>
            <a:off x="9839325" y="6216650"/>
            <a:ext cx="2115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McKinney </a:t>
            </a:r>
            <a:r>
              <a:rPr lang="en-US" sz="2400" i="1" dirty="0"/>
              <a:t>et al.</a:t>
            </a:r>
            <a:endParaRPr lang="en-US" sz="2400" dirty="0"/>
          </a:p>
        </p:txBody>
      </p:sp>
      <p:pic>
        <p:nvPicPr>
          <p:cNvPr id="30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738" y="5946775"/>
            <a:ext cx="287972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8" name="Content Placeholder 2"/>
          <p:cNvSpPr txBox="1">
            <a:spLocks/>
          </p:cNvSpPr>
          <p:nvPr/>
        </p:nvSpPr>
        <p:spPr bwMode="auto">
          <a:xfrm>
            <a:off x="444500" y="981981"/>
            <a:ext cx="11303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defRPr>
            </a:lvl1pPr>
            <a:lvl2pPr>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marL="228600" indent="-228600">
              <a:lnSpc>
                <a:spcPct val="90000"/>
              </a:lnSpc>
              <a:spcBef>
                <a:spcPts val="1000"/>
              </a:spcBef>
              <a:buFont typeface="Arial" pitchFamily="34" charset="0"/>
              <a:buChar char="•"/>
            </a:pPr>
            <a:r>
              <a:rPr lang="en-US" sz="2500" dirty="0"/>
              <a:t>A 6 month old presented with left arm weakness dating from birth consistent with brachial plexopathy. </a:t>
            </a:r>
          </a:p>
          <a:p>
            <a:pPr marL="685800" lvl="1" indent="-228600">
              <a:lnSpc>
                <a:spcPct val="90000"/>
              </a:lnSpc>
              <a:spcBef>
                <a:spcPts val="1000"/>
              </a:spcBef>
              <a:buFont typeface="Arial" pitchFamily="34" charset="0"/>
              <a:buChar char="•"/>
            </a:pPr>
            <a:r>
              <a:rPr lang="en-US" sz="2100" dirty="0"/>
              <a:t>She had significant elbow flexion and shoulder abduction weakness and mild finger, wrist, and arm extension weakness. </a:t>
            </a:r>
          </a:p>
          <a:p>
            <a:pPr marL="228600" indent="-228600">
              <a:lnSpc>
                <a:spcPct val="90000"/>
              </a:lnSpc>
              <a:spcBef>
                <a:spcPts val="1000"/>
              </a:spcBef>
              <a:buFont typeface="Arial" pitchFamily="34" charset="0"/>
              <a:buChar char="•"/>
            </a:pPr>
            <a:endParaRPr lang="en-US" sz="2500" dirty="0"/>
          </a:p>
          <a:p>
            <a:pPr marL="228600" indent="-228600">
              <a:lnSpc>
                <a:spcPct val="90000"/>
              </a:lnSpc>
              <a:spcBef>
                <a:spcPts val="1000"/>
              </a:spcBef>
              <a:buFont typeface="Arial" pitchFamily="34" charset="0"/>
              <a:buChar char="•"/>
            </a:pPr>
            <a:r>
              <a:rPr lang="en-US" sz="2500" dirty="0"/>
              <a:t>Electrodiagnostic findings demonstrated </a:t>
            </a:r>
            <a:r>
              <a:rPr lang="en-US" sz="2500" dirty="0" err="1"/>
              <a:t>panplexus</a:t>
            </a:r>
            <a:r>
              <a:rPr lang="en-US" sz="2500" dirty="0"/>
              <a:t> injury.</a:t>
            </a:r>
          </a:p>
          <a:p>
            <a:pPr marL="685800" lvl="1" indent="-228600">
              <a:lnSpc>
                <a:spcPct val="90000"/>
              </a:lnSpc>
              <a:spcBef>
                <a:spcPts val="1000"/>
              </a:spcBef>
              <a:buFont typeface="Arial" pitchFamily="34" charset="0"/>
              <a:buChar char="•"/>
            </a:pPr>
            <a:r>
              <a:rPr lang="en-US" sz="2100" dirty="0"/>
              <a:t>Median, lateral antebrachial cutaneous, and radial sensory responses were abnormal</a:t>
            </a:r>
          </a:p>
          <a:p>
            <a:pPr marL="685800" lvl="1" indent="-228600">
              <a:lnSpc>
                <a:spcPct val="90000"/>
              </a:lnSpc>
              <a:spcBef>
                <a:spcPts val="1000"/>
              </a:spcBef>
              <a:buFont typeface="Arial" pitchFamily="34" charset="0"/>
              <a:buChar char="•"/>
            </a:pPr>
            <a:r>
              <a:rPr lang="en-US" sz="2100" dirty="0"/>
              <a:t>EMG showed evidence of reinnervation in C5-T1 innervated muscles with ongoing denervation in C5-6 innervated muscles. </a:t>
            </a:r>
          </a:p>
          <a:p>
            <a:pPr marL="685800" lvl="1" indent="-228600">
              <a:lnSpc>
                <a:spcPct val="90000"/>
              </a:lnSpc>
              <a:spcBef>
                <a:spcPts val="1000"/>
              </a:spcBef>
              <a:buFont typeface="Arial" pitchFamily="34" charset="0"/>
              <a:buChar char="•"/>
            </a:pPr>
            <a:r>
              <a:rPr lang="en-US" sz="2100" dirty="0"/>
              <a:t>Spontaneous deltoid firing coincident with inspiration was observed on EMG (video 1). </a:t>
            </a:r>
          </a:p>
        </p:txBody>
      </p:sp>
      <p:sp>
        <p:nvSpPr>
          <p:cNvPr id="7" name="Text Box 5">
            <a:extLst>
              <a:ext uri="{FF2B5EF4-FFF2-40B4-BE49-F238E27FC236}">
                <a16:creationId xmlns:a16="http://schemas.microsoft.com/office/drawing/2014/main" id="{4754334C-3F1E-41C3-A703-220B6CBB4DE4}"/>
              </a:ext>
            </a:extLst>
          </p:cNvPr>
          <p:cNvSpPr txBox="1">
            <a:spLocks noChangeArrowheads="1"/>
          </p:cNvSpPr>
          <p:nvPr/>
        </p:nvSpPr>
        <p:spPr bwMode="auto">
          <a:xfrm>
            <a:off x="228600" y="6424613"/>
            <a:ext cx="25368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a:solidFill>
                  <a:schemeClr val="tx1"/>
                </a:solidFill>
                <a:latin typeface="Calibri" pitchFamily="34" charset="0"/>
              </a:defRPr>
            </a:lvl1pPr>
            <a:lvl2pPr marL="742950" indent="-285750">
              <a:tabLst>
                <a:tab pos="723900" algn="l"/>
                <a:tab pos="1447800" algn="l"/>
                <a:tab pos="2171700" algn="l"/>
                <a:tab pos="2895600" algn="l"/>
                <a:tab pos="3619500" algn="l"/>
                <a:tab pos="4343400" algn="l"/>
                <a:tab pos="5067300" algn="l"/>
              </a:tabLst>
              <a:defRPr>
                <a:solidFill>
                  <a:schemeClr val="tx1"/>
                </a:solidFill>
                <a:latin typeface="Calibri" pitchFamily="34" charset="0"/>
              </a:defRPr>
            </a:lvl2pPr>
            <a:lvl3pPr marL="11430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3pPr>
            <a:lvl4pPr marL="16002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4pPr>
            <a:lvl5pPr marL="20574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5pPr>
            <a:lvl6pPr marL="25146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6pPr>
            <a:lvl7pPr marL="29718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7pPr>
            <a:lvl8pPr marL="34290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8pPr>
            <a:lvl9pPr marL="38862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9pPr>
          </a:lstStyle>
          <a:p>
            <a:r>
              <a:rPr lang="en-GB" sz="1000" dirty="0">
                <a:latin typeface="Arial" pitchFamily="34" charset="0"/>
                <a:ea typeface="msgothic"/>
                <a:cs typeface="msgothic"/>
              </a:rPr>
              <a:t>© 2020 American Academy of Neurology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1981200" y="2635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pPr>
            <a:r>
              <a:rPr lang="en-US" sz="4400" dirty="0">
                <a:latin typeface="Calibri Light" pitchFamily="34" charset="0"/>
              </a:rPr>
              <a:t>Video</a:t>
            </a:r>
          </a:p>
        </p:txBody>
      </p:sp>
      <p:pic>
        <p:nvPicPr>
          <p:cNvPr id="410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7738" y="5946775"/>
            <a:ext cx="287972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2"/>
          <p:cNvSpPr>
            <a:spLocks noChangeArrowheads="1"/>
          </p:cNvSpPr>
          <p:nvPr/>
        </p:nvSpPr>
        <p:spPr bwMode="auto">
          <a:xfrm>
            <a:off x="9839325" y="6216650"/>
            <a:ext cx="2115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McKinney </a:t>
            </a:r>
            <a:r>
              <a:rPr lang="en-US" sz="2400" i="1" dirty="0"/>
              <a:t>et al.</a:t>
            </a:r>
            <a:endParaRPr lang="en-US" sz="2400" dirty="0"/>
          </a:p>
        </p:txBody>
      </p:sp>
      <p:sp>
        <p:nvSpPr>
          <p:cNvPr id="8" name="Text Box 5">
            <a:extLst>
              <a:ext uri="{FF2B5EF4-FFF2-40B4-BE49-F238E27FC236}">
                <a16:creationId xmlns:a16="http://schemas.microsoft.com/office/drawing/2014/main" id="{DB0CCC5A-9E16-476D-A286-265F2E2ABE3F}"/>
              </a:ext>
            </a:extLst>
          </p:cNvPr>
          <p:cNvSpPr txBox="1">
            <a:spLocks noChangeArrowheads="1"/>
          </p:cNvSpPr>
          <p:nvPr/>
        </p:nvSpPr>
        <p:spPr bwMode="auto">
          <a:xfrm>
            <a:off x="228600" y="6424613"/>
            <a:ext cx="25368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a:solidFill>
                  <a:schemeClr val="tx1"/>
                </a:solidFill>
                <a:latin typeface="Calibri" pitchFamily="34" charset="0"/>
              </a:defRPr>
            </a:lvl1pPr>
            <a:lvl2pPr marL="742950" indent="-285750">
              <a:tabLst>
                <a:tab pos="723900" algn="l"/>
                <a:tab pos="1447800" algn="l"/>
                <a:tab pos="2171700" algn="l"/>
                <a:tab pos="2895600" algn="l"/>
                <a:tab pos="3619500" algn="l"/>
                <a:tab pos="4343400" algn="l"/>
                <a:tab pos="5067300" algn="l"/>
              </a:tabLst>
              <a:defRPr>
                <a:solidFill>
                  <a:schemeClr val="tx1"/>
                </a:solidFill>
                <a:latin typeface="Calibri" pitchFamily="34" charset="0"/>
              </a:defRPr>
            </a:lvl2pPr>
            <a:lvl3pPr marL="11430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3pPr>
            <a:lvl4pPr marL="16002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4pPr>
            <a:lvl5pPr marL="20574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5pPr>
            <a:lvl6pPr marL="25146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6pPr>
            <a:lvl7pPr marL="29718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7pPr>
            <a:lvl8pPr marL="34290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8pPr>
            <a:lvl9pPr marL="38862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9pPr>
          </a:lstStyle>
          <a:p>
            <a:r>
              <a:rPr lang="en-GB" sz="1000" dirty="0">
                <a:latin typeface="Arial" pitchFamily="34" charset="0"/>
                <a:ea typeface="msgothic"/>
                <a:cs typeface="msgothic"/>
              </a:rPr>
              <a:t>© 2020 American Academy of Neurology</a:t>
            </a:r>
          </a:p>
        </p:txBody>
      </p:sp>
      <p:pic>
        <p:nvPicPr>
          <p:cNvPr id="9" name="video1">
            <a:hlinkClick r:id="" action="ppaction://media"/>
            <a:extLst>
              <a:ext uri="{FF2B5EF4-FFF2-40B4-BE49-F238E27FC236}">
                <a16:creationId xmlns:a16="http://schemas.microsoft.com/office/drawing/2014/main" id="{A15EC359-52ED-488A-9A56-AC3668CE9978}"/>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425700" y="1000760"/>
            <a:ext cx="7543800" cy="502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4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444500" y="165555"/>
            <a:ext cx="1130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pPr>
            <a:r>
              <a:rPr lang="en-US" sz="4400" dirty="0">
                <a:latin typeface="Calibri Light" pitchFamily="34" charset="0"/>
              </a:rPr>
              <a:t>Breathing Arm</a:t>
            </a:r>
          </a:p>
        </p:txBody>
      </p:sp>
      <p:pic>
        <p:nvPicPr>
          <p:cNvPr id="61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738" y="5946775"/>
            <a:ext cx="287972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0" name="Content Placeholder 2"/>
          <p:cNvSpPr txBox="1">
            <a:spLocks/>
          </p:cNvSpPr>
          <p:nvPr/>
        </p:nvSpPr>
        <p:spPr bwMode="auto">
          <a:xfrm>
            <a:off x="444500" y="1079872"/>
            <a:ext cx="11303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defRPr>
            </a:lvl1pPr>
            <a:lvl2pPr>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marL="228600" indent="-228600">
              <a:lnSpc>
                <a:spcPct val="90000"/>
              </a:lnSpc>
              <a:spcBef>
                <a:spcPts val="1000"/>
              </a:spcBef>
              <a:buFont typeface="Arial" pitchFamily="34" charset="0"/>
              <a:buChar char="•"/>
            </a:pPr>
            <a:r>
              <a:rPr lang="en-US" sz="2500" dirty="0"/>
              <a:t>This phenomenon can occur in obstetrical and non-obstetrical plexopathies when the C5 nerve root is injured proximal to the phrenic nerve origin. </a:t>
            </a:r>
          </a:p>
          <a:p>
            <a:pPr marL="228600" indent="-228600">
              <a:lnSpc>
                <a:spcPct val="90000"/>
              </a:lnSpc>
              <a:spcBef>
                <a:spcPts val="1000"/>
              </a:spcBef>
              <a:buFont typeface="Arial" pitchFamily="34" charset="0"/>
              <a:buChar char="•"/>
            </a:pPr>
            <a:r>
              <a:rPr lang="en-US" sz="2500" dirty="0"/>
              <a:t>Chaotic regrowth of axons results in atypical innervation patterns. </a:t>
            </a:r>
          </a:p>
          <a:p>
            <a:pPr marL="228600" indent="-228600">
              <a:lnSpc>
                <a:spcPct val="90000"/>
              </a:lnSpc>
              <a:spcBef>
                <a:spcPts val="1000"/>
              </a:spcBef>
              <a:buFont typeface="Arial" pitchFamily="34" charset="0"/>
              <a:buChar char="•"/>
            </a:pPr>
            <a:r>
              <a:rPr lang="en-US" sz="2500" dirty="0"/>
              <a:t>In “breathing arm”, aberrant regeneration of fibers originally supplying the phrenic nerve supply upper trunk muscles resulting in synkinesis with contraction of upper trunk muscles with inspiration. </a:t>
            </a:r>
          </a:p>
          <a:p>
            <a:pPr marL="228600" indent="-228600">
              <a:lnSpc>
                <a:spcPct val="90000"/>
              </a:lnSpc>
              <a:spcBef>
                <a:spcPts val="1000"/>
              </a:spcBef>
              <a:buFont typeface="Arial" pitchFamily="34" charset="0"/>
              <a:buChar char="•"/>
            </a:pPr>
            <a:r>
              <a:rPr lang="en-US" sz="2500" dirty="0"/>
              <a:t>An alternative explanation is that this represents a compensatory response to diaphragmatic inadequacy. However, aberrant reinnervation is favored when there is no clinical evidence of respiratory insufficiency. </a:t>
            </a:r>
          </a:p>
          <a:p>
            <a:pPr marL="228600" indent="-228600">
              <a:lnSpc>
                <a:spcPct val="90000"/>
              </a:lnSpc>
              <a:spcBef>
                <a:spcPts val="1000"/>
              </a:spcBef>
              <a:buFont typeface="Arial" pitchFamily="34" charset="0"/>
              <a:buChar char="•"/>
            </a:pPr>
            <a:r>
              <a:rPr lang="en-US" sz="2500" dirty="0"/>
              <a:t>Respiratory synkinesis is significant when considering surgery as it is indicative of severe proximal root or trunk injury. </a:t>
            </a:r>
            <a:r>
              <a:rPr lang="en-US" sz="2500" baseline="30000" dirty="0"/>
              <a:t>1-2</a:t>
            </a:r>
          </a:p>
          <a:p>
            <a:pPr marL="228600" indent="-228600">
              <a:lnSpc>
                <a:spcPct val="90000"/>
              </a:lnSpc>
              <a:spcBef>
                <a:spcPts val="1000"/>
              </a:spcBef>
              <a:buFont typeface="Arial" pitchFamily="34" charset="0"/>
              <a:buChar char="•"/>
            </a:pPr>
            <a:endParaRPr lang="en-IN" sz="3200" dirty="0"/>
          </a:p>
        </p:txBody>
      </p:sp>
      <p:sp>
        <p:nvSpPr>
          <p:cNvPr id="7" name="Rectangle 2"/>
          <p:cNvSpPr>
            <a:spLocks noChangeArrowheads="1"/>
          </p:cNvSpPr>
          <p:nvPr/>
        </p:nvSpPr>
        <p:spPr bwMode="auto">
          <a:xfrm>
            <a:off x="9839325" y="6216650"/>
            <a:ext cx="2115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McKinney </a:t>
            </a:r>
            <a:r>
              <a:rPr lang="en-US" sz="2400" i="1" dirty="0"/>
              <a:t>et al.</a:t>
            </a:r>
            <a:endParaRPr lang="en-US" sz="2400" dirty="0"/>
          </a:p>
        </p:txBody>
      </p:sp>
      <p:sp>
        <p:nvSpPr>
          <p:cNvPr id="8" name="Text Box 5">
            <a:extLst>
              <a:ext uri="{FF2B5EF4-FFF2-40B4-BE49-F238E27FC236}">
                <a16:creationId xmlns:a16="http://schemas.microsoft.com/office/drawing/2014/main" id="{81C07283-E2B6-4399-9BC9-F4D4579A1633}"/>
              </a:ext>
            </a:extLst>
          </p:cNvPr>
          <p:cNvSpPr txBox="1">
            <a:spLocks noChangeArrowheads="1"/>
          </p:cNvSpPr>
          <p:nvPr/>
        </p:nvSpPr>
        <p:spPr bwMode="auto">
          <a:xfrm>
            <a:off x="228600" y="6424613"/>
            <a:ext cx="25368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a:solidFill>
                  <a:schemeClr val="tx1"/>
                </a:solidFill>
                <a:latin typeface="Calibri" pitchFamily="34" charset="0"/>
              </a:defRPr>
            </a:lvl1pPr>
            <a:lvl2pPr marL="742950" indent="-285750">
              <a:tabLst>
                <a:tab pos="723900" algn="l"/>
                <a:tab pos="1447800" algn="l"/>
                <a:tab pos="2171700" algn="l"/>
                <a:tab pos="2895600" algn="l"/>
                <a:tab pos="3619500" algn="l"/>
                <a:tab pos="4343400" algn="l"/>
                <a:tab pos="5067300" algn="l"/>
              </a:tabLst>
              <a:defRPr>
                <a:solidFill>
                  <a:schemeClr val="tx1"/>
                </a:solidFill>
                <a:latin typeface="Calibri" pitchFamily="34" charset="0"/>
              </a:defRPr>
            </a:lvl2pPr>
            <a:lvl3pPr marL="11430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3pPr>
            <a:lvl4pPr marL="16002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4pPr>
            <a:lvl5pPr marL="20574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5pPr>
            <a:lvl6pPr marL="25146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6pPr>
            <a:lvl7pPr marL="29718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7pPr>
            <a:lvl8pPr marL="34290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8pPr>
            <a:lvl9pPr marL="38862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9pPr>
          </a:lstStyle>
          <a:p>
            <a:r>
              <a:rPr lang="en-GB" sz="1000" dirty="0">
                <a:latin typeface="Arial" pitchFamily="34" charset="0"/>
                <a:ea typeface="msgothic"/>
                <a:cs typeface="msgothic"/>
              </a:rPr>
              <a:t>© 2020 American Academy of Neurology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D34039D8CCA04A8D111D3CF6AC1160" ma:contentTypeVersion="118" ma:contentTypeDescription="Create a new document." ma:contentTypeScope="" ma:versionID="d3c4e44288f4dbfeae688b43334980e3">
  <xsd:schema xmlns:xsd="http://www.w3.org/2001/XMLSchema" xmlns:xs="http://www.w3.org/2001/XMLSchema" xmlns:p="http://schemas.microsoft.com/office/2006/metadata/properties" xmlns:ns2="e7320cf4-ae7b-42d1-8d40-7b46a3e34241" xmlns:ns3="5b392074-1baa-4a69-8bcc-cde031b15a15" targetNamespace="http://schemas.microsoft.com/office/2006/metadata/properties" ma:root="true" ma:fieldsID="e87a8b1405fbbb239e4df35f6d4e8ac9" ns2:_="" ns3:_="">
    <xsd:import namespace="e7320cf4-ae7b-42d1-8d40-7b46a3e34241"/>
    <xsd:import namespace="5b392074-1baa-4a69-8bcc-cde031b15a15"/>
    <xsd:element name="properties">
      <xsd:complexType>
        <xsd:sequence>
          <xsd:element name="documentManagement">
            <xsd:complexType>
              <xsd:all>
                <xsd:element ref="ns2:Expiration_x0020_Year" minOccurs="0"/>
                <xsd:element ref="ns2:Doc_x0020_Status" minOccurs="0"/>
                <xsd:element ref="ns2:_dlc_DocId" minOccurs="0"/>
                <xsd:element ref="ns2:_dlc_DocIdUrl" minOccurs="0"/>
                <xsd:element ref="ns2:_dlc_DocIdPersistId"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2:SharedWithUsers" minOccurs="0"/>
                <xsd:element ref="ns2:SharedWithDetail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320cf4-ae7b-42d1-8d40-7b46a3e34241" elementFormDefault="qualified">
    <xsd:import namespace="http://schemas.microsoft.com/office/2006/documentManagement/types"/>
    <xsd:import namespace="http://schemas.microsoft.com/office/infopath/2007/PartnerControls"/>
    <xsd:element name="Expiration_x0020_Year" ma:index="8" nillable="true" ma:displayName="Expiration Year" ma:format="Dropdown" ma:internalName="Expiration_x0020_Year">
      <xsd:simpleType>
        <xsd:restriction base="dms:Choice">
          <xsd:enumeration value="No Expiration"/>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restriction>
      </xsd:simpleType>
    </xsd:element>
    <xsd:element name="Doc_x0020_Status" ma:index="9" nillable="true" ma:displayName="Doc Status" ma:default="Active" ma:format="Dropdown" ma:internalName="Doc_x0020_Status">
      <xsd:simpleType>
        <xsd:restriction base="dms:Choice">
          <xsd:enumeration value="Active"/>
          <xsd:enumeration value="Inactive"/>
          <xsd:enumeration value="To Be Deleted"/>
          <xsd:enumeration value="Draft"/>
          <xsd:enumeration value="Final"/>
          <xsd:enumeration value="Archive"/>
        </xsd:restriction>
      </xsd:simple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392074-1baa-4a69-8bcc-cde031b15a15"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oc_x0020_Status xmlns="e7320cf4-ae7b-42d1-8d40-7b46a3e34241">Active</Doc_x0020_Status>
    <Expiration_x0020_Year xmlns="e7320cf4-ae7b-42d1-8d40-7b46a3e34241" xsi:nil="true"/>
    <_dlc_DocId xmlns="e7320cf4-ae7b-42d1-8d40-7b46a3e34241">XR3R6C5RZQK7-1114359290-10793</_dlc_DocId>
    <_dlc_DocIdUrl xmlns="e7320cf4-ae7b-42d1-8d40-7b46a3e34241">
      <Url>https://aan1-portal1.sharepoint.com/AEI/Neurology/_layouts/15/DocIdRedir.aspx?ID=XR3R6C5RZQK7-1114359290-10793</Url>
      <Description>XR3R6C5RZQK7-1114359290-10793</Description>
    </_dlc_DocIdUrl>
  </documentManagement>
</p:properties>
</file>

<file path=customXml/itemProps1.xml><?xml version="1.0" encoding="utf-8"?>
<ds:datastoreItem xmlns:ds="http://schemas.openxmlformats.org/officeDocument/2006/customXml" ds:itemID="{9847AA1A-7238-4780-9F2C-EF7EED41E0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320cf4-ae7b-42d1-8d40-7b46a3e34241"/>
    <ds:schemaRef ds:uri="5b392074-1baa-4a69-8bcc-cde031b15a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8CB2E8-A21D-4943-A16C-976375AB9CB7}">
  <ds:schemaRefs>
    <ds:schemaRef ds:uri="http://schemas.microsoft.com/sharepoint/events"/>
  </ds:schemaRefs>
</ds:datastoreItem>
</file>

<file path=customXml/itemProps3.xml><?xml version="1.0" encoding="utf-8"?>
<ds:datastoreItem xmlns:ds="http://schemas.openxmlformats.org/officeDocument/2006/customXml" ds:itemID="{A740639C-9986-4639-8830-C6F45AABDEE3}">
  <ds:schemaRefs>
    <ds:schemaRef ds:uri="http://schemas.microsoft.com/sharepoint/v3/contenttype/forms"/>
  </ds:schemaRefs>
</ds:datastoreItem>
</file>

<file path=customXml/itemProps4.xml><?xml version="1.0" encoding="utf-8"?>
<ds:datastoreItem xmlns:ds="http://schemas.openxmlformats.org/officeDocument/2006/customXml" ds:itemID="{A653657B-0121-4630-AC57-9F97123D519F}">
  <ds:schemaRefs>
    <ds:schemaRef ds:uri="http://schemas.microsoft.com/office/2006/metadata/properties"/>
    <ds:schemaRef ds:uri="http://schemas.microsoft.com/office/infopath/2007/PartnerControls"/>
    <ds:schemaRef ds:uri="e7320cf4-ae7b-42d1-8d40-7b46a3e34241"/>
  </ds:schemaRefs>
</ds:datastoreItem>
</file>

<file path=docProps/app.xml><?xml version="1.0" encoding="utf-8"?>
<Properties xmlns="http://schemas.openxmlformats.org/officeDocument/2006/extended-properties" xmlns:vt="http://schemas.openxmlformats.org/officeDocument/2006/docPropsVTypes">
  <TotalTime>158</TotalTime>
  <Words>360</Words>
  <Application>Microsoft Office PowerPoint</Application>
  <PresentationFormat>Widescreen</PresentationFormat>
  <Paragraphs>33</Paragraphs>
  <Slides>4</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Teaching NeuroImages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NeuroImages</dc:title>
  <dc:creator>Robert Witherow</dc:creator>
  <cp:lastModifiedBy>Andrea Rahkola</cp:lastModifiedBy>
  <cp:revision>17</cp:revision>
  <dcterms:created xsi:type="dcterms:W3CDTF">2019-01-10T05:30:26Z</dcterms:created>
  <dcterms:modified xsi:type="dcterms:W3CDTF">2021-01-06T13:24:42Z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0x0101002FD34039D8CCA04A8D111D3CF6AC1160</vt:lpwstr>
  </property>
  <property fmtid="{D5CDD505-2E9C-101B-9397-08002B2CF9AE}" pid="3" name="_dlc_DocIdItemGuid">
    <vt:lpwstr>a894ebac-47fd-4263-bc96-e8b00d64b405</vt:lpwstr>
  </property>
</Properties>
</file>