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1" r:id="rId4"/>
    <p:sldId id="262" r:id="rId5"/>
    <p:sldId id="263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7" autoAdjust="0"/>
    <p:restoredTop sz="86433" autoAdjust="0"/>
  </p:normalViewPr>
  <p:slideViewPr>
    <p:cSldViewPr snapToGrid="0">
      <p:cViewPr varScale="1">
        <p:scale>
          <a:sx n="60" d="100"/>
          <a:sy n="60" d="100"/>
        </p:scale>
        <p:origin x="72" y="10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B68955-4F7E-4AAD-BDA0-6DD1DC6292E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6952E8-2B5C-467D-BF44-D640EBD6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 T1 MR imaging with contrast-enhancing mass involving infundibulum (A) and hypothalamus (B). Axial FLAIR signal abnormality (C) of optic chiasm, tracts, and hypothalamus.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7A27-20C0-4FEC-9DE3-039EC1B8F03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86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H&amp;E with clusters of elongated grooved nuclei*, neutrophils, perivascular small T-lymphocytes†, a few eosinophils (A, B).  Immunohistochemistry positive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CD1a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(D), BRAF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V600E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CD68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CD163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S-100 (not shown)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egative for GMS, gram, AFB, Warthin-Starry,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HSV1&amp;2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EBV, beta-amyloid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(negative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stains not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7A27-20C0-4FEC-9DE3-039EC1B8F03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43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AF, Erickson BJ, Lin E, et al. Pituitary stalk lesions: the Mayo Clinic experience.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Endocrinol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May;98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(5):1812-8.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Allen CE,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Ladisch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McClain KL. How I treat Langerhans cell histiocytosis. Blood 2015 Jul 2;126(1):26-35.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952E8-2B5C-467D-BF44-D640EBD606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0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D4BCD-ED89-40AA-9287-296920745A8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98A-C530-4D05-BA82-28742540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923" y="619738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/>
              <a:t>A 66-year-old man </a:t>
            </a:r>
            <a:r>
              <a:rPr lang="en-US" sz="4000" dirty="0" smtClean="0"/>
              <a:t>with </a:t>
            </a:r>
            <a:r>
              <a:rPr lang="en-US" sz="4000" dirty="0"/>
              <a:t>a six month history of worsening confusion and panhypopituitarism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851025"/>
            <a:ext cx="6400800" cy="3581400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200" dirty="0"/>
              <a:t>Teaching </a:t>
            </a:r>
            <a:r>
              <a:rPr lang="en-US" sz="3200" dirty="0" err="1"/>
              <a:t>NeuroImages</a:t>
            </a:r>
            <a:endParaRPr lang="en-US" sz="3200" dirty="0"/>
          </a:p>
          <a:p>
            <a:r>
              <a:rPr lang="en-US" sz="3200" i="1" dirty="0"/>
              <a:t>Neurology</a:t>
            </a:r>
          </a:p>
          <a:p>
            <a:r>
              <a:rPr lang="en-US" sz="3200" dirty="0"/>
              <a:t>Resident &amp; Fellow Section</a:t>
            </a:r>
            <a:r>
              <a:rPr lang="en-US" sz="3200" baseline="0" dirty="0"/>
              <a:t>                     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1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832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81002"/>
            <a:ext cx="7772400" cy="665284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+mn-lt"/>
              </a:rPr>
              <a:t>Vignette</a:t>
            </a:r>
            <a:endParaRPr lang="en-US" sz="4000" dirty="0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1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5" y="584015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94239" y="1368791"/>
            <a:ext cx="9144000" cy="368678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66-year-old </a:t>
            </a:r>
            <a:r>
              <a:rPr lang="en-US" sz="2800" dirty="0"/>
              <a:t>man </a:t>
            </a:r>
            <a:r>
              <a:rPr lang="en-US" sz="2800" dirty="0" smtClean="0"/>
              <a:t>with </a:t>
            </a:r>
            <a:r>
              <a:rPr lang="en-US" sz="2800" dirty="0"/>
              <a:t>a six month history of worsening confusion and </a:t>
            </a:r>
            <a:r>
              <a:rPr lang="en-US" sz="2800" dirty="0" smtClean="0"/>
              <a:t>panhypopituitarism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MR </a:t>
            </a:r>
            <a:r>
              <a:rPr lang="en-US" sz="2800" dirty="0"/>
              <a:t>imaging showed a </a:t>
            </a:r>
            <a:r>
              <a:rPr lang="en-US" sz="2800" dirty="0" err="1"/>
              <a:t>1.7cm</a:t>
            </a:r>
            <a:r>
              <a:rPr lang="en-US" sz="2800" dirty="0"/>
              <a:t> enhancing mass involving the infundibulum and </a:t>
            </a:r>
            <a:r>
              <a:rPr lang="en-US" sz="2800" dirty="0" smtClean="0"/>
              <a:t>hypothalamus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Total </a:t>
            </a:r>
            <a:r>
              <a:rPr lang="en-US" sz="2800" dirty="0"/>
              <a:t>body PET scan showed isolated uptake in the hypothalamus (SUV </a:t>
            </a:r>
            <a:r>
              <a:rPr lang="en-US" sz="2800" dirty="0" smtClean="0"/>
              <a:t>25.3)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Full </a:t>
            </a:r>
            <a:r>
              <a:rPr lang="en-US" sz="2800" dirty="0"/>
              <a:t>body CT, lumbar puncture, and infectious work up </a:t>
            </a:r>
            <a:r>
              <a:rPr lang="en-US" sz="2800" dirty="0" smtClean="0"/>
              <a:t>negative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Endoscopic </a:t>
            </a:r>
            <a:r>
              <a:rPr lang="en-US" sz="2800" dirty="0"/>
              <a:t>transventricular biopsies </a:t>
            </a:r>
            <a:r>
              <a:rPr lang="en-US" sz="2800" dirty="0" smtClean="0"/>
              <a:t>performed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9530862" y="6199724"/>
            <a:ext cx="201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Yeaney G, et al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12849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81002"/>
            <a:ext cx="7772400" cy="665284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+mn-lt"/>
              </a:rPr>
              <a:t>Neuroimaging</a:t>
            </a:r>
            <a:endParaRPr lang="en-US" sz="4000" dirty="0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1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5" y="584015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530862" y="6199724"/>
            <a:ext cx="201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Yeaney G, et al</a:t>
            </a:r>
            <a:endParaRPr lang="de-CH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" y="1329838"/>
            <a:ext cx="12012633" cy="36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8826"/>
            <a:ext cx="7772400" cy="468021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+mn-lt"/>
              </a:rPr>
              <a:t>Microscopy</a:t>
            </a:r>
            <a:endParaRPr lang="en-US" sz="3200" dirty="0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1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2" y="6032873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530862" y="6199724"/>
            <a:ext cx="201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Yeaney G, et al</a:t>
            </a:r>
            <a:endParaRPr lang="de-CH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21" y="538448"/>
            <a:ext cx="8125558" cy="54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2" y="432617"/>
            <a:ext cx="7772400" cy="1415714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+mn-lt"/>
              </a:rPr>
              <a:t>Langerhans cell histocytosis may present as suprasellar/infundibular mass (1)</a:t>
            </a:r>
            <a:endParaRPr lang="en-US" sz="4000" dirty="0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1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5" y="584015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94239" y="1925053"/>
            <a:ext cx="9144000" cy="391510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MRI pattern (V-shaped to round) may aid in diagnosis (1)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Infectious etiologies such as tuberculosis should be excluded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Biopsy is necessary for diagnosis, but limited in sample size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Positive immunohistochemistry for </a:t>
            </a:r>
            <a:r>
              <a:rPr lang="en-US" sz="2800" dirty="0" err="1"/>
              <a:t>CD1a</a:t>
            </a:r>
            <a:r>
              <a:rPr lang="en-US" sz="2800" dirty="0"/>
              <a:t>, </a:t>
            </a:r>
            <a:r>
              <a:rPr lang="en-US" sz="2800" dirty="0" err="1"/>
              <a:t>Langerin</a:t>
            </a:r>
            <a:r>
              <a:rPr lang="en-US" sz="2800" dirty="0"/>
              <a:t>, </a:t>
            </a:r>
            <a:r>
              <a:rPr lang="en-US" sz="2800" i="1" dirty="0"/>
              <a:t>BRAF (</a:t>
            </a:r>
            <a:r>
              <a:rPr lang="en-US" sz="2800" i="1" dirty="0" err="1"/>
              <a:t>V600E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dirty="0" err="1"/>
              <a:t>CD68</a:t>
            </a:r>
            <a:r>
              <a:rPr lang="en-US" sz="2800" dirty="0"/>
              <a:t>, </a:t>
            </a:r>
            <a:r>
              <a:rPr lang="en-US" sz="2800" dirty="0" err="1"/>
              <a:t>CD163</a:t>
            </a:r>
            <a:r>
              <a:rPr lang="en-US" sz="2800" dirty="0"/>
              <a:t> and S-100 </a:t>
            </a:r>
            <a:r>
              <a:rPr lang="en-US" sz="2800" dirty="0" smtClean="0"/>
              <a:t>is diagnostic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i="1" dirty="0"/>
              <a:t>BRAF (</a:t>
            </a:r>
            <a:r>
              <a:rPr lang="en-US" sz="2800" i="1" dirty="0" err="1"/>
              <a:t>V600E</a:t>
            </a:r>
            <a:r>
              <a:rPr lang="en-US" sz="2800" i="1" dirty="0"/>
              <a:t>)</a:t>
            </a:r>
            <a:r>
              <a:rPr lang="en-US" sz="2800" dirty="0"/>
              <a:t> positivity is </a:t>
            </a:r>
            <a:r>
              <a:rPr lang="en-US" sz="2800" dirty="0" smtClean="0"/>
              <a:t>also a </a:t>
            </a:r>
            <a:r>
              <a:rPr lang="en-US" sz="2800" dirty="0"/>
              <a:t>potential therapeutic </a:t>
            </a:r>
            <a:r>
              <a:rPr lang="en-US" sz="2800" dirty="0" smtClean="0"/>
              <a:t>target (2)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530862" y="6199724"/>
            <a:ext cx="201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Yeaney G, et al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71470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341</Words>
  <Application>Microsoft Office PowerPoint</Application>
  <PresentationFormat>Widescreen</PresentationFormat>
  <Paragraphs>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msgothic</vt:lpstr>
      <vt:lpstr>Office Theme</vt:lpstr>
      <vt:lpstr>A 66-year-old man with a six month history of worsening confusion and panhypopituitarism</vt:lpstr>
      <vt:lpstr>Vignette</vt:lpstr>
      <vt:lpstr>Neuroimaging</vt:lpstr>
      <vt:lpstr>Microscopy</vt:lpstr>
      <vt:lpstr>Langerhans cell histocytosis may present as suprasellar/infundibular mass (1)</vt:lpstr>
    </vt:vector>
  </TitlesOfParts>
  <Company>Cleveland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Yeaney, M.D., Gabrielle</dc:creator>
  <cp:lastModifiedBy>Yeaney, M.D., Gabrielle</cp:lastModifiedBy>
  <cp:revision>11</cp:revision>
  <cp:lastPrinted>2019-06-17T18:04:14Z</cp:lastPrinted>
  <dcterms:created xsi:type="dcterms:W3CDTF">2019-03-28T18:29:42Z</dcterms:created>
  <dcterms:modified xsi:type="dcterms:W3CDTF">2019-06-17T18:56:54Z</dcterms:modified>
</cp:coreProperties>
</file>