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56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44" autoAdjust="0"/>
  </p:normalViewPr>
  <p:slideViewPr>
    <p:cSldViewPr snapToGrid="0">
      <p:cViewPr varScale="1">
        <p:scale>
          <a:sx n="60" d="100"/>
          <a:sy n="60" d="100"/>
        </p:scale>
        <p:origin x="9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9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brey Zalewski" userId="e29b6944-605b-4ede-865c-7777a2e4c322" providerId="ADAL" clId="{31329F7A-641E-41D4-B225-C0F64A1758DB}"/>
    <pc:docChg chg="modSld">
      <pc:chgData name="Aubrey Zalewski" userId="e29b6944-605b-4ede-865c-7777a2e4c322" providerId="ADAL" clId="{31329F7A-641E-41D4-B225-C0F64A1758DB}" dt="2021-03-05T16:47:45.122" v="2"/>
      <pc:docMkLst>
        <pc:docMk/>
      </pc:docMkLst>
      <pc:sldChg chg="modNotesTx">
        <pc:chgData name="Aubrey Zalewski" userId="e29b6944-605b-4ede-865c-7777a2e4c322" providerId="ADAL" clId="{31329F7A-641E-41D4-B225-C0F64A1758DB}" dt="2021-03-05T16:47:45.122" v="2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8007AE-1612-47BF-99C0-FDB7B24EEF97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60EAB6-035A-4D44-86E6-0C60819E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 b="1"/>
            </a:pPr>
            <a:r>
              <a:rPr lang="en-US" b="1" dirty="0"/>
              <a:t>Figure 1.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Pachymeningitis, ventriculomegaly, and papilledema in a patient with granulomatosis with polyangiitis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baseline="0" dirty="0"/>
          </a:p>
          <a:p>
            <a:pPr>
              <a:defRPr b="1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Post-contrast T1-sequence MRI axial view demonstrating meningeal enhancement and ventriculomegaly. (B) Post-contrast T1-sequence MRI coronal view. (C) Elevated optic disc with blurred margins and surrounding flame hemorrhages consistent with papilledema.</a:t>
            </a:r>
            <a:r>
              <a:rPr lang="en-US" b="0" dirty="0">
                <a:effectLst/>
              </a:rPr>
              <a:t> </a:t>
            </a:r>
          </a:p>
          <a:p>
            <a:pPr>
              <a:defRPr b="1"/>
            </a:pPr>
            <a:endParaRPr lang="en-US" b="0" dirty="0">
              <a:effectLst/>
            </a:endParaRPr>
          </a:p>
          <a:p>
            <a:pPr>
              <a:defRPr b="1"/>
            </a:pPr>
            <a:r>
              <a:rPr lang="en-US" b="1" dirty="0"/>
              <a:t>Figure 2.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Resolution of ventriculomegaly and papilledema after ventriculoperitoneal shunt placement</a:t>
            </a:r>
            <a:endParaRPr lang="en-US" b="1"/>
          </a:p>
          <a:p>
            <a:pPr>
              <a:defRPr b="1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Post-contrast T1-sequence MRI axial view demonstrating persistent meningeal enhancement and normal-sized ventricles. (B) Post-contrast T1-sequence MRI coronal view. (C) Resolution of papilledema.</a:t>
            </a:r>
            <a:r>
              <a:rPr lang="en-US" b="0" dirty="0">
                <a:effectLst/>
              </a:rPr>
              <a:t> </a:t>
            </a:r>
            <a:endParaRPr lang="en-US" b="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8F0FC-0597-44C3-BD8D-DE8658E2AF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 b="1"/>
            </a:pPr>
            <a:r>
              <a:rPr lang="en-US" dirty="0"/>
              <a:t>References</a:t>
            </a:r>
          </a:p>
          <a:p>
            <a:pPr marL="228600" indent="-228600"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Smolenska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Zdrojewski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Z. Hypertrophic pachymeningitis as an important neurological complication of granulomatosis with polyangiitis.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Reumatologia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2018;56:399-405.</a:t>
            </a:r>
          </a:p>
          <a:p>
            <a:pPr marL="228600" indent="-228600"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AM, Segal 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Medsger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TA,Jr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MC. Communicating hydrocephalus secondary to diffuse meningeal spread of Wegener's granulomatosis: case report and literature review. Neurosurgery. 1998 Dec;43(6):1470-3.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C1709-9C8D-4532-A2B0-BF42469160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2FC1-0500-410C-B0C3-70697C37FEF2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B283-1DCD-4787-8F8A-8BA63EA6D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C9D6-EC7A-41A9-B118-CC2165240644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07CD-33BC-40E3-BAEE-D789F5F6E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143E-C727-4F43-A930-B55D83DFD799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1295-8D10-4F07-91B1-ACBB659E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4F3D-A8B9-4A02-96D0-0E2B63FD9EF1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B4B0-D13C-48F1-8511-14C6C9E4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DB67-3F74-47F8-9C8B-037B4661AB72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E426-CF19-4B71-8316-B5A792982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BD23-9943-44DE-882F-E0D332DBC324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C5CC-F5CF-4B90-8B68-146ED9E55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90C7-D507-4E15-98CF-3705F35C907E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0D10-86CF-4FAF-88F6-A0CB328C2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8D7E-3177-48C5-82AB-D387AB1A92DE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4DF2-49B5-4256-A92E-B814A62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BC22-691E-4A88-81BB-810B62A8C71D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38FC-DB2E-44EF-B278-BD3A41C7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49F3-4772-4E85-B093-B1A50A64AD94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BB45-256F-4BEF-8BA2-BED05E2C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4408-141B-41FC-8657-D3E8881E5ED7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748-3465-4F8A-BC97-3F1BFCA9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6479-254C-4894-BE78-B03CDA263E21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05359-FFE6-4223-9F9F-0F6C83138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38" y="1030784"/>
            <a:ext cx="99187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noFill/>
                  <a:prstDash val="solid"/>
                </a:ln>
                <a:latin typeface="+mj-lt"/>
                <a:cs typeface="+mn-cs"/>
              </a:rPr>
              <a:t>A 53-Year-Old Man With Headache and Vision Loss</a:t>
            </a:r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2287588" y="2152650"/>
            <a:ext cx="7772400" cy="1470025"/>
          </a:xfrm>
        </p:spPr>
        <p:txBody>
          <a:bodyPr/>
          <a:lstStyle/>
          <a:p>
            <a:r>
              <a:rPr lang="en-US" sz="4400" dirty="0"/>
              <a:t>Teaching </a:t>
            </a:r>
            <a:r>
              <a:rPr lang="en-US" sz="4400" dirty="0" err="1"/>
              <a:t>NeuroImages</a:t>
            </a:r>
            <a:endParaRPr lang="en-US" sz="4400" dirty="0"/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2973388" y="3860800"/>
            <a:ext cx="6400800" cy="1266825"/>
          </a:xfrm>
        </p:spPr>
        <p:txBody>
          <a:bodyPr/>
          <a:lstStyle/>
          <a:p>
            <a:r>
              <a:rPr lang="en-US" sz="3200" i="1" dirty="0"/>
              <a:t>Neurology</a:t>
            </a:r>
            <a:r>
              <a:rPr lang="en-US" sz="3200" dirty="0"/>
              <a:t>®</a:t>
            </a:r>
          </a:p>
          <a:p>
            <a:r>
              <a:rPr lang="en-US" sz="3200" dirty="0"/>
              <a:t>Resident &amp; Fellow Section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58324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Vignette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9839325" y="6216650"/>
            <a:ext cx="1956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2400" dirty="0"/>
              <a:t>Radcliffe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Content Placeholder 2"/>
          <p:cNvSpPr txBox="1">
            <a:spLocks/>
          </p:cNvSpPr>
          <p:nvPr/>
        </p:nvSpPr>
        <p:spPr bwMode="auto">
          <a:xfrm>
            <a:off x="444500" y="981981"/>
            <a:ext cx="1130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100" dirty="0"/>
              <a:t>A 53-year-old man presented with worsening headaches and progressive vision loss.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100" dirty="0"/>
              <a:t>His medical history was notable for biopsy-proven granulomatosis with polyangiitis (GPA).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100" dirty="0"/>
              <a:t>Ophthalmologic examination was remarkable for bilateral papilledema.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754334C-3F1E-41C3-A703-220B6CBB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Image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839325" y="6216650"/>
            <a:ext cx="1956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2400" dirty="0"/>
              <a:t>Radcliffe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B0CCC5A-9E16-476D-A286-265F2E2A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23C87-D298-4623-A866-9BA5EA6227D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16" y="1095069"/>
            <a:ext cx="6614904" cy="2040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DF4B5-A877-42E7-895B-FDBB3C16654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29" y="3175184"/>
            <a:ext cx="6608750" cy="2087585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F37CD11-05C3-43E4-ACF0-94E893CC0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87" y="1842435"/>
            <a:ext cx="1656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en-US" sz="2400" dirty="0" err="1"/>
              <a:t>Figure</a:t>
            </a:r>
            <a:r>
              <a:rPr lang="nl-NL" altLang="en-US" sz="2400" dirty="0"/>
              <a:t> 1</a:t>
            </a:r>
            <a:endParaRPr lang="en-US" altLang="en-US" sz="2400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A5A553F-3B87-4CA9-9AE8-763989B98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1" y="3944456"/>
            <a:ext cx="1656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en-US" sz="2400" dirty="0" err="1"/>
              <a:t>Figure</a:t>
            </a:r>
            <a:r>
              <a:rPr lang="nl-NL" altLang="en-US" sz="2400" dirty="0"/>
              <a:t> 2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444500" y="165555"/>
            <a:ext cx="1130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Papilledema and Pachymeningitis: An Atypical Presentation of Granulomatosis With Polyangiitis 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444500" y="1662802"/>
            <a:ext cx="11303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200" dirty="0"/>
              <a:t>He was subsequently treated with rituximab. Pachymeningitis - pathological thickening of the dura mater - stands as a rare manifestation of GPA.</a:t>
            </a:r>
            <a:r>
              <a:rPr lang="en-US" sz="3200" baseline="30000" dirty="0"/>
              <a:t>1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200" dirty="0"/>
              <a:t>The most common manifestation of pachymeningitis is cranial nerve paralysis, but it can also hinder venous sinus drainage and cause a communicating hydrocephalus.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IN" sz="3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839325" y="6216650"/>
            <a:ext cx="1956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2400" dirty="0"/>
              <a:t>Radcliffe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1C07283-E2B6-4399-9BC9-F4D4579A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Status xmlns="e7320cf4-ae7b-42d1-8d40-7b46a3e34241">Active</Doc_x0020_Status>
    <Expiration_x0020_Year xmlns="e7320cf4-ae7b-42d1-8d40-7b46a3e34241" xsi:nil="true"/>
    <_dlc_DocId xmlns="e7320cf4-ae7b-42d1-8d40-7b46a3e34241">XR3R6C5RZQK7-1114359290-10793</_dlc_DocId>
    <_dlc_DocIdUrl xmlns="e7320cf4-ae7b-42d1-8d40-7b46a3e34241">
      <Url>https://aan1-portal1.sharepoint.com/AEI/Neurology/_layouts/15/DocIdRedir.aspx?ID=XR3R6C5RZQK7-1114359290-10793</Url>
      <Description>XR3R6C5RZQK7-1114359290-10793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34039D8CCA04A8D111D3CF6AC1160" ma:contentTypeVersion="118" ma:contentTypeDescription="Create a new document." ma:contentTypeScope="" ma:versionID="d3c4e44288f4dbfeae688b43334980e3">
  <xsd:schema xmlns:xsd="http://www.w3.org/2001/XMLSchema" xmlns:xs="http://www.w3.org/2001/XMLSchema" xmlns:p="http://schemas.microsoft.com/office/2006/metadata/properties" xmlns:ns2="e7320cf4-ae7b-42d1-8d40-7b46a3e34241" xmlns:ns3="5b392074-1baa-4a69-8bcc-cde031b15a15" targetNamespace="http://schemas.microsoft.com/office/2006/metadata/properties" ma:root="true" ma:fieldsID="e87a8b1405fbbb239e4df35f6d4e8ac9" ns2:_="" ns3:_="">
    <xsd:import namespace="e7320cf4-ae7b-42d1-8d40-7b46a3e34241"/>
    <xsd:import namespace="5b392074-1baa-4a69-8bcc-cde031b15a15"/>
    <xsd:element name="properties">
      <xsd:complexType>
        <xsd:sequence>
          <xsd:element name="documentManagement">
            <xsd:complexType>
              <xsd:all>
                <xsd:element ref="ns2:Expiration_x0020_Year" minOccurs="0"/>
                <xsd:element ref="ns2:Doc_x0020_Statu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20cf4-ae7b-42d1-8d40-7b46a3e34241" elementFormDefault="qualified">
    <xsd:import namespace="http://schemas.microsoft.com/office/2006/documentManagement/types"/>
    <xsd:import namespace="http://schemas.microsoft.com/office/infopath/2007/PartnerControls"/>
    <xsd:element name="Expiration_x0020_Year" ma:index="8" nillable="true" ma:displayName="Expiration Year" ma:format="Dropdown" ma:internalName="Expiration_x0020_Year">
      <xsd:simpleType>
        <xsd:restriction base="dms:Choice">
          <xsd:enumeration value="No Expiration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Doc_x0020_Status" ma:index="9" nillable="true" ma:displayName="Doc Status" ma:default="Active" ma:format="Dropdown" ma:internalName="Doc_x0020_Status">
      <xsd:simpleType>
        <xsd:restriction base="dms:Choice">
          <xsd:enumeration value="Active"/>
          <xsd:enumeration value="Inactive"/>
          <xsd:enumeration value="To Be Deleted"/>
          <xsd:enumeration value="Draft"/>
          <xsd:enumeration value="Final"/>
          <xsd:enumeration value="Archive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92074-1baa-4a69-8bcc-cde031b15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740639C-9986-4639-8830-C6F45AABDE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53657B-0121-4630-AC57-9F97123D519F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b392074-1baa-4a69-8bcc-cde031b15a15"/>
    <ds:schemaRef ds:uri="e7320cf4-ae7b-42d1-8d40-7b46a3e34241"/>
  </ds:schemaRefs>
</ds:datastoreItem>
</file>

<file path=customXml/itemProps3.xml><?xml version="1.0" encoding="utf-8"?>
<ds:datastoreItem xmlns:ds="http://schemas.openxmlformats.org/officeDocument/2006/customXml" ds:itemID="{9847AA1A-7238-4780-9F2C-EF7EED41E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20cf4-ae7b-42d1-8d40-7b46a3e34241"/>
    <ds:schemaRef ds:uri="5b392074-1baa-4a69-8bcc-cde031b15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8CB2E8-A21D-4943-A16C-976375AB9CB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320</Words>
  <Application>Microsoft Office PowerPoint</Application>
  <PresentationFormat>Widescreen</PresentationFormat>
  <Paragraphs>31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Teaching NeuroImages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NeuroImages</dc:title>
  <dc:creator>Robert Witherow</dc:creator>
  <cp:lastModifiedBy>Aubrey Zalewski</cp:lastModifiedBy>
  <cp:revision>17</cp:revision>
  <dcterms:created xsi:type="dcterms:W3CDTF">2019-01-10T05:30:26Z</dcterms:created>
  <dcterms:modified xsi:type="dcterms:W3CDTF">2021-03-05T16:47:48Z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0x0101002FD34039D8CCA04A8D111D3CF6AC1160</vt:lpwstr>
  </property>
  <property fmtid="{D5CDD505-2E9C-101B-9397-08002B2CF9AE}" pid="3" name="_dlc_DocIdItemGuid">
    <vt:lpwstr>a894ebac-47fd-4263-bc96-e8b00d64b405</vt:lpwstr>
  </property>
</Properties>
</file>