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1"/>
  </p:notesMasterIdLst>
  <p:sldIdLst>
    <p:sldId id="256" r:id="rId6"/>
    <p:sldId id="257" r:id="rId7"/>
    <p:sldId id="261" r:id="rId8"/>
    <p:sldId id="258" r:id="rId9"/>
    <p:sldId id="260" r:id="rId10"/>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3544" autoAdjust="0"/>
  </p:normalViewPr>
  <p:slideViewPr>
    <p:cSldViewPr snapToGrid="0">
      <p:cViewPr varScale="1">
        <p:scale>
          <a:sx n="60" d="100"/>
          <a:sy n="60" d="100"/>
        </p:scale>
        <p:origin x="96" y="84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08007AE-1612-47BF-99C0-FDB7B24EEF97}" type="datetimeFigureOut">
              <a:rPr lang="en-US"/>
              <a:pPr>
                <a:defRPr/>
              </a:pPr>
              <a:t>3/23/2021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2160EAB6-035A-4D44-86E6-0C60819E6AC6}" type="slidenum">
              <a:rPr lang="en-US"/>
              <a:pPr>
                <a:defRPr/>
              </a:pPr>
              <a:t>‹#›</a:t>
            </a:fld>
            <a:endParaRPr lang="en-US"/>
          </a:p>
        </p:txBody>
      </p:sp>
    </p:spTree>
    <p:extLst>
      <p:ext uri="{BB962C8B-B14F-4D97-AF65-F5344CB8AC3E}">
        <p14:creationId xmlns:p14="http://schemas.microsoft.com/office/powerpoint/2010/main" val="42050775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b="1"/>
            </a:pPr>
            <a:r>
              <a:rPr lang="en-US" b="1" dirty="0"/>
              <a:t>Figure 1. </a:t>
            </a:r>
            <a:r>
              <a:rPr lang="en-US" sz="1800" dirty="0">
                <a:effectLst/>
                <a:latin typeface="Calibri" panose="020F0502020204030204" pitchFamily="34" charset="0"/>
                <a:ea typeface="Calibri" panose="020F0502020204030204" pitchFamily="34" charset="0"/>
                <a:cs typeface="Times New Roman" panose="02020603050405020304" pitchFamily="18" charset="0"/>
              </a:rPr>
              <a:t>Neuroimaging findings of a patient with an internal carotid sympathetic plexus schwannoma</a:t>
            </a:r>
            <a:endParaRPr lang="en-US" b="1" baseline="0" dirty="0"/>
          </a:p>
          <a:p>
            <a:pPr marL="0" marR="0" algn="just">
              <a:lnSpc>
                <a:spcPct val="200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Axial brain MRI with T2-weighted sequence showing a hyperintense lesion along the anterior wall of the left internal carotid artery at the transition of the petrous to cavernous segment (Panel A, arrow). Coronal (Panel B) and sagittal (Panel C) brain MRI with T2-weighted 3D turbo spin-echo (SPACE) sequence with multi-planar reconstruction demonstrating the elongated course of the lesion (arrows) within the left carotid canal, juxta-positionally to the internal carotid artery from the lower part of the cavernous segment until the mid part of the petrous segment. Axial (Panel D), coronal (Panel E) and sagittal (Panel F) brain MRI with T1-weighted 3D SPACE black blood sequence showing the homogeneously enhancing lesion (arrows) in the left carotid canal, surrounding the petrous and cavernous segments of the internal carotid artery.  </a:t>
            </a: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DD8F0FC-0597-44C3-BD8D-DE8658E2AF82}"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1344216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b="1"/>
            </a:pPr>
            <a:r>
              <a:rPr lang="en-US" b="1" dirty="0"/>
              <a:t>Figure 2. </a:t>
            </a:r>
            <a:r>
              <a:rPr lang="en-US" sz="1800" dirty="0">
                <a:effectLst/>
                <a:latin typeface="Calibri" panose="020F0502020204030204" pitchFamily="34" charset="0"/>
                <a:ea typeface="Calibri" panose="020F0502020204030204" pitchFamily="34" charset="0"/>
                <a:cs typeface="Times New Roman" panose="02020603050405020304" pitchFamily="18" charset="0"/>
              </a:rPr>
              <a:t>Neuroimaging findings of a patient with excessive tearing attributed to an internal carotid sympathetic plexus schwannoma</a:t>
            </a:r>
            <a:r>
              <a:rPr lang="en-US" b="1" dirty="0"/>
              <a:t> </a:t>
            </a:r>
            <a:endParaRPr lang="en-US" b="1" baseline="0" dirty="0"/>
          </a:p>
          <a:p>
            <a:pPr algn="l"/>
            <a:r>
              <a:rPr lang="en-US" sz="1800" dirty="0">
                <a:effectLst/>
                <a:latin typeface="Calibri" panose="020F0502020204030204" pitchFamily="34" charset="0"/>
                <a:ea typeface="Calibri" panose="020F0502020204030204" pitchFamily="34" charset="0"/>
                <a:cs typeface="Times New Roman" panose="02020603050405020304" pitchFamily="18" charset="0"/>
              </a:rPr>
              <a:t>Axial brain MRI with T2-weighted 3D turbo spin-echo (SPACE) sequence with multi-planar reconstruction showing the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vidian</a:t>
            </a:r>
            <a:r>
              <a:rPr lang="en-US" sz="1800" dirty="0">
                <a:effectLst/>
                <a:latin typeface="Calibri" panose="020F0502020204030204" pitchFamily="34" charset="0"/>
                <a:ea typeface="Calibri" panose="020F0502020204030204" pitchFamily="34" charset="0"/>
                <a:cs typeface="Times New Roman" panose="02020603050405020304" pitchFamily="18" charset="0"/>
              </a:rPr>
              <a:t> nerve (Panel A, arrowheads) within the pterygoid canal in close proximity to the internal carotid sympathetic plexus schwannoma (Panel A, arrow). Axial (Panel B) and sagittal (Panel C) brain MRI with T1-weighted 3D SPACE black blood sequence demonstrating the left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vidian</a:t>
            </a:r>
            <a:r>
              <a:rPr lang="en-US" sz="1800" dirty="0">
                <a:effectLst/>
                <a:latin typeface="Calibri" panose="020F0502020204030204" pitchFamily="34" charset="0"/>
                <a:ea typeface="Calibri" panose="020F0502020204030204" pitchFamily="34" charset="0"/>
                <a:cs typeface="Times New Roman" panose="02020603050405020304" pitchFamily="18" charset="0"/>
              </a:rPr>
              <a:t> canal as an enhancing linear structure (arrowheads) at the level of the petrous segment of the internal carotid artery. Coronal brain MRI with T2-weighted sequence with fat saturation showing an edematous, enlarged left lacrimal gland (Panel D, arrow) compared to the healthy side and fluid accumulation in the left excretory lacrimal ducts (Panel D, arrowhead). Coronal (Panel E) and axial (Panel F) brain MRI with T1-weighted 3D SPACE black blood sequence confirming the enlargement of the left lacrimal gland with more intense contrast enhancement (arrowheads) compared to the healthy side. </a:t>
            </a:r>
            <a:endParaRPr lang="el-GR"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DD8F0FC-0597-44C3-BD8D-DE8658E2AF82}"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3319330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b="1"/>
            </a:pPr>
            <a:r>
              <a:rPr lang="en-US" dirty="0"/>
              <a:t>References</a:t>
            </a:r>
          </a:p>
          <a:p>
            <a:pPr algn="l"/>
            <a:r>
              <a:rPr lang="en-US" sz="1200" b="0" i="0" u="none" strike="noStrike" baseline="0" dirty="0">
                <a:latin typeface="T2"/>
              </a:rPr>
              <a:t>1. Hamilton JD, Demonte F, Ginsberg LE. Imaging of carotid canal sympathetic plexus schwannoma. AJNR Am J </a:t>
            </a:r>
            <a:r>
              <a:rPr lang="en-US" sz="1200" b="0" i="0" u="none" strike="noStrike" baseline="0" dirty="0" err="1">
                <a:latin typeface="T2"/>
              </a:rPr>
              <a:t>Neuroradiol</a:t>
            </a:r>
            <a:r>
              <a:rPr lang="en-US" sz="1200" b="0" i="0" u="none" strike="noStrike" baseline="0" dirty="0">
                <a:latin typeface="T2"/>
              </a:rPr>
              <a:t>. 2011;32(7):1212-5.</a:t>
            </a:r>
          </a:p>
          <a:p>
            <a:pPr algn="l"/>
            <a:r>
              <a:rPr lang="en-US" sz="1200" b="0" i="0" u="none" strike="noStrike" baseline="0" dirty="0">
                <a:latin typeface="T2"/>
              </a:rPr>
              <a:t>2. T</a:t>
            </a:r>
            <a:r>
              <a:rPr lang="el-GR" sz="1200" b="0" i="0" u="none" strike="noStrike" baseline="0" dirty="0">
                <a:latin typeface="T2"/>
              </a:rPr>
              <a:t>ό</a:t>
            </a:r>
            <a:r>
              <a:rPr lang="en-US" sz="1200" b="0" i="0" u="none" strike="noStrike" baseline="0" dirty="0">
                <a:latin typeface="T2"/>
              </a:rPr>
              <a:t>re U, </a:t>
            </a:r>
            <a:r>
              <a:rPr lang="en-US" sz="1200" b="0" i="0" u="none" strike="noStrike" baseline="0" dirty="0" err="1">
                <a:latin typeface="T2"/>
              </a:rPr>
              <a:t>Seker</a:t>
            </a:r>
            <a:r>
              <a:rPr lang="en-US" sz="1200" b="0" i="0" u="none" strike="noStrike" baseline="0" dirty="0">
                <a:latin typeface="T2"/>
              </a:rPr>
              <a:t> A, </a:t>
            </a:r>
            <a:r>
              <a:rPr lang="en-US" sz="1200" b="0" i="0" u="none" strike="noStrike" baseline="0" dirty="0" err="1">
                <a:latin typeface="T2"/>
              </a:rPr>
              <a:t>Kurtkaya</a:t>
            </a:r>
            <a:r>
              <a:rPr lang="en-US" sz="1200" b="0" i="0" u="none" strike="noStrike" baseline="0" dirty="0">
                <a:latin typeface="T2"/>
              </a:rPr>
              <a:t> O, Pamir MN. Internal carotid plexus schwannoma of the cavernous sinus: case report. Neurosurgery. 2003;52(2):435-8.</a:t>
            </a:r>
            <a:endParaRPr lang="de-DE" dirty="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E0C1709-9C8D-4532-A2B0-BF4246916076}"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2252493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2942FC1-0500-410C-B0C3-70697C37FEF2}" type="datetimeFigureOut">
              <a:rPr lang="en-US"/>
              <a:pPr>
                <a:defRPr/>
              </a:pPr>
              <a:t>3/23/2021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D0B283-1DCD-4787-8F8A-8BA63EA6D624}" type="slidenum">
              <a:rPr lang="en-US"/>
              <a:pPr>
                <a:defRPr/>
              </a:pPr>
              <a:t>‹#›</a:t>
            </a:fld>
            <a:endParaRPr lang="en-US"/>
          </a:p>
        </p:txBody>
      </p:sp>
    </p:spTree>
    <p:extLst>
      <p:ext uri="{BB962C8B-B14F-4D97-AF65-F5344CB8AC3E}">
        <p14:creationId xmlns:p14="http://schemas.microsoft.com/office/powerpoint/2010/main" val="2551080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10C9D6-EC7A-41A9-B118-CC2165240644}" type="datetimeFigureOut">
              <a:rPr lang="en-US"/>
              <a:pPr>
                <a:defRPr/>
              </a:pPr>
              <a:t>3/23/2021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7507CD-33BC-40E3-BAEE-D789F5F6EE14}" type="slidenum">
              <a:rPr lang="en-US"/>
              <a:pPr>
                <a:defRPr/>
              </a:pPr>
              <a:t>‹#›</a:t>
            </a:fld>
            <a:endParaRPr lang="en-US"/>
          </a:p>
        </p:txBody>
      </p:sp>
    </p:spTree>
    <p:extLst>
      <p:ext uri="{BB962C8B-B14F-4D97-AF65-F5344CB8AC3E}">
        <p14:creationId xmlns:p14="http://schemas.microsoft.com/office/powerpoint/2010/main" val="115143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B87143E-C727-4F43-A930-B55D83DFD799}" type="datetimeFigureOut">
              <a:rPr lang="en-US"/>
              <a:pPr>
                <a:defRPr/>
              </a:pPr>
              <a:t>3/23/2021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6CB1295-8D10-4F07-91B1-ACBB659E13FD}" type="slidenum">
              <a:rPr lang="en-US"/>
              <a:pPr>
                <a:defRPr/>
              </a:pPr>
              <a:t>‹#›</a:t>
            </a:fld>
            <a:endParaRPr lang="en-US"/>
          </a:p>
        </p:txBody>
      </p:sp>
    </p:spTree>
    <p:extLst>
      <p:ext uri="{BB962C8B-B14F-4D97-AF65-F5344CB8AC3E}">
        <p14:creationId xmlns:p14="http://schemas.microsoft.com/office/powerpoint/2010/main" val="831792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C3C4F3D-A8B9-4A02-96D0-0E2B63FD9EF1}" type="datetimeFigureOut">
              <a:rPr lang="en-US"/>
              <a:pPr>
                <a:defRPr/>
              </a:pPr>
              <a:t>3/23/2021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649B4B0-D13C-48F1-8511-14C6C9E4F233}" type="slidenum">
              <a:rPr lang="en-US"/>
              <a:pPr>
                <a:defRPr/>
              </a:pPr>
              <a:t>‹#›</a:t>
            </a:fld>
            <a:endParaRPr lang="en-US"/>
          </a:p>
        </p:txBody>
      </p:sp>
    </p:spTree>
    <p:extLst>
      <p:ext uri="{BB962C8B-B14F-4D97-AF65-F5344CB8AC3E}">
        <p14:creationId xmlns:p14="http://schemas.microsoft.com/office/powerpoint/2010/main" val="1832472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E0E4DB67-3F74-47F8-9C8B-037B4661AB72}" type="datetimeFigureOut">
              <a:rPr lang="en-US"/>
              <a:pPr>
                <a:defRPr/>
              </a:pPr>
              <a:t>3/23/2021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FCE426-CF19-4B71-8316-B5A79298254E}" type="slidenum">
              <a:rPr lang="en-US"/>
              <a:pPr>
                <a:defRPr/>
              </a:pPr>
              <a:t>‹#›</a:t>
            </a:fld>
            <a:endParaRPr lang="en-US"/>
          </a:p>
        </p:txBody>
      </p:sp>
    </p:spTree>
    <p:extLst>
      <p:ext uri="{BB962C8B-B14F-4D97-AF65-F5344CB8AC3E}">
        <p14:creationId xmlns:p14="http://schemas.microsoft.com/office/powerpoint/2010/main" val="2571595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F70BD23-9943-44DE-882F-E0D332DBC324}" type="datetimeFigureOut">
              <a:rPr lang="en-US"/>
              <a:pPr>
                <a:defRPr/>
              </a:pPr>
              <a:t>3/23/2021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89CC5CC-F5CF-4B90-8B68-146ED9E55A92}" type="slidenum">
              <a:rPr lang="en-US"/>
              <a:pPr>
                <a:defRPr/>
              </a:pPr>
              <a:t>‹#›</a:t>
            </a:fld>
            <a:endParaRPr lang="en-US"/>
          </a:p>
        </p:txBody>
      </p:sp>
    </p:spTree>
    <p:extLst>
      <p:ext uri="{BB962C8B-B14F-4D97-AF65-F5344CB8AC3E}">
        <p14:creationId xmlns:p14="http://schemas.microsoft.com/office/powerpoint/2010/main" val="386564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5CEF90C7-D507-4E15-98CF-3705F35C907E}" type="datetimeFigureOut">
              <a:rPr lang="en-US"/>
              <a:pPr>
                <a:defRPr/>
              </a:pPr>
              <a:t>3/23/2021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14D0D10-86CF-4FAF-88F6-A0CB328C267B}" type="slidenum">
              <a:rPr lang="en-US"/>
              <a:pPr>
                <a:defRPr/>
              </a:pPr>
              <a:t>‹#›</a:t>
            </a:fld>
            <a:endParaRPr lang="en-US"/>
          </a:p>
        </p:txBody>
      </p:sp>
    </p:spTree>
    <p:extLst>
      <p:ext uri="{BB962C8B-B14F-4D97-AF65-F5344CB8AC3E}">
        <p14:creationId xmlns:p14="http://schemas.microsoft.com/office/powerpoint/2010/main" val="289241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5878D7E-3177-48C5-82AB-D387AB1A92DE}" type="datetimeFigureOut">
              <a:rPr lang="en-US"/>
              <a:pPr>
                <a:defRPr/>
              </a:pPr>
              <a:t>3/23/2021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1C94DF2-49B5-4256-A92E-B814A629CAFC}" type="slidenum">
              <a:rPr lang="en-US"/>
              <a:pPr>
                <a:defRPr/>
              </a:pPr>
              <a:t>‹#›</a:t>
            </a:fld>
            <a:endParaRPr lang="en-US"/>
          </a:p>
        </p:txBody>
      </p:sp>
    </p:spTree>
    <p:extLst>
      <p:ext uri="{BB962C8B-B14F-4D97-AF65-F5344CB8AC3E}">
        <p14:creationId xmlns:p14="http://schemas.microsoft.com/office/powerpoint/2010/main" val="3098843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765BC22-691E-4A88-81BB-810B62A8C71D}" type="datetimeFigureOut">
              <a:rPr lang="en-US"/>
              <a:pPr>
                <a:defRPr/>
              </a:pPr>
              <a:t>3/23/2021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C8E38FC-DB2E-44EF-B278-BD3A41C709E1}" type="slidenum">
              <a:rPr lang="en-US"/>
              <a:pPr>
                <a:defRPr/>
              </a:pPr>
              <a:t>‹#›</a:t>
            </a:fld>
            <a:endParaRPr lang="en-US"/>
          </a:p>
        </p:txBody>
      </p:sp>
    </p:spTree>
    <p:extLst>
      <p:ext uri="{BB962C8B-B14F-4D97-AF65-F5344CB8AC3E}">
        <p14:creationId xmlns:p14="http://schemas.microsoft.com/office/powerpoint/2010/main" val="3316694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198A49F3-4772-4E85-B093-B1A50A64AD94}" type="datetimeFigureOut">
              <a:rPr lang="en-US"/>
              <a:pPr>
                <a:defRPr/>
              </a:pPr>
              <a:t>3/23/2021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5C6BB45-256F-4BEF-8BA2-BED05E2C46C3}" type="slidenum">
              <a:rPr lang="en-US"/>
              <a:pPr>
                <a:defRPr/>
              </a:pPr>
              <a:t>‹#›</a:t>
            </a:fld>
            <a:endParaRPr lang="en-US"/>
          </a:p>
        </p:txBody>
      </p:sp>
    </p:spTree>
    <p:extLst>
      <p:ext uri="{BB962C8B-B14F-4D97-AF65-F5344CB8AC3E}">
        <p14:creationId xmlns:p14="http://schemas.microsoft.com/office/powerpoint/2010/main" val="268806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CBE04408-141B-41FC-8657-D3E8881E5ED7}" type="datetimeFigureOut">
              <a:rPr lang="en-US"/>
              <a:pPr>
                <a:defRPr/>
              </a:pPr>
              <a:t>3/23/2021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03B748-3465-4F8A-BC97-3F1BFCA98584}" type="slidenum">
              <a:rPr lang="en-US"/>
              <a:pPr>
                <a:defRPr/>
              </a:pPr>
              <a:t>‹#›</a:t>
            </a:fld>
            <a:endParaRPr lang="en-US"/>
          </a:p>
        </p:txBody>
      </p:sp>
    </p:spTree>
    <p:extLst>
      <p:ext uri="{BB962C8B-B14F-4D97-AF65-F5344CB8AC3E}">
        <p14:creationId xmlns:p14="http://schemas.microsoft.com/office/powerpoint/2010/main" val="3146249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F466479-254C-4894-BE78-B03CDA263E21}" type="datetimeFigureOut">
              <a:rPr lang="en-US"/>
              <a:pPr>
                <a:defRPr/>
              </a:pPr>
              <a:t>3/23/2021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3005359-FFE6-4223-9F9F-0F6C831382F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ctrTitle"/>
          </p:nvPr>
        </p:nvSpPr>
        <p:spPr>
          <a:xfrm>
            <a:off x="2287588" y="2152650"/>
            <a:ext cx="7772400" cy="1470025"/>
          </a:xfrm>
        </p:spPr>
        <p:txBody>
          <a:bodyPr/>
          <a:lstStyle/>
          <a:p>
            <a:r>
              <a:rPr lang="en-US" sz="4400" dirty="0"/>
              <a:t>Teaching </a:t>
            </a:r>
            <a:r>
              <a:rPr lang="en-US" sz="4400" dirty="0" err="1"/>
              <a:t>NeuroImages</a:t>
            </a:r>
            <a:endParaRPr lang="en-US" sz="4400" dirty="0"/>
          </a:p>
        </p:txBody>
      </p:sp>
      <p:sp>
        <p:nvSpPr>
          <p:cNvPr id="2052" name="Subtitle 2"/>
          <p:cNvSpPr>
            <a:spLocks noGrp="1"/>
          </p:cNvSpPr>
          <p:nvPr>
            <p:ph type="subTitle" idx="1"/>
          </p:nvPr>
        </p:nvSpPr>
        <p:spPr>
          <a:xfrm>
            <a:off x="2973388" y="3860800"/>
            <a:ext cx="6400800" cy="1266825"/>
          </a:xfrm>
        </p:spPr>
        <p:txBody>
          <a:bodyPr/>
          <a:lstStyle/>
          <a:p>
            <a:r>
              <a:rPr lang="en-US" sz="3200" i="1" dirty="0"/>
              <a:t>Neurology</a:t>
            </a:r>
            <a:r>
              <a:rPr lang="en-US" sz="3200" dirty="0"/>
              <a:t>®</a:t>
            </a:r>
          </a:p>
          <a:p>
            <a:r>
              <a:rPr lang="en-US" sz="3200" dirty="0"/>
              <a:t>Resident &amp; Fellow Section</a:t>
            </a:r>
          </a:p>
        </p:txBody>
      </p:sp>
      <p:sp>
        <p:nvSpPr>
          <p:cNvPr id="2053" name="Text Box 5"/>
          <p:cNvSpPr txBox="1">
            <a:spLocks noChangeArrowheads="1"/>
          </p:cNvSpPr>
          <p:nvPr/>
        </p:nvSpPr>
        <p:spPr bwMode="auto">
          <a:xfrm>
            <a:off x="228600" y="6424613"/>
            <a:ext cx="2536825"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85725" indent="-85725">
              <a:tabLst>
                <a:tab pos="723900" algn="l"/>
                <a:tab pos="1447800" algn="l"/>
                <a:tab pos="2171700" algn="l"/>
                <a:tab pos="2895600" algn="l"/>
                <a:tab pos="3619500" algn="l"/>
                <a:tab pos="4343400" algn="l"/>
                <a:tab pos="5067300" algn="l"/>
              </a:tabLst>
              <a:defRPr>
                <a:solidFill>
                  <a:schemeClr val="tx1"/>
                </a:solidFill>
                <a:latin typeface="Calibri" pitchFamily="34" charset="0"/>
              </a:defRPr>
            </a:lvl1pPr>
            <a:lvl2pPr marL="742950" indent="-285750">
              <a:tabLst>
                <a:tab pos="723900" algn="l"/>
                <a:tab pos="1447800" algn="l"/>
                <a:tab pos="2171700" algn="l"/>
                <a:tab pos="2895600" algn="l"/>
                <a:tab pos="3619500" algn="l"/>
                <a:tab pos="4343400" algn="l"/>
                <a:tab pos="5067300" algn="l"/>
              </a:tabLst>
              <a:defRPr>
                <a:solidFill>
                  <a:schemeClr val="tx1"/>
                </a:solidFill>
                <a:latin typeface="Calibri" pitchFamily="34" charset="0"/>
              </a:defRPr>
            </a:lvl2pPr>
            <a:lvl3pPr marL="1143000" indent="-228600">
              <a:tabLst>
                <a:tab pos="723900" algn="l"/>
                <a:tab pos="1447800" algn="l"/>
                <a:tab pos="2171700" algn="l"/>
                <a:tab pos="2895600" algn="l"/>
                <a:tab pos="3619500" algn="l"/>
                <a:tab pos="4343400" algn="l"/>
                <a:tab pos="5067300" algn="l"/>
              </a:tabLst>
              <a:defRPr>
                <a:solidFill>
                  <a:schemeClr val="tx1"/>
                </a:solidFill>
                <a:latin typeface="Calibri" pitchFamily="34" charset="0"/>
              </a:defRPr>
            </a:lvl3pPr>
            <a:lvl4pPr marL="1600200" indent="-228600">
              <a:tabLst>
                <a:tab pos="723900" algn="l"/>
                <a:tab pos="1447800" algn="l"/>
                <a:tab pos="2171700" algn="l"/>
                <a:tab pos="2895600" algn="l"/>
                <a:tab pos="3619500" algn="l"/>
                <a:tab pos="4343400" algn="l"/>
                <a:tab pos="5067300" algn="l"/>
              </a:tabLst>
              <a:defRPr>
                <a:solidFill>
                  <a:schemeClr val="tx1"/>
                </a:solidFill>
                <a:latin typeface="Calibri" pitchFamily="34" charset="0"/>
              </a:defRPr>
            </a:lvl4pPr>
            <a:lvl5pPr marL="2057400" indent="-228600">
              <a:tabLst>
                <a:tab pos="723900" algn="l"/>
                <a:tab pos="1447800" algn="l"/>
                <a:tab pos="2171700" algn="l"/>
                <a:tab pos="2895600" algn="l"/>
                <a:tab pos="3619500" algn="l"/>
                <a:tab pos="4343400" algn="l"/>
                <a:tab pos="5067300" algn="l"/>
              </a:tabLst>
              <a:defRPr>
                <a:solidFill>
                  <a:schemeClr val="tx1"/>
                </a:solidFill>
                <a:latin typeface="Calibri" pitchFamily="34" charset="0"/>
              </a:defRPr>
            </a:lvl5pPr>
            <a:lvl6pPr marL="2514600" indent="-228600" fontAlgn="base">
              <a:spcBef>
                <a:spcPct val="0"/>
              </a:spcBef>
              <a:spcAft>
                <a:spcPct val="0"/>
              </a:spcAft>
              <a:tabLst>
                <a:tab pos="723900" algn="l"/>
                <a:tab pos="1447800" algn="l"/>
                <a:tab pos="2171700" algn="l"/>
                <a:tab pos="2895600" algn="l"/>
                <a:tab pos="3619500" algn="l"/>
                <a:tab pos="4343400" algn="l"/>
                <a:tab pos="5067300" algn="l"/>
              </a:tabLst>
              <a:defRPr>
                <a:solidFill>
                  <a:schemeClr val="tx1"/>
                </a:solidFill>
                <a:latin typeface="Calibri" pitchFamily="34" charset="0"/>
              </a:defRPr>
            </a:lvl6pPr>
            <a:lvl7pPr marL="2971800" indent="-228600" fontAlgn="base">
              <a:spcBef>
                <a:spcPct val="0"/>
              </a:spcBef>
              <a:spcAft>
                <a:spcPct val="0"/>
              </a:spcAft>
              <a:tabLst>
                <a:tab pos="723900" algn="l"/>
                <a:tab pos="1447800" algn="l"/>
                <a:tab pos="2171700" algn="l"/>
                <a:tab pos="2895600" algn="l"/>
                <a:tab pos="3619500" algn="l"/>
                <a:tab pos="4343400" algn="l"/>
                <a:tab pos="5067300" algn="l"/>
              </a:tabLst>
              <a:defRPr>
                <a:solidFill>
                  <a:schemeClr val="tx1"/>
                </a:solidFill>
                <a:latin typeface="Calibri" pitchFamily="34" charset="0"/>
              </a:defRPr>
            </a:lvl7pPr>
            <a:lvl8pPr marL="3429000" indent="-228600" fontAlgn="base">
              <a:spcBef>
                <a:spcPct val="0"/>
              </a:spcBef>
              <a:spcAft>
                <a:spcPct val="0"/>
              </a:spcAft>
              <a:tabLst>
                <a:tab pos="723900" algn="l"/>
                <a:tab pos="1447800" algn="l"/>
                <a:tab pos="2171700" algn="l"/>
                <a:tab pos="2895600" algn="l"/>
                <a:tab pos="3619500" algn="l"/>
                <a:tab pos="4343400" algn="l"/>
                <a:tab pos="5067300" algn="l"/>
              </a:tabLst>
              <a:defRPr>
                <a:solidFill>
                  <a:schemeClr val="tx1"/>
                </a:solidFill>
                <a:latin typeface="Calibri" pitchFamily="34" charset="0"/>
              </a:defRPr>
            </a:lvl8pPr>
            <a:lvl9pPr marL="3886200" indent="-228600" fontAlgn="base">
              <a:spcBef>
                <a:spcPct val="0"/>
              </a:spcBef>
              <a:spcAft>
                <a:spcPct val="0"/>
              </a:spcAft>
              <a:tabLst>
                <a:tab pos="723900" algn="l"/>
                <a:tab pos="1447800" algn="l"/>
                <a:tab pos="2171700" algn="l"/>
                <a:tab pos="2895600" algn="l"/>
                <a:tab pos="3619500" algn="l"/>
                <a:tab pos="4343400" algn="l"/>
                <a:tab pos="5067300" algn="l"/>
              </a:tabLst>
              <a:defRPr>
                <a:solidFill>
                  <a:schemeClr val="tx1"/>
                </a:solidFill>
                <a:latin typeface="Calibri" pitchFamily="34" charset="0"/>
              </a:defRPr>
            </a:lvl9pPr>
          </a:lstStyle>
          <a:p>
            <a:r>
              <a:rPr lang="en-GB" sz="1000" dirty="0">
                <a:latin typeface="Arial" pitchFamily="34" charset="0"/>
                <a:ea typeface="msgothic"/>
                <a:cs typeface="msgothic"/>
              </a:rPr>
              <a:t>© 2021 American Academy of Neurology</a:t>
            </a:r>
          </a:p>
        </p:txBody>
      </p:sp>
      <p:pic>
        <p:nvPicPr>
          <p:cNvPr id="20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72538" y="5832475"/>
            <a:ext cx="2879725" cy="7191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txBox="1">
            <a:spLocks/>
          </p:cNvSpPr>
          <p:nvPr/>
        </p:nvSpPr>
        <p:spPr bwMode="auto">
          <a:xfrm>
            <a:off x="1981200" y="2635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lnSpc>
                <a:spcPct val="90000"/>
              </a:lnSpc>
            </a:pPr>
            <a:r>
              <a:rPr lang="en-US" sz="4400" dirty="0">
                <a:latin typeface="Calibri Light" pitchFamily="34" charset="0"/>
              </a:rPr>
              <a:t>Vignette</a:t>
            </a:r>
          </a:p>
        </p:txBody>
      </p:sp>
      <p:sp>
        <p:nvSpPr>
          <p:cNvPr id="3075" name="Rectangle 2"/>
          <p:cNvSpPr>
            <a:spLocks noChangeArrowheads="1"/>
          </p:cNvSpPr>
          <p:nvPr/>
        </p:nvSpPr>
        <p:spPr bwMode="auto">
          <a:xfrm>
            <a:off x="9839325" y="6216650"/>
            <a:ext cx="24286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nl-NL" altLang="en-US" sz="2400" dirty="0"/>
              <a:t>Palaiodimou</a:t>
            </a:r>
            <a:r>
              <a:rPr lang="en-US" sz="2400" dirty="0"/>
              <a:t> </a:t>
            </a:r>
            <a:r>
              <a:rPr lang="en-US" sz="2400" i="1" dirty="0"/>
              <a:t>et al.</a:t>
            </a:r>
            <a:endParaRPr lang="en-US" sz="2400" dirty="0"/>
          </a:p>
        </p:txBody>
      </p:sp>
      <p:pic>
        <p:nvPicPr>
          <p:cNvPr id="307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7738" y="5946775"/>
            <a:ext cx="2879725" cy="7191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8" name="Content Placeholder 2"/>
          <p:cNvSpPr txBox="1">
            <a:spLocks/>
          </p:cNvSpPr>
          <p:nvPr/>
        </p:nvSpPr>
        <p:spPr bwMode="auto">
          <a:xfrm>
            <a:off x="444500" y="981981"/>
            <a:ext cx="11303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Calibri" pitchFamily="34" charset="0"/>
              </a:defRPr>
            </a:lvl1pPr>
            <a:lvl2pPr>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fontAlgn="base">
              <a:spcAft>
                <a:spcPct val="0"/>
              </a:spcAft>
              <a:defRPr>
                <a:solidFill>
                  <a:schemeClr val="tx1"/>
                </a:solidFill>
                <a:latin typeface="Calibri" pitchFamily="34" charset="0"/>
              </a:defRPr>
            </a:lvl6pPr>
            <a:lvl7pPr fontAlgn="base">
              <a:spcAft>
                <a:spcPct val="0"/>
              </a:spcAft>
              <a:defRPr>
                <a:solidFill>
                  <a:schemeClr val="tx1"/>
                </a:solidFill>
                <a:latin typeface="Calibri" pitchFamily="34" charset="0"/>
              </a:defRPr>
            </a:lvl7pPr>
            <a:lvl8pPr fontAlgn="base">
              <a:spcAft>
                <a:spcPct val="0"/>
              </a:spcAft>
              <a:defRPr>
                <a:solidFill>
                  <a:schemeClr val="tx1"/>
                </a:solidFill>
                <a:latin typeface="Calibri" pitchFamily="34" charset="0"/>
              </a:defRPr>
            </a:lvl8pPr>
            <a:lvl9pPr fontAlgn="base">
              <a:spcAft>
                <a:spcPct val="0"/>
              </a:spcAft>
              <a:defRPr>
                <a:solidFill>
                  <a:schemeClr val="tx1"/>
                </a:solidFill>
                <a:latin typeface="Calibri" pitchFamily="34" charset="0"/>
              </a:defRPr>
            </a:lvl9pPr>
          </a:lstStyle>
          <a:p>
            <a:pPr marL="228600" indent="-228600">
              <a:lnSpc>
                <a:spcPct val="90000"/>
              </a:lnSpc>
              <a:spcBef>
                <a:spcPts val="1000"/>
              </a:spcBef>
              <a:buFont typeface="Arial" pitchFamily="34" charset="0"/>
              <a:buChar char="•"/>
            </a:pPr>
            <a:r>
              <a:rPr lang="en-US" sz="3100" dirty="0"/>
              <a:t>Subacute onset of Horizontal diplopia due to abducens nerve palsy and Ipsilateral excessive tearing.</a:t>
            </a:r>
          </a:p>
          <a:p>
            <a:pPr marL="228600" indent="-228600">
              <a:lnSpc>
                <a:spcPct val="90000"/>
              </a:lnSpc>
              <a:spcBef>
                <a:spcPts val="1000"/>
              </a:spcBef>
              <a:buFont typeface="Arial" pitchFamily="34" charset="0"/>
              <a:buChar char="•"/>
            </a:pPr>
            <a:r>
              <a:rPr lang="en-US" sz="3100" dirty="0"/>
              <a:t>No other medical history reported</a:t>
            </a:r>
            <a:endParaRPr lang="en-US" sz="3100" b="0" i="0" u="none" strike="noStrike" baseline="0" dirty="0">
              <a:solidFill>
                <a:srgbClr val="000000"/>
              </a:solidFill>
              <a:latin typeface="Calibri"/>
            </a:endParaRPr>
          </a:p>
        </p:txBody>
      </p:sp>
      <p:sp>
        <p:nvSpPr>
          <p:cNvPr id="7" name="Text Box 5">
            <a:extLst>
              <a:ext uri="{FF2B5EF4-FFF2-40B4-BE49-F238E27FC236}">
                <a16:creationId xmlns:a16="http://schemas.microsoft.com/office/drawing/2014/main" id="{4754334C-3F1E-41C3-A703-220B6CBB4DE4}"/>
              </a:ext>
            </a:extLst>
          </p:cNvPr>
          <p:cNvSpPr txBox="1">
            <a:spLocks noChangeArrowheads="1"/>
          </p:cNvSpPr>
          <p:nvPr/>
        </p:nvSpPr>
        <p:spPr bwMode="auto">
          <a:xfrm>
            <a:off x="228600" y="6424613"/>
            <a:ext cx="2536825"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85725" indent="-85725">
              <a:tabLst>
                <a:tab pos="723900" algn="l"/>
                <a:tab pos="1447800" algn="l"/>
                <a:tab pos="2171700" algn="l"/>
                <a:tab pos="2895600" algn="l"/>
                <a:tab pos="3619500" algn="l"/>
                <a:tab pos="4343400" algn="l"/>
                <a:tab pos="5067300" algn="l"/>
              </a:tabLst>
              <a:defRPr>
                <a:solidFill>
                  <a:schemeClr val="tx1"/>
                </a:solidFill>
                <a:latin typeface="Calibri" pitchFamily="34" charset="0"/>
              </a:defRPr>
            </a:lvl1pPr>
            <a:lvl2pPr marL="742950" indent="-285750">
              <a:tabLst>
                <a:tab pos="723900" algn="l"/>
                <a:tab pos="1447800" algn="l"/>
                <a:tab pos="2171700" algn="l"/>
                <a:tab pos="2895600" algn="l"/>
                <a:tab pos="3619500" algn="l"/>
                <a:tab pos="4343400" algn="l"/>
                <a:tab pos="5067300" algn="l"/>
              </a:tabLst>
              <a:defRPr>
                <a:solidFill>
                  <a:schemeClr val="tx1"/>
                </a:solidFill>
                <a:latin typeface="Calibri" pitchFamily="34" charset="0"/>
              </a:defRPr>
            </a:lvl2pPr>
            <a:lvl3pPr marL="1143000" indent="-228600">
              <a:tabLst>
                <a:tab pos="723900" algn="l"/>
                <a:tab pos="1447800" algn="l"/>
                <a:tab pos="2171700" algn="l"/>
                <a:tab pos="2895600" algn="l"/>
                <a:tab pos="3619500" algn="l"/>
                <a:tab pos="4343400" algn="l"/>
                <a:tab pos="5067300" algn="l"/>
              </a:tabLst>
              <a:defRPr>
                <a:solidFill>
                  <a:schemeClr val="tx1"/>
                </a:solidFill>
                <a:latin typeface="Calibri" pitchFamily="34" charset="0"/>
              </a:defRPr>
            </a:lvl3pPr>
            <a:lvl4pPr marL="1600200" indent="-228600">
              <a:tabLst>
                <a:tab pos="723900" algn="l"/>
                <a:tab pos="1447800" algn="l"/>
                <a:tab pos="2171700" algn="l"/>
                <a:tab pos="2895600" algn="l"/>
                <a:tab pos="3619500" algn="l"/>
                <a:tab pos="4343400" algn="l"/>
                <a:tab pos="5067300" algn="l"/>
              </a:tabLst>
              <a:defRPr>
                <a:solidFill>
                  <a:schemeClr val="tx1"/>
                </a:solidFill>
                <a:latin typeface="Calibri" pitchFamily="34" charset="0"/>
              </a:defRPr>
            </a:lvl4pPr>
            <a:lvl5pPr marL="2057400" indent="-228600">
              <a:tabLst>
                <a:tab pos="723900" algn="l"/>
                <a:tab pos="1447800" algn="l"/>
                <a:tab pos="2171700" algn="l"/>
                <a:tab pos="2895600" algn="l"/>
                <a:tab pos="3619500" algn="l"/>
                <a:tab pos="4343400" algn="l"/>
                <a:tab pos="5067300" algn="l"/>
              </a:tabLst>
              <a:defRPr>
                <a:solidFill>
                  <a:schemeClr val="tx1"/>
                </a:solidFill>
                <a:latin typeface="Calibri" pitchFamily="34" charset="0"/>
              </a:defRPr>
            </a:lvl5pPr>
            <a:lvl6pPr marL="2514600" indent="-228600" fontAlgn="base">
              <a:spcBef>
                <a:spcPct val="0"/>
              </a:spcBef>
              <a:spcAft>
                <a:spcPct val="0"/>
              </a:spcAft>
              <a:tabLst>
                <a:tab pos="723900" algn="l"/>
                <a:tab pos="1447800" algn="l"/>
                <a:tab pos="2171700" algn="l"/>
                <a:tab pos="2895600" algn="l"/>
                <a:tab pos="3619500" algn="l"/>
                <a:tab pos="4343400" algn="l"/>
                <a:tab pos="5067300" algn="l"/>
              </a:tabLst>
              <a:defRPr>
                <a:solidFill>
                  <a:schemeClr val="tx1"/>
                </a:solidFill>
                <a:latin typeface="Calibri" pitchFamily="34" charset="0"/>
              </a:defRPr>
            </a:lvl6pPr>
            <a:lvl7pPr marL="2971800" indent="-228600" fontAlgn="base">
              <a:spcBef>
                <a:spcPct val="0"/>
              </a:spcBef>
              <a:spcAft>
                <a:spcPct val="0"/>
              </a:spcAft>
              <a:tabLst>
                <a:tab pos="723900" algn="l"/>
                <a:tab pos="1447800" algn="l"/>
                <a:tab pos="2171700" algn="l"/>
                <a:tab pos="2895600" algn="l"/>
                <a:tab pos="3619500" algn="l"/>
                <a:tab pos="4343400" algn="l"/>
                <a:tab pos="5067300" algn="l"/>
              </a:tabLst>
              <a:defRPr>
                <a:solidFill>
                  <a:schemeClr val="tx1"/>
                </a:solidFill>
                <a:latin typeface="Calibri" pitchFamily="34" charset="0"/>
              </a:defRPr>
            </a:lvl7pPr>
            <a:lvl8pPr marL="3429000" indent="-228600" fontAlgn="base">
              <a:spcBef>
                <a:spcPct val="0"/>
              </a:spcBef>
              <a:spcAft>
                <a:spcPct val="0"/>
              </a:spcAft>
              <a:tabLst>
                <a:tab pos="723900" algn="l"/>
                <a:tab pos="1447800" algn="l"/>
                <a:tab pos="2171700" algn="l"/>
                <a:tab pos="2895600" algn="l"/>
                <a:tab pos="3619500" algn="l"/>
                <a:tab pos="4343400" algn="l"/>
                <a:tab pos="5067300" algn="l"/>
              </a:tabLst>
              <a:defRPr>
                <a:solidFill>
                  <a:schemeClr val="tx1"/>
                </a:solidFill>
                <a:latin typeface="Calibri" pitchFamily="34" charset="0"/>
              </a:defRPr>
            </a:lvl8pPr>
            <a:lvl9pPr marL="3886200" indent="-228600" fontAlgn="base">
              <a:spcBef>
                <a:spcPct val="0"/>
              </a:spcBef>
              <a:spcAft>
                <a:spcPct val="0"/>
              </a:spcAft>
              <a:tabLst>
                <a:tab pos="723900" algn="l"/>
                <a:tab pos="1447800" algn="l"/>
                <a:tab pos="2171700" algn="l"/>
                <a:tab pos="2895600" algn="l"/>
                <a:tab pos="3619500" algn="l"/>
                <a:tab pos="4343400" algn="l"/>
                <a:tab pos="5067300" algn="l"/>
              </a:tabLst>
              <a:defRPr>
                <a:solidFill>
                  <a:schemeClr val="tx1"/>
                </a:solidFill>
                <a:latin typeface="Calibri" pitchFamily="34" charset="0"/>
              </a:defRPr>
            </a:lvl9pPr>
          </a:lstStyle>
          <a:p>
            <a:r>
              <a:rPr lang="en-GB" sz="1000" dirty="0">
                <a:latin typeface="Arial" pitchFamily="34" charset="0"/>
                <a:ea typeface="msgothic"/>
                <a:cs typeface="msgothic"/>
              </a:rPr>
              <a:t>© 2021 American Academy of Neurology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txBox="1">
            <a:spLocks/>
          </p:cNvSpPr>
          <p:nvPr/>
        </p:nvSpPr>
        <p:spPr bwMode="auto">
          <a:xfrm>
            <a:off x="1981200" y="2635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lnSpc>
                <a:spcPct val="90000"/>
              </a:lnSpc>
            </a:pPr>
            <a:r>
              <a:rPr lang="en-US" sz="4400" dirty="0">
                <a:latin typeface="Calibri Light" pitchFamily="34" charset="0"/>
              </a:rPr>
              <a:t>Image</a:t>
            </a:r>
          </a:p>
        </p:txBody>
      </p:sp>
      <p:pic>
        <p:nvPicPr>
          <p:cNvPr id="410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57738" y="5946775"/>
            <a:ext cx="2879725" cy="7191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2"/>
          <p:cNvSpPr>
            <a:spLocks noChangeArrowheads="1"/>
          </p:cNvSpPr>
          <p:nvPr/>
        </p:nvSpPr>
        <p:spPr bwMode="auto">
          <a:xfrm>
            <a:off x="9839325" y="6216650"/>
            <a:ext cx="24286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nl-NL" altLang="en-US" sz="2400" dirty="0"/>
              <a:t>Palaiodimou</a:t>
            </a:r>
            <a:r>
              <a:rPr lang="en-US" sz="2400" dirty="0"/>
              <a:t> </a:t>
            </a:r>
            <a:r>
              <a:rPr lang="en-US" sz="2400" i="1" dirty="0"/>
              <a:t>et al.</a:t>
            </a:r>
            <a:endParaRPr lang="en-US" sz="2400" dirty="0"/>
          </a:p>
        </p:txBody>
      </p:sp>
      <p:sp>
        <p:nvSpPr>
          <p:cNvPr id="8" name="Text Box 5">
            <a:extLst>
              <a:ext uri="{FF2B5EF4-FFF2-40B4-BE49-F238E27FC236}">
                <a16:creationId xmlns:a16="http://schemas.microsoft.com/office/drawing/2014/main" id="{DB0CCC5A-9E16-476D-A286-265F2E2ABE3F}"/>
              </a:ext>
            </a:extLst>
          </p:cNvPr>
          <p:cNvSpPr txBox="1">
            <a:spLocks noChangeArrowheads="1"/>
          </p:cNvSpPr>
          <p:nvPr/>
        </p:nvSpPr>
        <p:spPr bwMode="auto">
          <a:xfrm>
            <a:off x="228600" y="6424613"/>
            <a:ext cx="2536825"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85725" indent="-85725">
              <a:tabLst>
                <a:tab pos="723900" algn="l"/>
                <a:tab pos="1447800" algn="l"/>
                <a:tab pos="2171700" algn="l"/>
                <a:tab pos="2895600" algn="l"/>
                <a:tab pos="3619500" algn="l"/>
                <a:tab pos="4343400" algn="l"/>
                <a:tab pos="5067300" algn="l"/>
              </a:tabLst>
              <a:defRPr>
                <a:solidFill>
                  <a:schemeClr val="tx1"/>
                </a:solidFill>
                <a:latin typeface="Calibri" pitchFamily="34" charset="0"/>
              </a:defRPr>
            </a:lvl1pPr>
            <a:lvl2pPr marL="742950" indent="-285750">
              <a:tabLst>
                <a:tab pos="723900" algn="l"/>
                <a:tab pos="1447800" algn="l"/>
                <a:tab pos="2171700" algn="l"/>
                <a:tab pos="2895600" algn="l"/>
                <a:tab pos="3619500" algn="l"/>
                <a:tab pos="4343400" algn="l"/>
                <a:tab pos="5067300" algn="l"/>
              </a:tabLst>
              <a:defRPr>
                <a:solidFill>
                  <a:schemeClr val="tx1"/>
                </a:solidFill>
                <a:latin typeface="Calibri" pitchFamily="34" charset="0"/>
              </a:defRPr>
            </a:lvl2pPr>
            <a:lvl3pPr marL="1143000" indent="-228600">
              <a:tabLst>
                <a:tab pos="723900" algn="l"/>
                <a:tab pos="1447800" algn="l"/>
                <a:tab pos="2171700" algn="l"/>
                <a:tab pos="2895600" algn="l"/>
                <a:tab pos="3619500" algn="l"/>
                <a:tab pos="4343400" algn="l"/>
                <a:tab pos="5067300" algn="l"/>
              </a:tabLst>
              <a:defRPr>
                <a:solidFill>
                  <a:schemeClr val="tx1"/>
                </a:solidFill>
                <a:latin typeface="Calibri" pitchFamily="34" charset="0"/>
              </a:defRPr>
            </a:lvl3pPr>
            <a:lvl4pPr marL="1600200" indent="-228600">
              <a:tabLst>
                <a:tab pos="723900" algn="l"/>
                <a:tab pos="1447800" algn="l"/>
                <a:tab pos="2171700" algn="l"/>
                <a:tab pos="2895600" algn="l"/>
                <a:tab pos="3619500" algn="l"/>
                <a:tab pos="4343400" algn="l"/>
                <a:tab pos="5067300" algn="l"/>
              </a:tabLst>
              <a:defRPr>
                <a:solidFill>
                  <a:schemeClr val="tx1"/>
                </a:solidFill>
                <a:latin typeface="Calibri" pitchFamily="34" charset="0"/>
              </a:defRPr>
            </a:lvl4pPr>
            <a:lvl5pPr marL="2057400" indent="-228600">
              <a:tabLst>
                <a:tab pos="723900" algn="l"/>
                <a:tab pos="1447800" algn="l"/>
                <a:tab pos="2171700" algn="l"/>
                <a:tab pos="2895600" algn="l"/>
                <a:tab pos="3619500" algn="l"/>
                <a:tab pos="4343400" algn="l"/>
                <a:tab pos="5067300" algn="l"/>
              </a:tabLst>
              <a:defRPr>
                <a:solidFill>
                  <a:schemeClr val="tx1"/>
                </a:solidFill>
                <a:latin typeface="Calibri" pitchFamily="34" charset="0"/>
              </a:defRPr>
            </a:lvl5pPr>
            <a:lvl6pPr marL="2514600" indent="-228600" fontAlgn="base">
              <a:spcBef>
                <a:spcPct val="0"/>
              </a:spcBef>
              <a:spcAft>
                <a:spcPct val="0"/>
              </a:spcAft>
              <a:tabLst>
                <a:tab pos="723900" algn="l"/>
                <a:tab pos="1447800" algn="l"/>
                <a:tab pos="2171700" algn="l"/>
                <a:tab pos="2895600" algn="l"/>
                <a:tab pos="3619500" algn="l"/>
                <a:tab pos="4343400" algn="l"/>
                <a:tab pos="5067300" algn="l"/>
              </a:tabLst>
              <a:defRPr>
                <a:solidFill>
                  <a:schemeClr val="tx1"/>
                </a:solidFill>
                <a:latin typeface="Calibri" pitchFamily="34" charset="0"/>
              </a:defRPr>
            </a:lvl6pPr>
            <a:lvl7pPr marL="2971800" indent="-228600" fontAlgn="base">
              <a:spcBef>
                <a:spcPct val="0"/>
              </a:spcBef>
              <a:spcAft>
                <a:spcPct val="0"/>
              </a:spcAft>
              <a:tabLst>
                <a:tab pos="723900" algn="l"/>
                <a:tab pos="1447800" algn="l"/>
                <a:tab pos="2171700" algn="l"/>
                <a:tab pos="2895600" algn="l"/>
                <a:tab pos="3619500" algn="l"/>
                <a:tab pos="4343400" algn="l"/>
                <a:tab pos="5067300" algn="l"/>
              </a:tabLst>
              <a:defRPr>
                <a:solidFill>
                  <a:schemeClr val="tx1"/>
                </a:solidFill>
                <a:latin typeface="Calibri" pitchFamily="34" charset="0"/>
              </a:defRPr>
            </a:lvl7pPr>
            <a:lvl8pPr marL="3429000" indent="-228600" fontAlgn="base">
              <a:spcBef>
                <a:spcPct val="0"/>
              </a:spcBef>
              <a:spcAft>
                <a:spcPct val="0"/>
              </a:spcAft>
              <a:tabLst>
                <a:tab pos="723900" algn="l"/>
                <a:tab pos="1447800" algn="l"/>
                <a:tab pos="2171700" algn="l"/>
                <a:tab pos="2895600" algn="l"/>
                <a:tab pos="3619500" algn="l"/>
                <a:tab pos="4343400" algn="l"/>
                <a:tab pos="5067300" algn="l"/>
              </a:tabLst>
              <a:defRPr>
                <a:solidFill>
                  <a:schemeClr val="tx1"/>
                </a:solidFill>
                <a:latin typeface="Calibri" pitchFamily="34" charset="0"/>
              </a:defRPr>
            </a:lvl8pPr>
            <a:lvl9pPr marL="3886200" indent="-228600" fontAlgn="base">
              <a:spcBef>
                <a:spcPct val="0"/>
              </a:spcBef>
              <a:spcAft>
                <a:spcPct val="0"/>
              </a:spcAft>
              <a:tabLst>
                <a:tab pos="723900" algn="l"/>
                <a:tab pos="1447800" algn="l"/>
                <a:tab pos="2171700" algn="l"/>
                <a:tab pos="2895600" algn="l"/>
                <a:tab pos="3619500" algn="l"/>
                <a:tab pos="4343400" algn="l"/>
                <a:tab pos="5067300" algn="l"/>
              </a:tabLst>
              <a:defRPr>
                <a:solidFill>
                  <a:schemeClr val="tx1"/>
                </a:solidFill>
                <a:latin typeface="Calibri" pitchFamily="34" charset="0"/>
              </a:defRPr>
            </a:lvl9pPr>
          </a:lstStyle>
          <a:p>
            <a:r>
              <a:rPr lang="en-GB" sz="1000" dirty="0">
                <a:latin typeface="Arial" pitchFamily="34" charset="0"/>
                <a:ea typeface="msgothic"/>
                <a:cs typeface="msgothic"/>
              </a:rPr>
              <a:t>© 2021 American Academy of Neurology</a:t>
            </a:r>
          </a:p>
        </p:txBody>
      </p:sp>
      <p:pic>
        <p:nvPicPr>
          <p:cNvPr id="3" name="Picture 2">
            <a:extLst>
              <a:ext uri="{FF2B5EF4-FFF2-40B4-BE49-F238E27FC236}">
                <a16:creationId xmlns:a16="http://schemas.microsoft.com/office/drawing/2014/main" id="{F1C087EB-EA06-4B0F-98AD-E46100DDC25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90331" y="835025"/>
            <a:ext cx="6411338" cy="5010296"/>
          </a:xfrm>
          <a:prstGeom prst="rect">
            <a:avLst/>
          </a:prstGeom>
        </p:spPr>
      </p:pic>
    </p:spTree>
    <p:extLst>
      <p:ext uri="{BB962C8B-B14F-4D97-AF65-F5344CB8AC3E}">
        <p14:creationId xmlns:p14="http://schemas.microsoft.com/office/powerpoint/2010/main" val="8783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txBox="1">
            <a:spLocks/>
          </p:cNvSpPr>
          <p:nvPr/>
        </p:nvSpPr>
        <p:spPr bwMode="auto">
          <a:xfrm>
            <a:off x="1981200" y="2635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lnSpc>
                <a:spcPct val="90000"/>
              </a:lnSpc>
            </a:pPr>
            <a:r>
              <a:rPr lang="en-US" sz="4400" dirty="0">
                <a:latin typeface="Calibri Light" pitchFamily="34" charset="0"/>
              </a:rPr>
              <a:t>Image</a:t>
            </a:r>
          </a:p>
        </p:txBody>
      </p:sp>
      <p:pic>
        <p:nvPicPr>
          <p:cNvPr id="410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57738" y="5946775"/>
            <a:ext cx="2879725" cy="7191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2"/>
          <p:cNvSpPr>
            <a:spLocks noChangeArrowheads="1"/>
          </p:cNvSpPr>
          <p:nvPr/>
        </p:nvSpPr>
        <p:spPr bwMode="auto">
          <a:xfrm>
            <a:off x="9839325" y="6216650"/>
            <a:ext cx="24286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nl-NL" altLang="en-US" sz="2400" dirty="0"/>
              <a:t>Palaiodimou</a:t>
            </a:r>
            <a:r>
              <a:rPr lang="en-US" sz="2400" dirty="0"/>
              <a:t> </a:t>
            </a:r>
            <a:r>
              <a:rPr lang="en-US" sz="2400" i="1" dirty="0"/>
              <a:t>et al.</a:t>
            </a:r>
            <a:endParaRPr lang="en-US" sz="2400" dirty="0"/>
          </a:p>
        </p:txBody>
      </p:sp>
      <p:sp>
        <p:nvSpPr>
          <p:cNvPr id="8" name="Text Box 5">
            <a:extLst>
              <a:ext uri="{FF2B5EF4-FFF2-40B4-BE49-F238E27FC236}">
                <a16:creationId xmlns:a16="http://schemas.microsoft.com/office/drawing/2014/main" id="{DB0CCC5A-9E16-476D-A286-265F2E2ABE3F}"/>
              </a:ext>
            </a:extLst>
          </p:cNvPr>
          <p:cNvSpPr txBox="1">
            <a:spLocks noChangeArrowheads="1"/>
          </p:cNvSpPr>
          <p:nvPr/>
        </p:nvSpPr>
        <p:spPr bwMode="auto">
          <a:xfrm>
            <a:off x="228600" y="6424613"/>
            <a:ext cx="2536825"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85725" indent="-85725">
              <a:tabLst>
                <a:tab pos="723900" algn="l"/>
                <a:tab pos="1447800" algn="l"/>
                <a:tab pos="2171700" algn="l"/>
                <a:tab pos="2895600" algn="l"/>
                <a:tab pos="3619500" algn="l"/>
                <a:tab pos="4343400" algn="l"/>
                <a:tab pos="5067300" algn="l"/>
              </a:tabLst>
              <a:defRPr>
                <a:solidFill>
                  <a:schemeClr val="tx1"/>
                </a:solidFill>
                <a:latin typeface="Calibri" pitchFamily="34" charset="0"/>
              </a:defRPr>
            </a:lvl1pPr>
            <a:lvl2pPr marL="742950" indent="-285750">
              <a:tabLst>
                <a:tab pos="723900" algn="l"/>
                <a:tab pos="1447800" algn="l"/>
                <a:tab pos="2171700" algn="l"/>
                <a:tab pos="2895600" algn="l"/>
                <a:tab pos="3619500" algn="l"/>
                <a:tab pos="4343400" algn="l"/>
                <a:tab pos="5067300" algn="l"/>
              </a:tabLst>
              <a:defRPr>
                <a:solidFill>
                  <a:schemeClr val="tx1"/>
                </a:solidFill>
                <a:latin typeface="Calibri" pitchFamily="34" charset="0"/>
              </a:defRPr>
            </a:lvl2pPr>
            <a:lvl3pPr marL="1143000" indent="-228600">
              <a:tabLst>
                <a:tab pos="723900" algn="l"/>
                <a:tab pos="1447800" algn="l"/>
                <a:tab pos="2171700" algn="l"/>
                <a:tab pos="2895600" algn="l"/>
                <a:tab pos="3619500" algn="l"/>
                <a:tab pos="4343400" algn="l"/>
                <a:tab pos="5067300" algn="l"/>
              </a:tabLst>
              <a:defRPr>
                <a:solidFill>
                  <a:schemeClr val="tx1"/>
                </a:solidFill>
                <a:latin typeface="Calibri" pitchFamily="34" charset="0"/>
              </a:defRPr>
            </a:lvl3pPr>
            <a:lvl4pPr marL="1600200" indent="-228600">
              <a:tabLst>
                <a:tab pos="723900" algn="l"/>
                <a:tab pos="1447800" algn="l"/>
                <a:tab pos="2171700" algn="l"/>
                <a:tab pos="2895600" algn="l"/>
                <a:tab pos="3619500" algn="l"/>
                <a:tab pos="4343400" algn="l"/>
                <a:tab pos="5067300" algn="l"/>
              </a:tabLst>
              <a:defRPr>
                <a:solidFill>
                  <a:schemeClr val="tx1"/>
                </a:solidFill>
                <a:latin typeface="Calibri" pitchFamily="34" charset="0"/>
              </a:defRPr>
            </a:lvl4pPr>
            <a:lvl5pPr marL="2057400" indent="-228600">
              <a:tabLst>
                <a:tab pos="723900" algn="l"/>
                <a:tab pos="1447800" algn="l"/>
                <a:tab pos="2171700" algn="l"/>
                <a:tab pos="2895600" algn="l"/>
                <a:tab pos="3619500" algn="l"/>
                <a:tab pos="4343400" algn="l"/>
                <a:tab pos="5067300" algn="l"/>
              </a:tabLst>
              <a:defRPr>
                <a:solidFill>
                  <a:schemeClr val="tx1"/>
                </a:solidFill>
                <a:latin typeface="Calibri" pitchFamily="34" charset="0"/>
              </a:defRPr>
            </a:lvl5pPr>
            <a:lvl6pPr marL="2514600" indent="-228600" fontAlgn="base">
              <a:spcBef>
                <a:spcPct val="0"/>
              </a:spcBef>
              <a:spcAft>
                <a:spcPct val="0"/>
              </a:spcAft>
              <a:tabLst>
                <a:tab pos="723900" algn="l"/>
                <a:tab pos="1447800" algn="l"/>
                <a:tab pos="2171700" algn="l"/>
                <a:tab pos="2895600" algn="l"/>
                <a:tab pos="3619500" algn="l"/>
                <a:tab pos="4343400" algn="l"/>
                <a:tab pos="5067300" algn="l"/>
              </a:tabLst>
              <a:defRPr>
                <a:solidFill>
                  <a:schemeClr val="tx1"/>
                </a:solidFill>
                <a:latin typeface="Calibri" pitchFamily="34" charset="0"/>
              </a:defRPr>
            </a:lvl6pPr>
            <a:lvl7pPr marL="2971800" indent="-228600" fontAlgn="base">
              <a:spcBef>
                <a:spcPct val="0"/>
              </a:spcBef>
              <a:spcAft>
                <a:spcPct val="0"/>
              </a:spcAft>
              <a:tabLst>
                <a:tab pos="723900" algn="l"/>
                <a:tab pos="1447800" algn="l"/>
                <a:tab pos="2171700" algn="l"/>
                <a:tab pos="2895600" algn="l"/>
                <a:tab pos="3619500" algn="l"/>
                <a:tab pos="4343400" algn="l"/>
                <a:tab pos="5067300" algn="l"/>
              </a:tabLst>
              <a:defRPr>
                <a:solidFill>
                  <a:schemeClr val="tx1"/>
                </a:solidFill>
                <a:latin typeface="Calibri" pitchFamily="34" charset="0"/>
              </a:defRPr>
            </a:lvl7pPr>
            <a:lvl8pPr marL="3429000" indent="-228600" fontAlgn="base">
              <a:spcBef>
                <a:spcPct val="0"/>
              </a:spcBef>
              <a:spcAft>
                <a:spcPct val="0"/>
              </a:spcAft>
              <a:tabLst>
                <a:tab pos="723900" algn="l"/>
                <a:tab pos="1447800" algn="l"/>
                <a:tab pos="2171700" algn="l"/>
                <a:tab pos="2895600" algn="l"/>
                <a:tab pos="3619500" algn="l"/>
                <a:tab pos="4343400" algn="l"/>
                <a:tab pos="5067300" algn="l"/>
              </a:tabLst>
              <a:defRPr>
                <a:solidFill>
                  <a:schemeClr val="tx1"/>
                </a:solidFill>
                <a:latin typeface="Calibri" pitchFamily="34" charset="0"/>
              </a:defRPr>
            </a:lvl8pPr>
            <a:lvl9pPr marL="3886200" indent="-228600" fontAlgn="base">
              <a:spcBef>
                <a:spcPct val="0"/>
              </a:spcBef>
              <a:spcAft>
                <a:spcPct val="0"/>
              </a:spcAft>
              <a:tabLst>
                <a:tab pos="723900" algn="l"/>
                <a:tab pos="1447800" algn="l"/>
                <a:tab pos="2171700" algn="l"/>
                <a:tab pos="2895600" algn="l"/>
                <a:tab pos="3619500" algn="l"/>
                <a:tab pos="4343400" algn="l"/>
                <a:tab pos="5067300" algn="l"/>
              </a:tabLst>
              <a:defRPr>
                <a:solidFill>
                  <a:schemeClr val="tx1"/>
                </a:solidFill>
                <a:latin typeface="Calibri" pitchFamily="34" charset="0"/>
              </a:defRPr>
            </a:lvl9pPr>
          </a:lstStyle>
          <a:p>
            <a:r>
              <a:rPr lang="en-GB" sz="1000" dirty="0">
                <a:latin typeface="Arial" pitchFamily="34" charset="0"/>
                <a:ea typeface="msgothic"/>
                <a:cs typeface="msgothic"/>
              </a:rPr>
              <a:t>© 2021 American Academy of Neurology</a:t>
            </a:r>
          </a:p>
        </p:txBody>
      </p:sp>
      <p:pic>
        <p:nvPicPr>
          <p:cNvPr id="3" name="Picture 2" descr="A picture containing timeline&#10;&#10;Description automatically generated">
            <a:extLst>
              <a:ext uri="{FF2B5EF4-FFF2-40B4-BE49-F238E27FC236}">
                <a16:creationId xmlns:a16="http://schemas.microsoft.com/office/drawing/2014/main" id="{30F19435-DA21-4D22-9EA6-2C5825FF3B2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11142" y="884949"/>
            <a:ext cx="7569715" cy="508810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txBox="1">
            <a:spLocks/>
          </p:cNvSpPr>
          <p:nvPr/>
        </p:nvSpPr>
        <p:spPr bwMode="auto">
          <a:xfrm>
            <a:off x="444500" y="165555"/>
            <a:ext cx="1130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lnSpc>
                <a:spcPct val="90000"/>
              </a:lnSpc>
            </a:pPr>
            <a:r>
              <a:rPr lang="en-US" sz="4400" dirty="0">
                <a:latin typeface="Calibri Light" pitchFamily="34" charset="0"/>
              </a:rPr>
              <a:t>Abducens Nerve Palsy With Ipsilateral Excessive Eye Tearing Attributed to an Internal Carotid Artery Sympathetic Plexus Schwannoma</a:t>
            </a:r>
          </a:p>
        </p:txBody>
      </p:sp>
      <p:pic>
        <p:nvPicPr>
          <p:cNvPr id="614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57738" y="5946775"/>
            <a:ext cx="2879725" cy="7191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50" name="Content Placeholder 2"/>
          <p:cNvSpPr txBox="1">
            <a:spLocks/>
          </p:cNvSpPr>
          <p:nvPr/>
        </p:nvSpPr>
        <p:spPr bwMode="auto">
          <a:xfrm>
            <a:off x="444500" y="2245894"/>
            <a:ext cx="11303000" cy="3480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Calibri" pitchFamily="34" charset="0"/>
              </a:defRPr>
            </a:lvl1pPr>
            <a:lvl2pPr>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fontAlgn="base">
              <a:spcAft>
                <a:spcPct val="0"/>
              </a:spcAft>
              <a:defRPr>
                <a:solidFill>
                  <a:schemeClr val="tx1"/>
                </a:solidFill>
                <a:latin typeface="Calibri" pitchFamily="34" charset="0"/>
              </a:defRPr>
            </a:lvl6pPr>
            <a:lvl7pPr fontAlgn="base">
              <a:spcAft>
                <a:spcPct val="0"/>
              </a:spcAft>
              <a:defRPr>
                <a:solidFill>
                  <a:schemeClr val="tx1"/>
                </a:solidFill>
                <a:latin typeface="Calibri" pitchFamily="34" charset="0"/>
              </a:defRPr>
            </a:lvl7pPr>
            <a:lvl8pPr fontAlgn="base">
              <a:spcAft>
                <a:spcPct val="0"/>
              </a:spcAft>
              <a:defRPr>
                <a:solidFill>
                  <a:schemeClr val="tx1"/>
                </a:solidFill>
                <a:latin typeface="Calibri" pitchFamily="34" charset="0"/>
              </a:defRPr>
            </a:lvl8pPr>
            <a:lvl9pPr fontAlgn="base">
              <a:spcAft>
                <a:spcPct val="0"/>
              </a:spcAft>
              <a:defRPr>
                <a:solidFill>
                  <a:schemeClr val="tx1"/>
                </a:solidFill>
                <a:latin typeface="Calibri" pitchFamily="34" charset="0"/>
              </a:defRPr>
            </a:lvl9pPr>
          </a:lstStyle>
          <a:p>
            <a:pPr marL="228600" indent="-228600">
              <a:lnSpc>
                <a:spcPct val="90000"/>
              </a:lnSpc>
              <a:spcBef>
                <a:spcPts val="1000"/>
              </a:spcBef>
              <a:buFont typeface="Arial" pitchFamily="34" charset="0"/>
              <a:buChar char="•"/>
            </a:pPr>
            <a:r>
              <a:rPr lang="en-US" sz="3200" dirty="0"/>
              <a:t>The neuroimaging findings were characteristic for an internal-carotid artery sympathetic plexus (ICSP) schwannoma compressing the left abducens nerve, leading to horizontal diplopia.</a:t>
            </a:r>
          </a:p>
          <a:p>
            <a:pPr marL="228600" indent="-228600">
              <a:lnSpc>
                <a:spcPct val="90000"/>
              </a:lnSpc>
              <a:spcBef>
                <a:spcPts val="1000"/>
              </a:spcBef>
              <a:buFont typeface="Arial" pitchFamily="34" charset="0"/>
              <a:buChar char="•"/>
            </a:pPr>
            <a:r>
              <a:rPr lang="en-US" sz="3200" dirty="0"/>
              <a:t>Subsequent irritation of the deep petrosal nerve originating directly from ICSP and continuing as the </a:t>
            </a:r>
            <a:r>
              <a:rPr lang="en-US" sz="3200" dirty="0" err="1"/>
              <a:t>vidian</a:t>
            </a:r>
            <a:r>
              <a:rPr lang="en-US" sz="3200" dirty="0"/>
              <a:t> nerve may have led to the lacrimal gland edema and excessive left-eye tearing.</a:t>
            </a:r>
          </a:p>
          <a:p>
            <a:pPr marL="228600" indent="-228600">
              <a:lnSpc>
                <a:spcPct val="90000"/>
              </a:lnSpc>
              <a:spcBef>
                <a:spcPts val="1000"/>
              </a:spcBef>
              <a:buFont typeface="Arial" pitchFamily="34" charset="0"/>
              <a:buChar char="•"/>
            </a:pPr>
            <a:endParaRPr lang="en-IN" dirty="0"/>
          </a:p>
        </p:txBody>
      </p:sp>
      <p:sp>
        <p:nvSpPr>
          <p:cNvPr id="7" name="Rectangle 2"/>
          <p:cNvSpPr>
            <a:spLocks noChangeArrowheads="1"/>
          </p:cNvSpPr>
          <p:nvPr/>
        </p:nvSpPr>
        <p:spPr bwMode="auto">
          <a:xfrm>
            <a:off x="9839325" y="6216650"/>
            <a:ext cx="24286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nl-NL" altLang="en-US" sz="2400" dirty="0"/>
              <a:t>Palaiodimou</a:t>
            </a:r>
            <a:r>
              <a:rPr lang="en-US" sz="2400" dirty="0"/>
              <a:t> </a:t>
            </a:r>
            <a:r>
              <a:rPr lang="en-US" sz="2400" i="1" dirty="0"/>
              <a:t>et al.</a:t>
            </a:r>
            <a:endParaRPr lang="en-US" sz="2400" dirty="0"/>
          </a:p>
        </p:txBody>
      </p:sp>
      <p:sp>
        <p:nvSpPr>
          <p:cNvPr id="8" name="Text Box 5">
            <a:extLst>
              <a:ext uri="{FF2B5EF4-FFF2-40B4-BE49-F238E27FC236}">
                <a16:creationId xmlns:a16="http://schemas.microsoft.com/office/drawing/2014/main" id="{81C07283-E2B6-4399-9BC9-F4D4579A1633}"/>
              </a:ext>
            </a:extLst>
          </p:cNvPr>
          <p:cNvSpPr txBox="1">
            <a:spLocks noChangeArrowheads="1"/>
          </p:cNvSpPr>
          <p:nvPr/>
        </p:nvSpPr>
        <p:spPr bwMode="auto">
          <a:xfrm>
            <a:off x="228600" y="6424613"/>
            <a:ext cx="2536825"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85725" indent="-85725">
              <a:tabLst>
                <a:tab pos="723900" algn="l"/>
                <a:tab pos="1447800" algn="l"/>
                <a:tab pos="2171700" algn="l"/>
                <a:tab pos="2895600" algn="l"/>
                <a:tab pos="3619500" algn="l"/>
                <a:tab pos="4343400" algn="l"/>
                <a:tab pos="5067300" algn="l"/>
              </a:tabLst>
              <a:defRPr>
                <a:solidFill>
                  <a:schemeClr val="tx1"/>
                </a:solidFill>
                <a:latin typeface="Calibri" pitchFamily="34" charset="0"/>
              </a:defRPr>
            </a:lvl1pPr>
            <a:lvl2pPr marL="742950" indent="-285750">
              <a:tabLst>
                <a:tab pos="723900" algn="l"/>
                <a:tab pos="1447800" algn="l"/>
                <a:tab pos="2171700" algn="l"/>
                <a:tab pos="2895600" algn="l"/>
                <a:tab pos="3619500" algn="l"/>
                <a:tab pos="4343400" algn="l"/>
                <a:tab pos="5067300" algn="l"/>
              </a:tabLst>
              <a:defRPr>
                <a:solidFill>
                  <a:schemeClr val="tx1"/>
                </a:solidFill>
                <a:latin typeface="Calibri" pitchFamily="34" charset="0"/>
              </a:defRPr>
            </a:lvl2pPr>
            <a:lvl3pPr marL="1143000" indent="-228600">
              <a:tabLst>
                <a:tab pos="723900" algn="l"/>
                <a:tab pos="1447800" algn="l"/>
                <a:tab pos="2171700" algn="l"/>
                <a:tab pos="2895600" algn="l"/>
                <a:tab pos="3619500" algn="l"/>
                <a:tab pos="4343400" algn="l"/>
                <a:tab pos="5067300" algn="l"/>
              </a:tabLst>
              <a:defRPr>
                <a:solidFill>
                  <a:schemeClr val="tx1"/>
                </a:solidFill>
                <a:latin typeface="Calibri" pitchFamily="34" charset="0"/>
              </a:defRPr>
            </a:lvl3pPr>
            <a:lvl4pPr marL="1600200" indent="-228600">
              <a:tabLst>
                <a:tab pos="723900" algn="l"/>
                <a:tab pos="1447800" algn="l"/>
                <a:tab pos="2171700" algn="l"/>
                <a:tab pos="2895600" algn="l"/>
                <a:tab pos="3619500" algn="l"/>
                <a:tab pos="4343400" algn="l"/>
                <a:tab pos="5067300" algn="l"/>
              </a:tabLst>
              <a:defRPr>
                <a:solidFill>
                  <a:schemeClr val="tx1"/>
                </a:solidFill>
                <a:latin typeface="Calibri" pitchFamily="34" charset="0"/>
              </a:defRPr>
            </a:lvl4pPr>
            <a:lvl5pPr marL="2057400" indent="-228600">
              <a:tabLst>
                <a:tab pos="723900" algn="l"/>
                <a:tab pos="1447800" algn="l"/>
                <a:tab pos="2171700" algn="l"/>
                <a:tab pos="2895600" algn="l"/>
                <a:tab pos="3619500" algn="l"/>
                <a:tab pos="4343400" algn="l"/>
                <a:tab pos="5067300" algn="l"/>
              </a:tabLst>
              <a:defRPr>
                <a:solidFill>
                  <a:schemeClr val="tx1"/>
                </a:solidFill>
                <a:latin typeface="Calibri" pitchFamily="34" charset="0"/>
              </a:defRPr>
            </a:lvl5pPr>
            <a:lvl6pPr marL="2514600" indent="-228600" fontAlgn="base">
              <a:spcBef>
                <a:spcPct val="0"/>
              </a:spcBef>
              <a:spcAft>
                <a:spcPct val="0"/>
              </a:spcAft>
              <a:tabLst>
                <a:tab pos="723900" algn="l"/>
                <a:tab pos="1447800" algn="l"/>
                <a:tab pos="2171700" algn="l"/>
                <a:tab pos="2895600" algn="l"/>
                <a:tab pos="3619500" algn="l"/>
                <a:tab pos="4343400" algn="l"/>
                <a:tab pos="5067300" algn="l"/>
              </a:tabLst>
              <a:defRPr>
                <a:solidFill>
                  <a:schemeClr val="tx1"/>
                </a:solidFill>
                <a:latin typeface="Calibri" pitchFamily="34" charset="0"/>
              </a:defRPr>
            </a:lvl6pPr>
            <a:lvl7pPr marL="2971800" indent="-228600" fontAlgn="base">
              <a:spcBef>
                <a:spcPct val="0"/>
              </a:spcBef>
              <a:spcAft>
                <a:spcPct val="0"/>
              </a:spcAft>
              <a:tabLst>
                <a:tab pos="723900" algn="l"/>
                <a:tab pos="1447800" algn="l"/>
                <a:tab pos="2171700" algn="l"/>
                <a:tab pos="2895600" algn="l"/>
                <a:tab pos="3619500" algn="l"/>
                <a:tab pos="4343400" algn="l"/>
                <a:tab pos="5067300" algn="l"/>
              </a:tabLst>
              <a:defRPr>
                <a:solidFill>
                  <a:schemeClr val="tx1"/>
                </a:solidFill>
                <a:latin typeface="Calibri" pitchFamily="34" charset="0"/>
              </a:defRPr>
            </a:lvl7pPr>
            <a:lvl8pPr marL="3429000" indent="-228600" fontAlgn="base">
              <a:spcBef>
                <a:spcPct val="0"/>
              </a:spcBef>
              <a:spcAft>
                <a:spcPct val="0"/>
              </a:spcAft>
              <a:tabLst>
                <a:tab pos="723900" algn="l"/>
                <a:tab pos="1447800" algn="l"/>
                <a:tab pos="2171700" algn="l"/>
                <a:tab pos="2895600" algn="l"/>
                <a:tab pos="3619500" algn="l"/>
                <a:tab pos="4343400" algn="l"/>
                <a:tab pos="5067300" algn="l"/>
              </a:tabLst>
              <a:defRPr>
                <a:solidFill>
                  <a:schemeClr val="tx1"/>
                </a:solidFill>
                <a:latin typeface="Calibri" pitchFamily="34" charset="0"/>
              </a:defRPr>
            </a:lvl8pPr>
            <a:lvl9pPr marL="3886200" indent="-228600" fontAlgn="base">
              <a:spcBef>
                <a:spcPct val="0"/>
              </a:spcBef>
              <a:spcAft>
                <a:spcPct val="0"/>
              </a:spcAft>
              <a:tabLst>
                <a:tab pos="723900" algn="l"/>
                <a:tab pos="1447800" algn="l"/>
                <a:tab pos="2171700" algn="l"/>
                <a:tab pos="2895600" algn="l"/>
                <a:tab pos="3619500" algn="l"/>
                <a:tab pos="4343400" algn="l"/>
                <a:tab pos="5067300" algn="l"/>
              </a:tabLst>
              <a:defRPr>
                <a:solidFill>
                  <a:schemeClr val="tx1"/>
                </a:solidFill>
                <a:latin typeface="Calibri" pitchFamily="34" charset="0"/>
              </a:defRPr>
            </a:lvl9pPr>
          </a:lstStyle>
          <a:p>
            <a:r>
              <a:rPr lang="en-GB" sz="1000" dirty="0">
                <a:latin typeface="Arial" pitchFamily="34" charset="0"/>
                <a:ea typeface="msgothic"/>
                <a:cs typeface="msgothic"/>
              </a:rPr>
              <a:t>© 2021 American Academy of Neurology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Doc_x0020_Status xmlns="e7320cf4-ae7b-42d1-8d40-7b46a3e34241">Active</Doc_x0020_Status>
    <Expiration_x0020_Year xmlns="e7320cf4-ae7b-42d1-8d40-7b46a3e34241" xsi:nil="true"/>
    <_dlc_DocId xmlns="e7320cf4-ae7b-42d1-8d40-7b46a3e34241">XR3R6C5RZQK7-1114359290-10793</_dlc_DocId>
    <_dlc_DocIdUrl xmlns="e7320cf4-ae7b-42d1-8d40-7b46a3e34241">
      <Url>https://aan1-portal1.sharepoint.com/AEI/Neurology/_layouts/15/DocIdRedir.aspx?ID=XR3R6C5RZQK7-1114359290-10793</Url>
      <Description>XR3R6C5RZQK7-1114359290-10793</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2FD34039D8CCA04A8D111D3CF6AC1160" ma:contentTypeVersion="118" ma:contentTypeDescription="Create a new document." ma:contentTypeScope="" ma:versionID="d3c4e44288f4dbfeae688b43334980e3">
  <xsd:schema xmlns:xsd="http://www.w3.org/2001/XMLSchema" xmlns:xs="http://www.w3.org/2001/XMLSchema" xmlns:p="http://schemas.microsoft.com/office/2006/metadata/properties" xmlns:ns2="e7320cf4-ae7b-42d1-8d40-7b46a3e34241" xmlns:ns3="5b392074-1baa-4a69-8bcc-cde031b15a15" targetNamespace="http://schemas.microsoft.com/office/2006/metadata/properties" ma:root="true" ma:fieldsID="e87a8b1405fbbb239e4df35f6d4e8ac9" ns2:_="" ns3:_="">
    <xsd:import namespace="e7320cf4-ae7b-42d1-8d40-7b46a3e34241"/>
    <xsd:import namespace="5b392074-1baa-4a69-8bcc-cde031b15a15"/>
    <xsd:element name="properties">
      <xsd:complexType>
        <xsd:sequence>
          <xsd:element name="documentManagement">
            <xsd:complexType>
              <xsd:all>
                <xsd:element ref="ns2:Expiration_x0020_Year" minOccurs="0"/>
                <xsd:element ref="ns2:Doc_x0020_Status" minOccurs="0"/>
                <xsd:element ref="ns2:_dlc_DocId" minOccurs="0"/>
                <xsd:element ref="ns2:_dlc_DocIdUrl" minOccurs="0"/>
                <xsd:element ref="ns2:_dlc_DocIdPersistId" minOccurs="0"/>
                <xsd:element ref="ns3:MediaServiceMetadata" minOccurs="0"/>
                <xsd:element ref="ns3:MediaServiceFastMetadata" minOccurs="0"/>
                <xsd:element ref="ns3:MediaServiceEventHashCode" minOccurs="0"/>
                <xsd:element ref="ns3:MediaServiceGenerationTime" minOccurs="0"/>
                <xsd:element ref="ns3:MediaServiceAutoTags" minOccurs="0"/>
                <xsd:element ref="ns3:MediaServiceOCR" minOccurs="0"/>
                <xsd:element ref="ns3:MediaServiceAutoKeyPoints" minOccurs="0"/>
                <xsd:element ref="ns3:MediaServiceKeyPoints" minOccurs="0"/>
                <xsd:element ref="ns2:SharedWithUsers" minOccurs="0"/>
                <xsd:element ref="ns2:SharedWithDetail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320cf4-ae7b-42d1-8d40-7b46a3e34241" elementFormDefault="qualified">
    <xsd:import namespace="http://schemas.microsoft.com/office/2006/documentManagement/types"/>
    <xsd:import namespace="http://schemas.microsoft.com/office/infopath/2007/PartnerControls"/>
    <xsd:element name="Expiration_x0020_Year" ma:index="8" nillable="true" ma:displayName="Expiration Year" ma:format="Dropdown" ma:internalName="Expiration_x0020_Year">
      <xsd:simpleType>
        <xsd:restriction base="dms:Choice">
          <xsd:enumeration value="No Expiration"/>
          <xsd:enumeration value="2011"/>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restriction>
      </xsd:simpleType>
    </xsd:element>
    <xsd:element name="Doc_x0020_Status" ma:index="9" nillable="true" ma:displayName="Doc Status" ma:default="Active" ma:format="Dropdown" ma:internalName="Doc_x0020_Status">
      <xsd:simpleType>
        <xsd:restriction base="dms:Choice">
          <xsd:enumeration value="Active"/>
          <xsd:enumeration value="Inactive"/>
          <xsd:enumeration value="To Be Deleted"/>
          <xsd:enumeration value="Draft"/>
          <xsd:enumeration value="Final"/>
          <xsd:enumeration value="Archive"/>
        </xsd:restriction>
      </xsd:simpleType>
    </xsd:element>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b392074-1baa-4a69-8bcc-cde031b15a15"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DateTaken" ma:index="23"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53657B-0121-4630-AC57-9F97123D519F}">
  <ds:schemaRefs>
    <ds:schemaRef ds:uri="e7320cf4-ae7b-42d1-8d40-7b46a3e34241"/>
    <ds:schemaRef ds:uri="http://schemas.microsoft.com/office/2006/documentManagement/types"/>
    <ds:schemaRef ds:uri="http://purl.org/dc/terms/"/>
    <ds:schemaRef ds:uri="http://schemas.openxmlformats.org/package/2006/metadata/core-properties"/>
    <ds:schemaRef ds:uri="http://purl.org/dc/dcmitype/"/>
    <ds:schemaRef ds:uri="5b392074-1baa-4a69-8bcc-cde031b15a15"/>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A740639C-9986-4639-8830-C6F45AABDEE3}">
  <ds:schemaRefs>
    <ds:schemaRef ds:uri="http://schemas.microsoft.com/sharepoint/v3/contenttype/forms"/>
  </ds:schemaRefs>
</ds:datastoreItem>
</file>

<file path=customXml/itemProps3.xml><?xml version="1.0" encoding="utf-8"?>
<ds:datastoreItem xmlns:ds="http://schemas.openxmlformats.org/officeDocument/2006/customXml" ds:itemID="{DE8CB2E8-A21D-4943-A16C-976375AB9CB7}">
  <ds:schemaRefs>
    <ds:schemaRef ds:uri="http://schemas.microsoft.com/sharepoint/events"/>
  </ds:schemaRefs>
</ds:datastoreItem>
</file>

<file path=customXml/itemProps4.xml><?xml version="1.0" encoding="utf-8"?>
<ds:datastoreItem xmlns:ds="http://schemas.openxmlformats.org/officeDocument/2006/customXml" ds:itemID="{9847AA1A-7238-4780-9F2C-EF7EED41E0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320cf4-ae7b-42d1-8d40-7b46a3e34241"/>
    <ds:schemaRef ds:uri="5b392074-1baa-4a69-8bcc-cde031b15a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170</TotalTime>
  <Words>576</Words>
  <Application>Microsoft Office PowerPoint</Application>
  <PresentationFormat>Widescreen</PresentationFormat>
  <Paragraphs>30</Paragraphs>
  <Slides>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T2</vt:lpstr>
      <vt:lpstr>Office Theme</vt:lpstr>
      <vt:lpstr>Teaching NeuroImages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NeuroImages</dc:title>
  <dc:creator>Robert Witherow</dc:creator>
  <cp:lastModifiedBy>Aubrey Zalewski</cp:lastModifiedBy>
  <cp:revision>17</cp:revision>
  <dcterms:created xsi:type="dcterms:W3CDTF">2019-01-10T05:30:26Z</dcterms:created>
  <dcterms:modified xsi:type="dcterms:W3CDTF">2021-03-23T21:21:07Z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0x0101002FD34039D8CCA04A8D111D3CF6AC1160</vt:lpwstr>
  </property>
  <property fmtid="{D5CDD505-2E9C-101B-9397-08002B2CF9AE}" pid="3" name="_dlc_DocIdItemGuid">
    <vt:lpwstr>a894ebac-47fd-4263-bc96-e8b00d64b405</vt:lpwstr>
  </property>
</Properties>
</file>