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3" autoAdjust="0"/>
    <p:restoredTop sz="86939" autoAdjust="0"/>
  </p:normalViewPr>
  <p:slideViewPr>
    <p:cSldViewPr snapToGrid="0">
      <p:cViewPr varScale="1">
        <p:scale>
          <a:sx n="61" d="100"/>
          <a:sy n="61" d="100"/>
        </p:scale>
        <p:origin x="96" y="9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08007AE-1612-47BF-99C0-FDB7B24EEF97}" type="datetimeFigureOut">
              <a:rPr lang="en-US"/>
              <a:pPr>
                <a:defRPr/>
              </a:pPr>
              <a:t>4/2/2021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160EAB6-035A-4D44-86E6-0C60819E6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77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/>
            <a:r>
              <a:rPr lang="en-US" b="1" dirty="0"/>
              <a:t>Figure.</a:t>
            </a:r>
            <a:r>
              <a:rPr lang="en-US" dirty="0"/>
              <a:t>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Routine EEG shows notched delta pattern [sensitivity 20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uV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/mm, LF 1 Hz, HFF 70 Hz, notch on/60 Hz,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timebase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30 mm/sec].</a:t>
            </a:r>
          </a:p>
          <a:p>
            <a:pPr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EEG: bipolar (upper panel) and referential/average (lower panel) show bilateral occipital, right more than left, delta waves (200-250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uV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4 Hz) superimposed with spikes (arrows) consistent with notched delta.</a:t>
            </a:r>
          </a:p>
          <a:p>
            <a:pPr>
              <a:defRPr b="1"/>
            </a:pPr>
            <a:endParaRPr lang="en-U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DD8F0FC-0597-44C3-BD8D-DE8658E2AF8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30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 b="1"/>
            </a:pPr>
            <a:r>
              <a:rPr lang="en-US" dirty="0"/>
              <a:t>References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Korff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CM, Kelley KR, Nordli Jr DR. Notched delta, phenotype, and Angelman syndrome. J Clin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Neurophysiol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2005;22(4):238-243.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Thibert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RL, Larson AM, Hsieh DT, Raby AR, Thiele EA. Neurologic manifestations of Angelman syndrome.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Pediatr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Neurol. 2013;48(4):271-279.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Vendrame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Loddenkemper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Zarowski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M, et al. Analysis of EEG patterns and genotypes in patients with Angelman syndrome. Epilepsy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Behav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2012 Mar;23(3):261-265.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E0C1709-9C8D-4532-A2B0-BF424691607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93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42FC1-0500-410C-B0C3-70697C37FEF2}" type="datetimeFigureOut">
              <a:rPr lang="en-US"/>
              <a:pPr>
                <a:defRPr/>
              </a:pPr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0B283-1DCD-4787-8F8A-8BA63EA6D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80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C9D6-EC7A-41A9-B118-CC2165240644}" type="datetimeFigureOut">
              <a:rPr lang="en-US"/>
              <a:pPr>
                <a:defRPr/>
              </a:pPr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507CD-33BC-40E3-BAEE-D789F5F6E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7143E-C727-4F43-A930-B55D83DFD799}" type="datetimeFigureOut">
              <a:rPr lang="en-US"/>
              <a:pPr>
                <a:defRPr/>
              </a:pPr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B1295-8D10-4F07-91B1-ACBB659E1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92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C4F3D-A8B9-4A02-96D0-0E2B63FD9EF1}" type="datetimeFigureOut">
              <a:rPr lang="en-US"/>
              <a:pPr>
                <a:defRPr/>
              </a:pPr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9B4B0-D13C-48F1-8511-14C6C9E4F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72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4DB67-3F74-47F8-9C8B-037B4661AB72}" type="datetimeFigureOut">
              <a:rPr lang="en-US"/>
              <a:pPr>
                <a:defRPr/>
              </a:pPr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CE426-CF19-4B71-8316-B5A792982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95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0BD23-9943-44DE-882F-E0D332DBC324}" type="datetimeFigureOut">
              <a:rPr lang="en-US"/>
              <a:pPr>
                <a:defRPr/>
              </a:pPr>
              <a:t>4/2/2021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CC5CC-F5CF-4B90-8B68-146ED9E55A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4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F90C7-D507-4E15-98CF-3705F35C907E}" type="datetimeFigureOut">
              <a:rPr lang="en-US"/>
              <a:pPr>
                <a:defRPr/>
              </a:pPr>
              <a:t>4/2/2021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D0D10-86CF-4FAF-88F6-A0CB328C2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1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78D7E-3177-48C5-82AB-D387AB1A92DE}" type="datetimeFigureOut">
              <a:rPr lang="en-US"/>
              <a:pPr>
                <a:defRPr/>
              </a:pPr>
              <a:t>4/2/2021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94DF2-49B5-4256-A92E-B814A629C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43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5BC22-691E-4A88-81BB-810B62A8C71D}" type="datetimeFigureOut">
              <a:rPr lang="en-US"/>
              <a:pPr>
                <a:defRPr/>
              </a:pPr>
              <a:t>4/2/2021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38FC-DB2E-44EF-B278-BD3A41C70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94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A49F3-4772-4E85-B093-B1A50A64AD94}" type="datetimeFigureOut">
              <a:rPr lang="en-US"/>
              <a:pPr>
                <a:defRPr/>
              </a:pPr>
              <a:t>4/2/2021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BB45-256F-4BEF-8BA2-BED05E2C4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6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04408-141B-41FC-8657-D3E8881E5ED7}" type="datetimeFigureOut">
              <a:rPr lang="en-US"/>
              <a:pPr>
                <a:defRPr/>
              </a:pPr>
              <a:t>4/2/2021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3B748-3465-4F8A-BC97-3F1BFCA98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4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466479-254C-4894-BE78-B03CDA263E21}" type="datetimeFigureOut">
              <a:rPr lang="en-US"/>
              <a:pPr>
                <a:defRPr/>
              </a:pPr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005359-FFE6-4223-9F9F-0F6C83138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36650" y="587375"/>
            <a:ext cx="99187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2700">
                  <a:noFill/>
                  <a:prstDash val="solid"/>
                </a:ln>
                <a:latin typeface="+mj-lt"/>
                <a:cs typeface="+mn-cs"/>
              </a:rPr>
              <a:t>A 9-Year-Old Boy With Epilepsy, Intellectual Disability, and Behavioral Issues</a:t>
            </a:r>
            <a:endParaRPr lang="x-none" sz="4400" b="1" dirty="0">
              <a:ln w="12700">
                <a:noFill/>
                <a:prstDash val="solid"/>
              </a:ln>
              <a:latin typeface="+mj-lt"/>
              <a:cs typeface="+mn-cs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2287588" y="2152650"/>
            <a:ext cx="7772400" cy="1470025"/>
          </a:xfrm>
        </p:spPr>
        <p:txBody>
          <a:bodyPr/>
          <a:lstStyle/>
          <a:p>
            <a:r>
              <a:rPr lang="en-US" sz="4400" dirty="0"/>
              <a:t>Teaching </a:t>
            </a:r>
            <a:r>
              <a:rPr lang="en-US" sz="4400" dirty="0" err="1"/>
              <a:t>Neuro</a:t>
            </a:r>
            <a:r>
              <a:rPr lang="en-US" sz="4400" i="1" dirty="0" err="1"/>
              <a:t>Images</a:t>
            </a:r>
            <a:endParaRPr lang="en-US" sz="4400" i="1" dirty="0"/>
          </a:p>
        </p:txBody>
      </p:sp>
      <p:sp>
        <p:nvSpPr>
          <p:cNvPr id="2052" name="Subtitle 2"/>
          <p:cNvSpPr>
            <a:spLocks noGrp="1"/>
          </p:cNvSpPr>
          <p:nvPr>
            <p:ph type="subTitle" idx="1"/>
          </p:nvPr>
        </p:nvSpPr>
        <p:spPr>
          <a:xfrm>
            <a:off x="2973388" y="3860800"/>
            <a:ext cx="6400800" cy="1266825"/>
          </a:xfrm>
        </p:spPr>
        <p:txBody>
          <a:bodyPr/>
          <a:lstStyle/>
          <a:p>
            <a:r>
              <a:rPr lang="en-US" sz="3200" i="1" dirty="0"/>
              <a:t>Neurology</a:t>
            </a:r>
          </a:p>
          <a:p>
            <a:r>
              <a:rPr lang="en-US" sz="3200" dirty="0"/>
              <a:t>Resident &amp; Fellow Section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8600" y="6424613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dirty="0">
                <a:latin typeface="Arial" pitchFamily="34" charset="0"/>
                <a:ea typeface="msgothic"/>
                <a:cs typeface="msgothic"/>
              </a:rPr>
              <a:t>© 2021 American Academy of Neurology</a:t>
            </a:r>
          </a:p>
        </p:txBody>
      </p:sp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2538" y="5832475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 txBox="1">
            <a:spLocks/>
          </p:cNvSpPr>
          <p:nvPr/>
        </p:nvSpPr>
        <p:spPr bwMode="auto">
          <a:xfrm>
            <a:off x="1981200" y="26352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4400" dirty="0">
                <a:latin typeface="Calibri Light" pitchFamily="34" charset="0"/>
              </a:rPr>
              <a:t>Vignette</a:t>
            </a: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9839325" y="6216650"/>
            <a:ext cx="23635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dirty="0" err="1"/>
              <a:t>Nascimento</a:t>
            </a:r>
            <a:r>
              <a:rPr lang="en-US" sz="2400" dirty="0"/>
              <a:t> </a:t>
            </a:r>
            <a:r>
              <a:rPr lang="en-US" sz="2400" i="1" dirty="0"/>
              <a:t>et al.</a:t>
            </a:r>
            <a:endParaRPr lang="en-US" sz="2400" dirty="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228600" y="6424613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dirty="0">
                <a:latin typeface="Arial" pitchFamily="34" charset="0"/>
                <a:ea typeface="msgothic"/>
                <a:cs typeface="msgothic"/>
              </a:rPr>
              <a:t>© 2021 American Academy of Neurology</a:t>
            </a:r>
          </a:p>
        </p:txBody>
      </p:sp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738" y="5946775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8" name="Content Placeholder 2"/>
          <p:cNvSpPr txBox="1">
            <a:spLocks/>
          </p:cNvSpPr>
          <p:nvPr/>
        </p:nvSpPr>
        <p:spPr bwMode="auto">
          <a:xfrm>
            <a:off x="444500" y="981981"/>
            <a:ext cx="11303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28600" indent="-2286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US" sz="3600" dirty="0"/>
              <a:t>We report a 9-year-old boy with a history of Angelman syndrome (AS) with associated epilepsy, behavioral issues, intellectual disability, and sleep disturbance.</a:t>
            </a:r>
          </a:p>
          <a:p>
            <a:pPr marL="228600" indent="-2286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US" sz="3600" dirty="0"/>
              <a:t>Genetic testing revealed a methylation imprinting defect, thereby confirming the diagnosis of AS.</a:t>
            </a:r>
          </a:p>
          <a:p>
            <a:pPr marL="228600" indent="-2286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US" sz="3600" dirty="0"/>
              <a:t>His seizures were well controlled on monotherapy with clobazam and he underwent a routine EEG (</a:t>
            </a:r>
            <a:r>
              <a:rPr lang="en-US" sz="3600" b="1" dirty="0"/>
              <a:t>figure</a:t>
            </a:r>
            <a:r>
              <a:rPr lang="en-US" sz="3600" dirty="0"/>
              <a:t>), which showed a notched delta pattern.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1981200" y="26352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4400" dirty="0">
                <a:latin typeface="Calibri Light" pitchFamily="34" charset="0"/>
              </a:rPr>
              <a:t>Figure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228600" y="6424613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dirty="0">
                <a:latin typeface="Arial" pitchFamily="34" charset="0"/>
                <a:ea typeface="msgothic"/>
                <a:cs typeface="msgothic"/>
              </a:rPr>
              <a:t>© 2021 American Academy of Neurology</a:t>
            </a:r>
          </a:p>
        </p:txBody>
      </p:sp>
      <p:pic>
        <p:nvPicPr>
          <p:cNvPr id="410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738" y="5946775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839325" y="6216650"/>
            <a:ext cx="23635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dirty="0" err="1"/>
              <a:t>Nascimento</a:t>
            </a:r>
            <a:r>
              <a:rPr lang="en-US" sz="2400" dirty="0"/>
              <a:t> </a:t>
            </a:r>
            <a:r>
              <a:rPr lang="en-US" sz="2400" i="1" dirty="0"/>
              <a:t>et al.</a:t>
            </a:r>
            <a:endParaRPr lang="en-US" sz="2400" dirty="0"/>
          </a:p>
        </p:txBody>
      </p:sp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2EBAC54F-8CD5-1940-864C-5A88E863787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260" y="898260"/>
            <a:ext cx="5061480" cy="50614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/>
          </p:cNvSpPr>
          <p:nvPr/>
        </p:nvSpPr>
        <p:spPr bwMode="auto">
          <a:xfrm>
            <a:off x="444500" y="249637"/>
            <a:ext cx="1130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4400" dirty="0">
                <a:latin typeface="Calibri Light" pitchFamily="34" charset="0"/>
              </a:rPr>
              <a:t>Notched Delta and Angelman Syndrome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228600" y="6424613"/>
            <a:ext cx="2536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1000" dirty="0">
                <a:latin typeface="Arial" pitchFamily="34" charset="0"/>
                <a:ea typeface="msgothic"/>
                <a:cs typeface="msgothic"/>
              </a:rPr>
              <a:t>© 2021 American Academy of Neurology</a:t>
            </a:r>
          </a:p>
        </p:txBody>
      </p:sp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738" y="5946775"/>
            <a:ext cx="28797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50" name="Content Placeholder 2"/>
          <p:cNvSpPr txBox="1">
            <a:spLocks/>
          </p:cNvSpPr>
          <p:nvPr/>
        </p:nvSpPr>
        <p:spPr bwMode="auto">
          <a:xfrm>
            <a:off x="444500" y="1086730"/>
            <a:ext cx="11303000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fontAlgn="base"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28600" indent="-2286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CA" sz="2900" dirty="0"/>
              <a:t>Notched delta pattern, one of the characteristic EEG findings in AS, is characterized by delta waves intermixed with spikes or sharp waves giving it a “notched” appearance. </a:t>
            </a:r>
          </a:p>
          <a:p>
            <a:pPr marL="228600" indent="-2286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CA" sz="2900" dirty="0"/>
              <a:t>In the context of a suggestive phenotype, this EEG pattern should raise suspicion for AS.</a:t>
            </a:r>
          </a:p>
          <a:p>
            <a:pPr marL="228600" indent="-2286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CA" sz="2900" dirty="0"/>
              <a:t>Clinicians should be reminded, nonetheless, that notched delta can be seen in other conditions such as Rett syndrome and different chromosomal abnormalities including 4p(-) syndrome.</a:t>
            </a:r>
          </a:p>
          <a:p>
            <a:pPr marL="228600" indent="-2286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CA" sz="2900" dirty="0"/>
              <a:t>Lastly, patients with AS may have other patterns on EEG such as persistent rhythmic high-voltage 4-6 Hz activity. </a:t>
            </a:r>
            <a:r>
              <a:rPr lang="en-CA" sz="2900" baseline="30000" dirty="0"/>
              <a:t>1, 2, 3</a:t>
            </a:r>
            <a:endParaRPr lang="en-IN" sz="2900" baseline="30000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839325" y="6216650"/>
            <a:ext cx="23635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dirty="0" err="1"/>
              <a:t>Nascimento</a:t>
            </a:r>
            <a:r>
              <a:rPr lang="en-US" sz="2400" dirty="0"/>
              <a:t> </a:t>
            </a:r>
            <a:r>
              <a:rPr lang="en-US" sz="2400" i="1" dirty="0"/>
              <a:t>et al.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410</Words>
  <Application>Microsoft Office PowerPoint</Application>
  <PresentationFormat>Widescreen</PresentationFormat>
  <Paragraphs>29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Teaching NeuroImages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NeuroImages</dc:title>
  <dc:creator>Robert Witherow</dc:creator>
  <cp:lastModifiedBy>Aubrey Zalewski</cp:lastModifiedBy>
  <cp:revision>18</cp:revision>
  <dcterms:created xsi:type="dcterms:W3CDTF">2019-01-10T05:30:26Z</dcterms:created>
  <dcterms:modified xsi:type="dcterms:W3CDTF">2021-04-02T19:24:10Z</dcterms:modified>
</cp:coreProperties>
</file>