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544" autoAdjust="0"/>
  </p:normalViewPr>
  <p:slideViewPr>
    <p:cSldViewPr snapToGrid="0">
      <p:cViewPr varScale="1">
        <p:scale>
          <a:sx n="60" d="100"/>
          <a:sy n="60" d="100"/>
        </p:scale>
        <p:origin x="96" y="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8007AE-1612-47BF-99C0-FDB7B24EEF97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60EAB6-035A-4D44-86E6-0C60819E6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b="1" dirty="0"/>
              <a:t>Figure.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Central pontine myelinolysis in diabetic ketoacidosis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T2-FLAIR revealing a symmetric hyperintensity centered in the pons (A) with restricted diffusion (B). T1 post contrast with gadolinium demonstrated no enhancement (C).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FLAIR: fluid-attenuated inversion recovery; DWI: diffusion-weighted magnetic resonance imaging; Post GAD: post gadolinium. MRI: Magnetic Resonance Imaging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D8F0FC-0597-44C3-BD8D-DE8658E2AF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3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dirty="0"/>
              <a:t>References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2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Fitts W, Vogel AC, Mateen FJ. The changing face of osmotic demyelination syndrome: A retrospective, observational cohort study. </a:t>
            </a:r>
            <a:r>
              <a:rPr lang="en-US" sz="12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Neurology: Clinical Practice</a:t>
            </a:r>
            <a:r>
              <a:rPr lang="en-US" sz="12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Epub</a:t>
            </a:r>
            <a:r>
              <a:rPr lang="en-US" sz="12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ahead of print 26 August 2020. DOI: 10.1212/CPJ.0000000000000932.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Rodríguez-</a:t>
            </a:r>
            <a:r>
              <a:rPr lang="es-E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Velver</a:t>
            </a:r>
            <a:r>
              <a:rPr lang="es-E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KV, Soto-</a:t>
            </a:r>
            <a:r>
              <a:rPr lang="es-E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Garcia</a:t>
            </a:r>
            <a:r>
              <a:rPr lang="es-E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AJ, Zapata-Rivera MA, et al. 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Osmotic Demyelination Syndrome as the Initial Manifestation of a Hyperosmolar Hyperglycemic State. </a:t>
            </a:r>
            <a:r>
              <a:rPr lang="es-ES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 </a:t>
            </a:r>
            <a:r>
              <a:rPr lang="es-ES" sz="1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Reports</a:t>
            </a:r>
            <a:r>
              <a:rPr lang="es-ES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" sz="1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Neurological</a:t>
            </a:r>
            <a:r>
              <a:rPr lang="es-ES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Medicine</a:t>
            </a:r>
            <a:r>
              <a:rPr lang="es-E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2014; 2014: e652523.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s-ES" sz="12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Matías-</a:t>
            </a:r>
            <a:r>
              <a:rPr lang="es-ES" sz="1200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Guiu</a:t>
            </a:r>
            <a:r>
              <a:rPr lang="es-ES" sz="12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JA, Molino ÁM, Jorquera M, et al. </a:t>
            </a:r>
            <a:r>
              <a:rPr lang="en-US" sz="12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Pontine and extrapontine myelinolysis secondary to glycemic fluctuation. </a:t>
            </a:r>
            <a:r>
              <a:rPr lang="en-US" sz="1200" i="1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Neurologia</a:t>
            </a:r>
            <a:r>
              <a:rPr lang="en-US" sz="12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2016; 31: 345–347.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0C1709-9C8D-4532-A2B0-BF42469160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2FC1-0500-410C-B0C3-70697C37FEF2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B283-1DCD-4787-8F8A-8BA63EA6D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C9D6-EC7A-41A9-B118-CC2165240644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507CD-33BC-40E3-BAEE-D789F5F6E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143E-C727-4F43-A930-B55D83DFD799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1295-8D10-4F07-91B1-ACBB659E1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C4F3D-A8B9-4A02-96D0-0E2B63FD9EF1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B4B0-D13C-48F1-8511-14C6C9E4F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DB67-3F74-47F8-9C8B-037B4661AB72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E426-CF19-4B71-8316-B5A792982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0BD23-9943-44DE-882F-E0D332DBC324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C5CC-F5CF-4B90-8B68-146ED9E55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90C7-D507-4E15-98CF-3705F35C907E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0D10-86CF-4FAF-88F6-A0CB328C2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8D7E-3177-48C5-82AB-D387AB1A92DE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4DF2-49B5-4256-A92E-B814A629C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4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BC22-691E-4A88-81BB-810B62A8C71D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38FC-DB2E-44EF-B278-BD3A41C70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9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49F3-4772-4E85-B093-B1A50A64AD94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BB45-256F-4BEF-8BA2-BED05E2C4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04408-141B-41FC-8657-D3E8881E5ED7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B748-3465-4F8A-BC97-3F1BFCA98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66479-254C-4894-BE78-B03CDA263E21}" type="datetimeFigureOut">
              <a:rPr lang="en-US"/>
              <a:pPr>
                <a:defRPr/>
              </a:pPr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005359-FFE6-4223-9F9F-0F6C8313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287588" y="2152650"/>
            <a:ext cx="7772400" cy="1470025"/>
          </a:xfrm>
        </p:spPr>
        <p:txBody>
          <a:bodyPr/>
          <a:lstStyle/>
          <a:p>
            <a:r>
              <a:rPr lang="en-US" sz="4400" dirty="0"/>
              <a:t>Teaching </a:t>
            </a:r>
            <a:r>
              <a:rPr lang="en-US" sz="4400" dirty="0" err="1"/>
              <a:t>NeuroImages</a:t>
            </a:r>
            <a:endParaRPr lang="en-US" sz="4400" dirty="0"/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2973388" y="3860800"/>
            <a:ext cx="6400800" cy="1266825"/>
          </a:xfrm>
        </p:spPr>
        <p:txBody>
          <a:bodyPr/>
          <a:lstStyle/>
          <a:p>
            <a:r>
              <a:rPr lang="en-US" sz="3200" i="1" dirty="0"/>
              <a:t>Neurology</a:t>
            </a:r>
            <a:r>
              <a:rPr lang="en-US" sz="3200" dirty="0"/>
              <a:t>®</a:t>
            </a:r>
          </a:p>
          <a:p>
            <a:r>
              <a:rPr lang="en-US" sz="3200" dirty="0"/>
              <a:t>Resident &amp; Fellow Section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2021 American Academy of Neurology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538" y="58324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1981200" y="263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Vignette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015663" y="6216650"/>
            <a:ext cx="3077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Gonzalez </a:t>
            </a:r>
            <a:r>
              <a:rPr lang="en-US" sz="2400" dirty="0" err="1"/>
              <a:t>Caldito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Content Placeholder 2"/>
          <p:cNvSpPr txBox="1">
            <a:spLocks/>
          </p:cNvSpPr>
          <p:nvPr/>
        </p:nvSpPr>
        <p:spPr bwMode="auto">
          <a:xfrm>
            <a:off x="444500" y="981981"/>
            <a:ext cx="11303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A 38-year-old woman with PMH of uncontrolled DM type 1 was admitted to(hemoglobin A1c 12.8%) was admitted for diabetic ketoacidosis (blood glucose of 731mg/dl).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Hyperglycemia was rapidly corrected to 129mg/dl within 24 hours.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4 days later patient developed generalized weakness. 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4754334C-3F1E-41C3-A703-220B6CBB4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2021 American Academy of Neurology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1981200" y="263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Image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DB0CCC5A-9E16-476D-A286-265F2E2AB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2021 American Academy of Neurology</a:t>
            </a:r>
          </a:p>
        </p:txBody>
      </p:sp>
      <p:pic>
        <p:nvPicPr>
          <p:cNvPr id="9" name="Content Placeholder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DD8A12A-A132-4434-BDD6-19D3585587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675" y="1511808"/>
            <a:ext cx="8424672" cy="3834384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BB944502-A033-4677-AB99-99EBCD5D7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5663" y="6216650"/>
            <a:ext cx="3077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Gonzalez </a:t>
            </a:r>
            <a:r>
              <a:rPr lang="en-US" sz="2400" dirty="0" err="1"/>
              <a:t>Caldito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444500" y="165555"/>
            <a:ext cx="1130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Central pontine myelinolysis in diabetic ketoacidosis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Content Placeholder 2"/>
          <p:cNvSpPr txBox="1">
            <a:spLocks/>
          </p:cNvSpPr>
          <p:nvPr/>
        </p:nvSpPr>
        <p:spPr bwMode="auto">
          <a:xfrm>
            <a:off x="444500" y="1662802"/>
            <a:ext cx="11303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2400" dirty="0"/>
              <a:t>CPM is a clinically heterogeneous neurological disorder that is caused by demyelination in the pons and occurs most frequently in the setting of rapid correction of hyponatremia.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2400" dirty="0"/>
              <a:t>Other causes of CPM are alcohol abuse, malnutrition, hypokalemia, liver transplant or diabetic ketoacidosis.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2400" dirty="0"/>
              <a:t>The pathophysiology of myelinolysis includes demyelination and astrocytic lesions. It is thought to be caused by fluctuations in osmolality (most commonly due to a rapid increase after a chronic state of low osmolality).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2400" dirty="0"/>
              <a:t>In the setting of diabetic ketoacidosis, the mechanisms are not completely understood but it is plausible that a rapid drop in osmolality in a chronic state of high osmolality (uncontrolled DM type 1) lead to CPM. A more gradual correction of hyperglycemia could have possibly avoided it.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1C07283-E2B6-4399-9BC9-F4D4579A1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2021 American Academy of Neurology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6AF568C-954E-42F4-B56C-89C4EA56A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5663" y="6216650"/>
            <a:ext cx="3077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Gonzalez </a:t>
            </a:r>
            <a:r>
              <a:rPr lang="en-US" sz="2400" dirty="0" err="1"/>
              <a:t>Caldito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Status xmlns="ea1f59c0-4948-4e73-937f-31cab6f39bca">Active</Doc_x0020_Status>
    <Expiration_x0020_Year xmlns="ea1f59c0-4948-4e73-937f-31cab6f39bc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12F9938919D04B934E9D542364D6DB" ma:contentTypeVersion="13" ma:contentTypeDescription="Create a new document." ma:contentTypeScope="" ma:versionID="54a242ebd491af13eb9711e0a0039c93">
  <xsd:schema xmlns:xsd="http://www.w3.org/2001/XMLSchema" xmlns:xs="http://www.w3.org/2001/XMLSchema" xmlns:p="http://schemas.microsoft.com/office/2006/metadata/properties" xmlns:ns2="ea1f59c0-4948-4e73-937f-31cab6f39bca" xmlns:ns3="047bc3df-2958-4e29-a498-559af8fd7db8" targetNamespace="http://schemas.microsoft.com/office/2006/metadata/properties" ma:root="true" ma:fieldsID="7a9887de8512a30c477c8ca4e7e74467" ns2:_="" ns3:_="">
    <xsd:import namespace="ea1f59c0-4948-4e73-937f-31cab6f39bca"/>
    <xsd:import namespace="047bc3df-2958-4e29-a498-559af8fd7db8"/>
    <xsd:element name="properties">
      <xsd:complexType>
        <xsd:sequence>
          <xsd:element name="documentManagement">
            <xsd:complexType>
              <xsd:all>
                <xsd:element ref="ns2:Expiration_x0020_Year" minOccurs="0"/>
                <xsd:element ref="ns2:Doc_x0020_Statu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1f59c0-4948-4e73-937f-31cab6f39bca" elementFormDefault="qualified">
    <xsd:import namespace="http://schemas.microsoft.com/office/2006/documentManagement/types"/>
    <xsd:import namespace="http://schemas.microsoft.com/office/infopath/2007/PartnerControls"/>
    <xsd:element name="Expiration_x0020_Year" ma:index="4" nillable="true" ma:displayName="Expiration Year" ma:format="Dropdown" ma:internalName="Expiration_x0020_Year" ma:readOnly="false">
      <xsd:simpleType>
        <xsd:restriction base="dms:Choice">
          <xsd:enumeration value="No Expiration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Doc_x0020_Status" ma:index="5" nillable="true" ma:displayName="Doc Status" ma:default="Active" ma:format="Dropdown" ma:internalName="Doc_x0020_Status" ma:readOnly="false">
      <xsd:simpleType>
        <xsd:restriction base="dms:Choice">
          <xsd:enumeration value="Active"/>
          <xsd:enumeration value="Inactive"/>
          <xsd:enumeration value="To Be Deleted"/>
          <xsd:enumeration value="Draft"/>
          <xsd:enumeration value="Final"/>
          <xsd:enumeration value="Archiv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bc3df-2958-4e29-a498-559af8fd7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53657B-0121-4630-AC57-9F97123D519F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5b392074-1baa-4a69-8bcc-cde031b15a15"/>
    <ds:schemaRef ds:uri="e7320cf4-ae7b-42d1-8d40-7b46a3e34241"/>
    <ds:schemaRef ds:uri="ea1f59c0-4948-4e73-937f-31cab6f39bca"/>
  </ds:schemaRefs>
</ds:datastoreItem>
</file>

<file path=customXml/itemProps2.xml><?xml version="1.0" encoding="utf-8"?>
<ds:datastoreItem xmlns:ds="http://schemas.openxmlformats.org/officeDocument/2006/customXml" ds:itemID="{A740639C-9986-4639-8830-C6F45AABD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16C410-57D0-4D0F-B2E4-580A1680B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1f59c0-4948-4e73-937f-31cab6f39bca"/>
    <ds:schemaRef ds:uri="047bc3df-2958-4e29-a498-559af8fd7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419</Words>
  <Application>Microsoft Office PowerPoint</Application>
  <PresentationFormat>Widescreen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Teaching NeuroImages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NeuroImages</dc:title>
  <dc:creator>Robert Witherow</dc:creator>
  <cp:lastModifiedBy>Aubrey Zalewski</cp:lastModifiedBy>
  <cp:revision>17</cp:revision>
  <dcterms:created xsi:type="dcterms:W3CDTF">2019-01-10T05:30:26Z</dcterms:created>
  <dcterms:modified xsi:type="dcterms:W3CDTF">2021-04-15T17:27:09Z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0x0101004112F9938919D04B934E9D542364D6DB</vt:lpwstr>
  </property>
  <property fmtid="{D5CDD505-2E9C-101B-9397-08002B2CF9AE}" pid="3" name="_dlc_DocIdItemGuid">
    <vt:lpwstr>a894ebac-47fd-4263-bc96-e8b00d64b405</vt:lpwstr>
  </property>
  <property fmtid="{D5CDD505-2E9C-101B-9397-08002B2CF9AE}" pid="4" name="_ExtendedDescription">
    <vt:lpwstr/>
  </property>
</Properties>
</file>