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9"/>
  </p:notesMasterIdLst>
  <p:sldIdLst>
    <p:sldId id="256" r:id="rId5"/>
    <p:sldId id="262" r:id="rId6"/>
    <p:sldId id="257" r:id="rId7"/>
    <p:sldId id="25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9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D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 autoAdjust="0"/>
    <p:restoredTop sz="64429" autoAdjust="0"/>
  </p:normalViewPr>
  <p:slideViewPr>
    <p:cSldViewPr snapToGrid="0" snapToObjects="1" showGuides="1">
      <p:cViewPr varScale="1">
        <p:scale>
          <a:sx n="60" d="100"/>
          <a:sy n="60" d="100"/>
        </p:scale>
        <p:origin x="78" y="360"/>
      </p:cViewPr>
      <p:guideLst>
        <p:guide orient="horz" pos="2160"/>
        <p:guide pos="3912"/>
      </p:guideLst>
    </p:cSldViewPr>
  </p:slideViewPr>
  <p:outlineViewPr>
    <p:cViewPr>
      <p:scale>
        <a:sx n="33" d="100"/>
        <a:sy n="33" d="100"/>
      </p:scale>
      <p:origin x="0" y="-35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51" d="100"/>
          <a:sy n="51" d="100"/>
        </p:scale>
        <p:origin x="2692" y="2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C5CF09-37D6-4680-AF13-891938B3D27B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802FC5-D8ED-432A-B5FA-A6526FF90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016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/>
              <a:t>(A) Axial T1-weighted MRI showing hyperintensity in the caudate and putamen</a:t>
            </a:r>
          </a:p>
          <a:p>
            <a:r>
              <a:rPr lang="en-US" sz="1200" dirty="0"/>
              <a:t>(B) Axial Susceptibility Weighted Imaging showing abnormal signal in the corresponding region possibly reflecting microhemorrhages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802FC5-D8ED-432A-B5FA-A6526FF90EC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1190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>
                <a:latin typeface="Cambria" panose="02040503050406030204" pitchFamily="18" charset="0"/>
                <a:ea typeface="Times New Roman" panose="02020603050405020304" pitchFamily="18" charset="0"/>
              </a:rPr>
              <a:t>References</a:t>
            </a:r>
          </a:p>
          <a:p>
            <a:r>
              <a:rPr lang="en-US" sz="1200" dirty="0">
                <a:latin typeface="Cambria" panose="02040503050406030204" pitchFamily="18" charset="0"/>
                <a:ea typeface="Times New Roman" panose="02020603050405020304" pitchFamily="18" charset="0"/>
              </a:rPr>
              <a:t>1. Chua CB, Sun CK, Hsu CW, Tai YC, Liang CY, Tsai IT. "Diabetic </a:t>
            </a:r>
            <a:r>
              <a:rPr lang="en-US" sz="1200" dirty="0" err="1">
                <a:latin typeface="Cambria" panose="02040503050406030204" pitchFamily="18" charset="0"/>
                <a:ea typeface="Times New Roman" panose="02020603050405020304" pitchFamily="18" charset="0"/>
              </a:rPr>
              <a:t>striatopathy</a:t>
            </a:r>
            <a:r>
              <a:rPr lang="en-US" sz="1200" dirty="0">
                <a:latin typeface="Cambria" panose="02040503050406030204" pitchFamily="18" charset="0"/>
                <a:ea typeface="Times New Roman" panose="02020603050405020304" pitchFamily="18" charset="0"/>
              </a:rPr>
              <a:t>": clinical presentations, controversy, pathogenesis, treatments, and outcomes. </a:t>
            </a:r>
            <a:r>
              <a:rPr lang="en-US" sz="1200" i="1" dirty="0">
                <a:latin typeface="Cambria" panose="02040503050406030204" pitchFamily="18" charset="0"/>
                <a:ea typeface="Times New Roman" panose="02020603050405020304" pitchFamily="18" charset="0"/>
              </a:rPr>
              <a:t>Sci Rep</a:t>
            </a:r>
            <a:r>
              <a:rPr lang="en-US" sz="1200" dirty="0">
                <a:latin typeface="Cambria" panose="02040503050406030204" pitchFamily="18" charset="0"/>
                <a:ea typeface="Times New Roman" panose="02020603050405020304" pitchFamily="18" charset="0"/>
              </a:rPr>
              <a:t>. 2020;10(1):1594. </a:t>
            </a:r>
          </a:p>
          <a:p>
            <a:r>
              <a:rPr lang="en-US" sz="1200" dirty="0">
                <a:latin typeface="Cambria" panose="02040503050406030204" pitchFamily="18" charset="0"/>
                <a:ea typeface="Times New Roman" panose="02020603050405020304" pitchFamily="18" charset="0"/>
              </a:rPr>
              <a:t>2. Cherian A, Thomas B, </a:t>
            </a:r>
            <a:r>
              <a:rPr lang="en-US" sz="1200" dirty="0" err="1">
                <a:latin typeface="Cambria" panose="02040503050406030204" pitchFamily="18" charset="0"/>
                <a:ea typeface="Times New Roman" panose="02020603050405020304" pitchFamily="18" charset="0"/>
              </a:rPr>
              <a:t>Baheti</a:t>
            </a:r>
            <a:r>
              <a:rPr lang="en-US" sz="1200" dirty="0">
                <a:latin typeface="Cambria" panose="02040503050406030204" pitchFamily="18" charset="0"/>
                <a:ea typeface="Times New Roman" panose="02020603050405020304" pitchFamily="18" charset="0"/>
              </a:rPr>
              <a:t> NN, </a:t>
            </a:r>
            <a:r>
              <a:rPr lang="en-US" sz="1200" dirty="0" err="1">
                <a:latin typeface="Cambria" panose="02040503050406030204" pitchFamily="18" charset="0"/>
                <a:ea typeface="Times New Roman" panose="02020603050405020304" pitchFamily="18" charset="0"/>
              </a:rPr>
              <a:t>Chemmanam</a:t>
            </a:r>
            <a:r>
              <a:rPr lang="en-US" sz="1200" dirty="0">
                <a:latin typeface="Cambria" panose="02040503050406030204" pitchFamily="18" charset="0"/>
                <a:ea typeface="Times New Roman" panose="02020603050405020304" pitchFamily="18" charset="0"/>
              </a:rPr>
              <a:t> T, </a:t>
            </a:r>
            <a:r>
              <a:rPr lang="en-US" sz="1200" dirty="0" err="1">
                <a:latin typeface="Cambria" panose="02040503050406030204" pitchFamily="18" charset="0"/>
                <a:ea typeface="Times New Roman" panose="02020603050405020304" pitchFamily="18" charset="0"/>
              </a:rPr>
              <a:t>Kesavadas</a:t>
            </a:r>
            <a:r>
              <a:rPr lang="en-US" sz="1200" dirty="0">
                <a:latin typeface="Cambria" panose="02040503050406030204" pitchFamily="18" charset="0"/>
                <a:ea typeface="Times New Roman" panose="02020603050405020304" pitchFamily="18" charset="0"/>
              </a:rPr>
              <a:t> C. Concepts and controversies in nonketotic hyperglycemia-induced hemichorea: further evidence from susceptibility-weighted MR imaging. </a:t>
            </a:r>
            <a:r>
              <a:rPr lang="en-US" sz="1200" i="1" dirty="0">
                <a:latin typeface="Cambria" panose="02040503050406030204" pitchFamily="18" charset="0"/>
                <a:ea typeface="Times New Roman" panose="02020603050405020304" pitchFamily="18" charset="0"/>
              </a:rPr>
              <a:t>J </a:t>
            </a:r>
            <a:r>
              <a:rPr lang="en-US" sz="1200" i="1" dirty="0" err="1">
                <a:latin typeface="Cambria" panose="02040503050406030204" pitchFamily="18" charset="0"/>
                <a:ea typeface="Times New Roman" panose="02020603050405020304" pitchFamily="18" charset="0"/>
              </a:rPr>
              <a:t>Magn</a:t>
            </a:r>
            <a:r>
              <a:rPr lang="en-US" sz="1200" i="1" dirty="0">
                <a:latin typeface="Cambria" panose="02040503050406030204" pitchFamily="18" charset="0"/>
                <a:ea typeface="Times New Roman" panose="02020603050405020304" pitchFamily="18" charset="0"/>
              </a:rPr>
              <a:t> </a:t>
            </a:r>
            <a:r>
              <a:rPr lang="en-US" sz="1200" i="1" dirty="0" err="1">
                <a:latin typeface="Cambria" panose="02040503050406030204" pitchFamily="18" charset="0"/>
                <a:ea typeface="Times New Roman" panose="02020603050405020304" pitchFamily="18" charset="0"/>
              </a:rPr>
              <a:t>Reson</a:t>
            </a:r>
            <a:r>
              <a:rPr lang="en-US" sz="1200" i="1" dirty="0">
                <a:latin typeface="Cambria" panose="02040503050406030204" pitchFamily="18" charset="0"/>
                <a:ea typeface="Times New Roman" panose="02020603050405020304" pitchFamily="18" charset="0"/>
              </a:rPr>
              <a:t> Imaging</a:t>
            </a:r>
            <a:r>
              <a:rPr lang="en-US" sz="1200" dirty="0">
                <a:latin typeface="Cambria" panose="02040503050406030204" pitchFamily="18" charset="0"/>
                <a:ea typeface="Times New Roman" panose="02020603050405020304" pitchFamily="18" charset="0"/>
              </a:rPr>
              <a:t>. 2009;29(3):699-703.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802FC5-D8ED-432A-B5FA-A6526FF90EC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55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61EBFC-2324-3B45-B2BC-CF4EFE6CE3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3777" y="1122363"/>
            <a:ext cx="10670512" cy="2387600"/>
          </a:xfrm>
        </p:spPr>
        <p:txBody>
          <a:bodyPr anchor="b"/>
          <a:lstStyle>
            <a:lvl1pPr algn="ctr">
              <a:lnSpc>
                <a:spcPct val="80000"/>
              </a:lnSpc>
              <a:defRPr sz="6000" spc="-1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F36CAC-0D31-9F49-9E9F-084E893CD9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3777" y="3602038"/>
            <a:ext cx="1067051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DD6D708-E83F-EF41-932A-073B7BF574E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84021" y="6329907"/>
            <a:ext cx="1748942" cy="43966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F521108-5E80-D64F-9572-6A2690301C2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453789" y="6121100"/>
            <a:ext cx="1511814" cy="643085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5B8F8B5-DF68-A646-AA14-99B24DE39958}"/>
              </a:ext>
            </a:extLst>
          </p:cNvPr>
          <p:cNvCxnSpPr/>
          <p:nvPr userDrawn="1"/>
        </p:nvCxnSpPr>
        <p:spPr>
          <a:xfrm>
            <a:off x="6453789" y="6217920"/>
            <a:ext cx="0" cy="4518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7448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727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6270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41A53-9B07-DF4A-AC40-7BF97CF40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356B5E-4F9D-2446-ADA1-979B75DD24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100"/>
              </a:spcBef>
              <a:defRPr/>
            </a:lvl1pPr>
            <a:lvl2pPr>
              <a:spcBef>
                <a:spcPts val="800"/>
              </a:spcBef>
              <a:defRPr/>
            </a:lvl2pPr>
            <a:lvl3pPr>
              <a:spcBef>
                <a:spcPts val="600"/>
              </a:spcBef>
              <a:defRPr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DAFA28F-B750-874B-B349-803073DF80B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84021" y="6329907"/>
            <a:ext cx="1748942" cy="43966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397A64C-ACBD-6F4D-93F8-4F3B3D889F3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453789" y="6121100"/>
            <a:ext cx="1511814" cy="643085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A95017A-1C8C-5D47-A269-FEC516306EEE}"/>
              </a:ext>
            </a:extLst>
          </p:cNvPr>
          <p:cNvCxnSpPr/>
          <p:nvPr userDrawn="1"/>
        </p:nvCxnSpPr>
        <p:spPr>
          <a:xfrm>
            <a:off x="6453789" y="6217920"/>
            <a:ext cx="0" cy="4518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309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66871-BA6F-5B40-8367-906D6BEF6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49" y="1709738"/>
            <a:ext cx="10712445" cy="2852737"/>
          </a:xfrm>
        </p:spPr>
        <p:txBody>
          <a:bodyPr anchor="b"/>
          <a:lstStyle>
            <a:lvl1pPr>
              <a:defRPr sz="6000" spc="-1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43E4DB-7DF6-144A-84D6-0E4970FB4D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49" y="4589463"/>
            <a:ext cx="1071244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AE82BA4-AC08-9A41-8CC4-E2DDC67C125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84021" y="6329907"/>
            <a:ext cx="1748942" cy="43966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17B6A6C-97FF-AE41-B21F-D3792A617C7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453789" y="6121100"/>
            <a:ext cx="1511814" cy="643085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231892D-11DD-2E48-86AB-A4D7331C1390}"/>
              </a:ext>
            </a:extLst>
          </p:cNvPr>
          <p:cNvCxnSpPr/>
          <p:nvPr userDrawn="1"/>
        </p:nvCxnSpPr>
        <p:spPr>
          <a:xfrm>
            <a:off x="6453789" y="6217920"/>
            <a:ext cx="0" cy="4518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5623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8271F-8406-E04C-86C5-9970401A6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8BDF0E-7A1E-6047-933B-CB601FBF63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5280081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6D797C-594F-1F49-8ED0-8E2FE0891D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64218" y="1825625"/>
            <a:ext cx="5280081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2A5FC1C-D054-E445-83A2-7A8141C5F84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84021" y="6329907"/>
            <a:ext cx="1748942" cy="43966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FFD5C6F-605F-6743-A37C-6CE4BB62970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453789" y="6121100"/>
            <a:ext cx="1511814" cy="643085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73F95B9-3BE5-6344-B93E-A2D0B7515C22}"/>
              </a:ext>
            </a:extLst>
          </p:cNvPr>
          <p:cNvCxnSpPr/>
          <p:nvPr userDrawn="1"/>
        </p:nvCxnSpPr>
        <p:spPr>
          <a:xfrm>
            <a:off x="6453789" y="6217920"/>
            <a:ext cx="0" cy="4518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0278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8239B-5228-404F-BF95-971E9EB30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7" y="365125"/>
            <a:ext cx="10704503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FC127E-2184-E142-BE06-C942CBEDB4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258886" cy="823912"/>
          </a:xfrm>
        </p:spPr>
        <p:txBody>
          <a:bodyPr anchor="b"/>
          <a:lstStyle>
            <a:lvl1pPr marL="0" indent="0">
              <a:buNone/>
              <a:defRPr sz="3000" b="1" i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CDCFEF-4DE4-5143-8A46-62876E45C7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258886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DF3E4A-6A88-6346-948A-DC32CACA3F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59511" y="1681163"/>
            <a:ext cx="5284785" cy="823912"/>
          </a:xfrm>
        </p:spPr>
        <p:txBody>
          <a:bodyPr anchor="b"/>
          <a:lstStyle>
            <a:lvl1pPr marL="0" indent="0">
              <a:buNone/>
              <a:defRPr sz="3000" b="1" i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DA5EC0-0E40-7C48-9DD2-67A8991B91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59511" y="2505075"/>
            <a:ext cx="5284785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FBA8EF2-CE8B-0C4C-925B-A5B85DA220F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84021" y="6329907"/>
            <a:ext cx="1748942" cy="43966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F5615BE-4C4C-7A4C-8746-5D04D41EDE9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453789" y="6121100"/>
            <a:ext cx="1511814" cy="643085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65C4ACD-295C-7A43-AC90-82FC2D18C8F1}"/>
              </a:ext>
            </a:extLst>
          </p:cNvPr>
          <p:cNvCxnSpPr/>
          <p:nvPr userDrawn="1"/>
        </p:nvCxnSpPr>
        <p:spPr>
          <a:xfrm>
            <a:off x="6453789" y="6217920"/>
            <a:ext cx="0" cy="4518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3046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77330-16C8-D14E-89B2-7FA93BE29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0609EB8-115B-184B-89C8-FAC329D1DA5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84021" y="6329907"/>
            <a:ext cx="1748942" cy="43966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6723898-799F-224C-B305-F5D82C62769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453789" y="6121100"/>
            <a:ext cx="1511814" cy="643085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324A33B-B42D-3C46-8906-8461212C5120}"/>
              </a:ext>
            </a:extLst>
          </p:cNvPr>
          <p:cNvCxnSpPr/>
          <p:nvPr userDrawn="1"/>
        </p:nvCxnSpPr>
        <p:spPr>
          <a:xfrm>
            <a:off x="6453789" y="6217920"/>
            <a:ext cx="0" cy="4518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7640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1649D-01BC-E341-98F1-FE00BE705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FAD8F7-6BCE-8A4F-A5AE-ECAFF1B8D3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7" y="987425"/>
            <a:ext cx="6361103" cy="51336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357B8E-E0AB-684B-8CCF-E3E2118B3E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40637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7BD0593-647F-F349-B811-79D2AACF98A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84021" y="6329907"/>
            <a:ext cx="1748942" cy="43966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12E047E-EF1E-724B-979B-6657EE62F32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453789" y="6121100"/>
            <a:ext cx="1511814" cy="643085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5C4EC78-B7C2-7143-A3A7-F06F23F9C460}"/>
              </a:ext>
            </a:extLst>
          </p:cNvPr>
          <p:cNvCxnSpPr/>
          <p:nvPr userDrawn="1"/>
        </p:nvCxnSpPr>
        <p:spPr>
          <a:xfrm>
            <a:off x="6453789" y="6217920"/>
            <a:ext cx="0" cy="4518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6497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5B6E4-B4A7-AC45-8E34-6BC606D1B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788616-B846-9749-BF04-744294881C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51336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6FE0DB-9F2A-174A-8721-AD23C0A89D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40637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CE4B625-1895-704C-8675-1211F2AB949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84021" y="6329907"/>
            <a:ext cx="1748942" cy="43966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2EB2812-A870-4741-8184-E6ECE4EEF43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453789" y="6121100"/>
            <a:ext cx="1511814" cy="643085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790FFC8-003A-E74C-8497-6CB38FBB40E9}"/>
              </a:ext>
            </a:extLst>
          </p:cNvPr>
          <p:cNvCxnSpPr/>
          <p:nvPr userDrawn="1"/>
        </p:nvCxnSpPr>
        <p:spPr>
          <a:xfrm>
            <a:off x="6453789" y="6217920"/>
            <a:ext cx="0" cy="4518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4282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3549FE9-1F21-CD4D-A7E3-E121222F7F6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84021" y="6329907"/>
            <a:ext cx="1748942" cy="43966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40E9DC0-E7EB-6941-B4F7-2148F11B1F7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453789" y="6121100"/>
            <a:ext cx="1511814" cy="643085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FB84BF8-AF00-2A47-81A0-DB0FA4B13C09}"/>
              </a:ext>
            </a:extLst>
          </p:cNvPr>
          <p:cNvCxnSpPr/>
          <p:nvPr userDrawn="1"/>
        </p:nvCxnSpPr>
        <p:spPr>
          <a:xfrm>
            <a:off x="6453789" y="6217920"/>
            <a:ext cx="0" cy="4518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2794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EBF8BA-FFFA-5B49-A645-DA1B51EB9E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5276"/>
            <a:ext cx="10706100" cy="11718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238506-69D7-3348-9AD1-EBE927EF21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509079"/>
            <a:ext cx="10706100" cy="48208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6EAC31B-1A01-294F-A844-16A0D28C04CB}"/>
              </a:ext>
            </a:extLst>
          </p:cNvPr>
          <p:cNvSpPr/>
          <p:nvPr userDrawn="1"/>
        </p:nvSpPr>
        <p:spPr>
          <a:xfrm>
            <a:off x="0" y="0"/>
            <a:ext cx="322729" cy="6858000"/>
          </a:xfrm>
          <a:prstGeom prst="rect">
            <a:avLst/>
          </a:prstGeom>
          <a:solidFill>
            <a:srgbClr val="006D4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05439AE-7F11-0A48-8273-B910EFE57EF2}"/>
              </a:ext>
            </a:extLst>
          </p:cNvPr>
          <p:cNvSpPr txBox="1"/>
          <p:nvPr userDrawn="1"/>
        </p:nvSpPr>
        <p:spPr>
          <a:xfrm>
            <a:off x="838200" y="6492875"/>
            <a:ext cx="303784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Confidential. © 2021 American Academy of Neurology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58A0F39-BAD0-2D4D-8E02-3FA17BA79B5F}"/>
              </a:ext>
            </a:extLst>
          </p:cNvPr>
          <p:cNvSpPr txBox="1"/>
          <p:nvPr userDrawn="1"/>
        </p:nvSpPr>
        <p:spPr>
          <a:xfrm>
            <a:off x="8498842" y="6492875"/>
            <a:ext cx="303784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25D3C1-E271-5D44-9F02-3945EF68A760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109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7" r:id="rId8"/>
    <p:sldLayoutId id="2147483655" r:id="rId9"/>
    <p:sldLayoutId id="2147483658" r:id="rId10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3800" b="1" i="0" kern="1200" spc="-100" baseline="0">
          <a:solidFill>
            <a:srgbClr val="006D48"/>
          </a:solidFill>
          <a:latin typeface="Arial" panose="020B0604020202020204" pitchFamily="34" charset="0"/>
          <a:ea typeface="+mj-ea"/>
          <a:cs typeface="Calibri" panose="020F0502020204030204" pitchFamily="34" charset="0"/>
        </a:defRPr>
      </a:lvl1pPr>
    </p:titleStyle>
    <p:bodyStyle>
      <a:lvl1pPr marL="180975" indent="-180975" algn="l" defTabSz="914400" rtl="0" eaLnBrk="1" latinLnBrk="0" hangingPunct="1">
        <a:lnSpc>
          <a:spcPct val="90000"/>
        </a:lnSpc>
        <a:spcBef>
          <a:spcPts val="1000"/>
        </a:spcBef>
        <a:buClr>
          <a:srgbClr val="006D48"/>
        </a:buClr>
        <a:buFont typeface="Wingdings" pitchFamily="2" charset="2"/>
        <a:buChar char="§"/>
        <a:tabLst/>
        <a:defRPr sz="3000" b="0" i="0" kern="1200" spc="-100" baseline="0"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1pPr>
      <a:lvl2pPr marL="404813" indent="-171450" algn="l" defTabSz="914400" rtl="0" eaLnBrk="1" latinLnBrk="0" hangingPunct="1">
        <a:lnSpc>
          <a:spcPct val="85000"/>
        </a:lnSpc>
        <a:spcBef>
          <a:spcPts val="600"/>
        </a:spcBef>
        <a:buClr>
          <a:srgbClr val="006D48"/>
        </a:buClr>
        <a:buFont typeface="Arial" panose="020B0604020202020204" pitchFamily="34" charset="0"/>
        <a:buChar char="•"/>
        <a:tabLst/>
        <a:defRPr sz="2600" b="0" i="0" kern="1200" spc="-50" baseline="0"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2pPr>
      <a:lvl3pPr marL="628650" indent="-169863" algn="l" defTabSz="914400" rtl="0" eaLnBrk="1" latinLnBrk="0" hangingPunct="1">
        <a:lnSpc>
          <a:spcPct val="90000"/>
        </a:lnSpc>
        <a:spcBef>
          <a:spcPts val="500"/>
        </a:spcBef>
        <a:buClr>
          <a:srgbClr val="006D48"/>
        </a:buClr>
        <a:buFont typeface="System Font Regular"/>
        <a:buChar char="–"/>
        <a:tabLst/>
        <a:defRPr sz="2000" b="0" i="0" kern="1200"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3pPr>
      <a:lvl4pPr marL="863600" indent="-171450" algn="l" defTabSz="914400" rtl="0" eaLnBrk="1" latinLnBrk="0" hangingPunct="1">
        <a:lnSpc>
          <a:spcPct val="90000"/>
        </a:lnSpc>
        <a:spcBef>
          <a:spcPts val="500"/>
        </a:spcBef>
        <a:buClr>
          <a:srgbClr val="006D48"/>
        </a:buClr>
        <a:buFont typeface="System Font Regular"/>
        <a:buChar char="-"/>
        <a:tabLst/>
        <a:defRPr sz="1800" b="0" i="0" kern="1200"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4pPr>
      <a:lvl5pPr marL="1087438" indent="-169863" algn="l" defTabSz="914400" rtl="0" eaLnBrk="1" latinLnBrk="0" hangingPunct="1">
        <a:lnSpc>
          <a:spcPct val="90000"/>
        </a:lnSpc>
        <a:spcBef>
          <a:spcPts val="500"/>
        </a:spcBef>
        <a:buClr>
          <a:srgbClr val="006D48"/>
        </a:buClr>
        <a:buFont typeface="System Font Regular"/>
        <a:buChar char="·"/>
        <a:tabLst/>
        <a:defRPr sz="1800" b="0" i="0" kern="1200"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727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2949D9B6-CC47-3843-BF17-3D12EBE04FC3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524000" y="1859798"/>
            <a:ext cx="9144000" cy="4398178"/>
          </a:xfrm>
        </p:spPr>
        <p:txBody>
          <a:bodyPr>
            <a:norm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altLang="en-US" sz="4400" b="1" dirty="0">
                <a:latin typeface="+mn-lt"/>
              </a:rPr>
              <a:t>Resident &amp; Fellow Section</a:t>
            </a:r>
            <a:br>
              <a:rPr lang="en-US" altLang="en-US" sz="4400" b="1" dirty="0">
                <a:latin typeface="+mn-lt"/>
              </a:rPr>
            </a:br>
            <a:r>
              <a:rPr lang="en-US" altLang="en-US" sz="4400" b="1" dirty="0">
                <a:latin typeface="+mn-lt"/>
              </a:rPr>
              <a:t>Teaching </a:t>
            </a:r>
            <a:r>
              <a:rPr lang="en-US" altLang="en-US" sz="4400" b="1" dirty="0" err="1">
                <a:latin typeface="+mn-lt"/>
              </a:rPr>
              <a:t>NeuroImage</a:t>
            </a:r>
            <a:br>
              <a:rPr lang="en-US" altLang="en-US" sz="3200" b="1" dirty="0">
                <a:latin typeface="Calibri" pitchFamily="34" charset="0"/>
              </a:rPr>
            </a:br>
            <a:br>
              <a:rPr lang="en-US" altLang="en-US" sz="3200" b="1" dirty="0">
                <a:latin typeface="Calibri" pitchFamily="34" charset="0"/>
              </a:rPr>
            </a:br>
            <a:br>
              <a:rPr lang="en-US" altLang="en-US" sz="3200" b="1" dirty="0">
                <a:latin typeface="Calibri" pitchFamily="34" charset="0"/>
              </a:rPr>
            </a:br>
            <a:br>
              <a:rPr lang="en-US" altLang="en-US" sz="3200" b="1" dirty="0">
                <a:latin typeface="Calibri" pitchFamily="34" charset="0"/>
              </a:rPr>
            </a:br>
            <a:r>
              <a:rPr lang="en-US" altLang="en-US" sz="3600" b="0" dirty="0">
                <a:latin typeface="+mn-lt"/>
              </a:rPr>
              <a:t>Arm and Leg </a:t>
            </a:r>
            <a:r>
              <a:rPr lang="en-US" altLang="en-US" sz="3600" b="0" dirty="0" err="1">
                <a:latin typeface="+mn-lt"/>
              </a:rPr>
              <a:t>Ballismus</a:t>
            </a:r>
            <a:r>
              <a:rPr lang="en-US" altLang="en-US" sz="3600" b="0" dirty="0">
                <a:latin typeface="+mn-lt"/>
              </a:rPr>
              <a:t> and Oral-buccal Dyskinesia</a:t>
            </a:r>
            <a:br>
              <a:rPr lang="en-US" altLang="en-US" sz="3600" b="0" dirty="0">
                <a:latin typeface="+mn-lt"/>
              </a:rPr>
            </a:br>
            <a:endParaRPr lang="en-US" sz="3600" b="0" spc="-100" dirty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D2FCF76-B8EF-1A4F-ACCB-04B72065A8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70915" y="6121100"/>
            <a:ext cx="1511814" cy="643085"/>
          </a:xfrm>
          <a:prstGeom prst="rect">
            <a:avLst/>
          </a:prstGeom>
        </p:spPr>
      </p:pic>
      <p:pic>
        <p:nvPicPr>
          <p:cNvPr id="10" name="Picture 9" descr="Text&#10;&#10;Description automatically generated">
            <a:extLst>
              <a:ext uri="{FF2B5EF4-FFF2-40B4-BE49-F238E27FC236}">
                <a16:creationId xmlns:a16="http://schemas.microsoft.com/office/drawing/2014/main" id="{ABEA4AC9-172E-B04F-AD22-D2A5D405C5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9168" y="0"/>
            <a:ext cx="11879147" cy="218526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AA473F1-DB7A-4D0C-9E97-EBA5B765D302}"/>
              </a:ext>
            </a:extLst>
          </p:cNvPr>
          <p:cNvSpPr txBox="1"/>
          <p:nvPr/>
        </p:nvSpPr>
        <p:spPr>
          <a:xfrm>
            <a:off x="8633705" y="6257976"/>
            <a:ext cx="35646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Tencer</a:t>
            </a:r>
            <a:r>
              <a:rPr lang="en-US" sz="2400" dirty="0"/>
              <a:t> et al.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60850C8-3FE1-47B0-B5A1-6DB4201793A7}"/>
              </a:ext>
            </a:extLst>
          </p:cNvPr>
          <p:cNvSpPr/>
          <p:nvPr/>
        </p:nvSpPr>
        <p:spPr>
          <a:xfrm>
            <a:off x="790414" y="6442642"/>
            <a:ext cx="733586" cy="2154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324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EB86C-0046-0847-AA19-7DC5660F0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Vignette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59BC63-83B2-2143-8468-F09F016CE2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en-US" sz="4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en-US" sz="4000" dirty="0"/>
              <a:t>18-year-old male with Type 1 Diabetes</a:t>
            </a:r>
          </a:p>
          <a:p>
            <a:r>
              <a:rPr lang="en-US" altLang="en-US" sz="4000" dirty="0"/>
              <a:t>Presents with acute onset bilateral arm and leg </a:t>
            </a:r>
            <a:r>
              <a:rPr lang="en-US" altLang="en-US" sz="4000" dirty="0" err="1"/>
              <a:t>ballismus</a:t>
            </a:r>
            <a:r>
              <a:rPr lang="en-US" altLang="en-US" sz="4000" dirty="0"/>
              <a:t> and oral-buccal dyskinesia</a:t>
            </a:r>
          </a:p>
          <a:p>
            <a:r>
              <a:rPr lang="en-US" sz="4000" dirty="0"/>
              <a:t>Labs were notable for glucose 394 and HgbA1c &gt;14. </a:t>
            </a:r>
            <a:endParaRPr lang="en-US" altLang="en-US" sz="4000" dirty="0"/>
          </a:p>
          <a:p>
            <a:pPr marL="0" indent="0">
              <a:buNone/>
            </a:pPr>
            <a:endParaRPr lang="en-US" sz="4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4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4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4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4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012CDD2-989F-4243-8138-47F2482BB5B1}"/>
              </a:ext>
            </a:extLst>
          </p:cNvPr>
          <p:cNvSpPr/>
          <p:nvPr/>
        </p:nvSpPr>
        <p:spPr>
          <a:xfrm>
            <a:off x="838200" y="6462793"/>
            <a:ext cx="665136" cy="1699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F53447A-B45E-40C8-A413-F1E5F4038891}"/>
              </a:ext>
            </a:extLst>
          </p:cNvPr>
          <p:cNvSpPr txBox="1"/>
          <p:nvPr/>
        </p:nvSpPr>
        <p:spPr>
          <a:xfrm>
            <a:off x="8679051" y="6293838"/>
            <a:ext cx="2433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Tencer</a:t>
            </a:r>
            <a:r>
              <a:rPr lang="en-US" sz="2400" dirty="0"/>
              <a:t> et al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89385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1E9FAE5-417D-8949-8720-0B69E8A38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Imaging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8A361BC-EEC4-4F82-B9E4-5090FFFECA26}"/>
              </a:ext>
            </a:extLst>
          </p:cNvPr>
          <p:cNvSpPr/>
          <p:nvPr/>
        </p:nvSpPr>
        <p:spPr>
          <a:xfrm>
            <a:off x="838200" y="6447295"/>
            <a:ext cx="680634" cy="18542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629ED3D-902F-4280-9072-9D2ACF6D914B}"/>
              </a:ext>
            </a:extLst>
          </p:cNvPr>
          <p:cNvSpPr txBox="1"/>
          <p:nvPr/>
        </p:nvSpPr>
        <p:spPr>
          <a:xfrm>
            <a:off x="8415580" y="6329906"/>
            <a:ext cx="27277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Tencer</a:t>
            </a:r>
            <a:r>
              <a:rPr lang="en-US" sz="2400" dirty="0"/>
              <a:t> et al.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D86A231-453D-4208-8584-3B6A411F1A1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3303" y="1216023"/>
            <a:ext cx="3852341" cy="4582062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FF9C769-E3F8-46D7-81E2-038A0E42983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5897" y="1202316"/>
            <a:ext cx="3352800" cy="45781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92518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74306-E65F-9048-B432-E75DAC82A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>
                <a:latin typeface="Calibri" panose="020F0502020204030204" pitchFamily="34" charset="0"/>
              </a:rPr>
              <a:t>Basal Ganglia T1 Hyperintensity and SWI Signal Diabetic </a:t>
            </a:r>
            <a:r>
              <a:rPr lang="en-US" sz="4000" dirty="0" err="1">
                <a:latin typeface="Calibri" panose="020F0502020204030204" pitchFamily="34" charset="0"/>
              </a:rPr>
              <a:t>Striatopathy</a:t>
            </a:r>
            <a:r>
              <a:rPr lang="en-US" sz="4000" dirty="0">
                <a:latin typeface="Calibri" panose="020F0502020204030204" pitchFamily="34" charset="0"/>
              </a:rPr>
              <a:t> in an 18-Year-Old Man With Type 1 Diabetes Mellitus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8AF31-E92F-0949-8F6C-7787EEDEC9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51308"/>
            <a:ext cx="10706100" cy="4578598"/>
          </a:xfrm>
        </p:spPr>
        <p:txBody>
          <a:bodyPr>
            <a:normAutofit lnSpcReduction="10000"/>
          </a:bodyPr>
          <a:lstStyle/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Symptoms resolved over 48 hours with glucose control. 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Diabetic </a:t>
            </a: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Striatopathy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is most often described in older individuals with Type 2 diabetes. 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Movement disorder often resolves with glycemic control however many patients require pharmacologic treatments. 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Deep brain stimulation was reported beneficial in cases with disabling involuntary movements. 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Hemorrhage is thought to be probable pathogenesis, possibly from hyperglycemia induced vasculopathy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8DD2FF7-59A6-401A-A7E3-5CBE0D1FDF86}"/>
              </a:ext>
            </a:extLst>
          </p:cNvPr>
          <p:cNvSpPr/>
          <p:nvPr/>
        </p:nvSpPr>
        <p:spPr>
          <a:xfrm>
            <a:off x="728420" y="6493790"/>
            <a:ext cx="790414" cy="13893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768F387-81D2-4879-B7D5-5E6B62E0E0AC}"/>
              </a:ext>
            </a:extLst>
          </p:cNvPr>
          <p:cNvSpPr txBox="1"/>
          <p:nvPr/>
        </p:nvSpPr>
        <p:spPr>
          <a:xfrm>
            <a:off x="8375542" y="6329906"/>
            <a:ext cx="27591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Tencer</a:t>
            </a:r>
            <a:r>
              <a:rPr lang="en-US" sz="2400" dirty="0"/>
              <a:t> et al.</a:t>
            </a:r>
          </a:p>
        </p:txBody>
      </p:sp>
    </p:spTree>
    <p:extLst>
      <p:ext uri="{BB962C8B-B14F-4D97-AF65-F5344CB8AC3E}">
        <p14:creationId xmlns:p14="http://schemas.microsoft.com/office/powerpoint/2010/main" val="39360393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12F9938919D04B934E9D542364D6DB" ma:contentTypeVersion="15" ma:contentTypeDescription="Create a new document." ma:contentTypeScope="" ma:versionID="5de80ab841d0db59a19a96806e79b106">
  <xsd:schema xmlns:xsd="http://www.w3.org/2001/XMLSchema" xmlns:xs="http://www.w3.org/2001/XMLSchema" xmlns:p="http://schemas.microsoft.com/office/2006/metadata/properties" xmlns:ns2="ea1f59c0-4948-4e73-937f-31cab6f39bca" xmlns:ns3="047bc3df-2958-4e29-a498-559af8fd7db8" targetNamespace="http://schemas.microsoft.com/office/2006/metadata/properties" ma:root="true" ma:fieldsID="4acd5af6781765bacbe2d102813cebe5" ns2:_="" ns3:_="">
    <xsd:import namespace="ea1f59c0-4948-4e73-937f-31cab6f39bca"/>
    <xsd:import namespace="047bc3df-2958-4e29-a498-559af8fd7db8"/>
    <xsd:element name="properties">
      <xsd:complexType>
        <xsd:sequence>
          <xsd:element name="documentManagement">
            <xsd:complexType>
              <xsd:all>
                <xsd:element ref="ns2:Expiration_x0020_Year" minOccurs="0"/>
                <xsd:element ref="ns2:Doc_x0020_Statu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1f59c0-4948-4e73-937f-31cab6f39bca" elementFormDefault="qualified">
    <xsd:import namespace="http://schemas.microsoft.com/office/2006/documentManagement/types"/>
    <xsd:import namespace="http://schemas.microsoft.com/office/infopath/2007/PartnerControls"/>
    <xsd:element name="Expiration_x0020_Year" ma:index="4" nillable="true" ma:displayName="Expiration Year" ma:format="Dropdown" ma:internalName="Expiration_x0020_Year" ma:readOnly="false">
      <xsd:simpleType>
        <xsd:restriction base="dms:Choice">
          <xsd:enumeration value="No Expiration"/>
          <xsd:enumeration value="2011"/>
          <xsd:enumeration value="2012"/>
          <xsd:enumeration value="2013"/>
          <xsd:enumeration value="2014"/>
          <xsd:enumeration value="2015"/>
          <xsd:enumeration value="2016"/>
          <xsd:enumeration value="2017"/>
          <xsd:enumeration value="2018"/>
          <xsd:enumeration value="2019"/>
          <xsd:enumeration value="2020"/>
          <xsd:enumeration value="2021"/>
          <xsd:enumeration value="2022"/>
          <xsd:enumeration value="2023"/>
          <xsd:enumeration value="2024"/>
        </xsd:restriction>
      </xsd:simpleType>
    </xsd:element>
    <xsd:element name="Doc_x0020_Status" ma:index="5" nillable="true" ma:displayName="Doc Status" ma:default="Active" ma:format="Dropdown" ma:internalName="Doc_x0020_Status" ma:readOnly="false">
      <xsd:simpleType>
        <xsd:restriction base="dms:Choice">
          <xsd:enumeration value="Active"/>
          <xsd:enumeration value="Inactive"/>
          <xsd:enumeration value="To Be Deleted"/>
          <xsd:enumeration value="Draft"/>
          <xsd:enumeration value="Final"/>
          <xsd:enumeration value="Archive"/>
        </xsd:restriction>
      </xsd:simpleType>
    </xsd:element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7bc3df-2958-4e29-a498-559af8fd7db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6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7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1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xpiration_x0020_Year xmlns="ea1f59c0-4948-4e73-937f-31cab6f39bca" xsi:nil="true"/>
    <Doc_x0020_Status xmlns="ea1f59c0-4948-4e73-937f-31cab6f39bca">Active</Doc_x0020_Statu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294432E-4ED6-4A50-AC79-0CE57548A7C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a1f59c0-4948-4e73-937f-31cab6f39bca"/>
    <ds:schemaRef ds:uri="047bc3df-2958-4e29-a498-559af8fd7db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C9DC32D-CD3A-4FA1-8DF0-0C6F2C8996F2}">
  <ds:schemaRefs>
    <ds:schemaRef ds:uri="http://schemas.microsoft.com/office/2006/metadata/properties"/>
    <ds:schemaRef ds:uri="http://schemas.microsoft.com/office/infopath/2007/PartnerControls"/>
    <ds:schemaRef ds:uri="ea1f59c0-4948-4e73-937f-31cab6f39bca"/>
  </ds:schemaRefs>
</ds:datastoreItem>
</file>

<file path=customXml/itemProps3.xml><?xml version="1.0" encoding="utf-8"?>
<ds:datastoreItem xmlns:ds="http://schemas.openxmlformats.org/officeDocument/2006/customXml" ds:itemID="{7B733709-063B-4DA7-88B6-CBF3131FC09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1144</TotalTime>
  <Words>265</Words>
  <Application>Microsoft Office PowerPoint</Application>
  <PresentationFormat>Widescreen</PresentationFormat>
  <Paragraphs>31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Cambria</vt:lpstr>
      <vt:lpstr>System Font Regular</vt:lpstr>
      <vt:lpstr>Wingdings</vt:lpstr>
      <vt:lpstr>Office Theme</vt:lpstr>
      <vt:lpstr>Resident &amp; Fellow Section Teaching NeuroImage    Arm and Leg Ballismus and Oral-buccal Dyskinesia </vt:lpstr>
      <vt:lpstr>Vignette</vt:lpstr>
      <vt:lpstr>Imaging</vt:lpstr>
      <vt:lpstr>Basal Ganglia T1 Hyperintensity and SWI Signal Diabetic Striatopathy in an 18-Year-Old Man With Type 1 Diabetes Mellitus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 Hopwood</dc:creator>
  <cp:lastModifiedBy>Aubrey Zalewski</cp:lastModifiedBy>
  <cp:revision>40</cp:revision>
  <dcterms:created xsi:type="dcterms:W3CDTF">2021-03-03T19:05:39Z</dcterms:created>
  <dcterms:modified xsi:type="dcterms:W3CDTF">2021-06-25T18:57:09Z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0x0101004112F9938919D04B934E9D542364D6DB</vt:lpwstr>
  </property>
</Properties>
</file>