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2" r:id="rId3"/>
    <p:sldId id="257" r:id="rId4"/>
    <p:sldId id="263"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53" autoAdjust="0"/>
    <p:restoredTop sz="71185" autoAdjust="0"/>
  </p:normalViewPr>
  <p:slideViewPr>
    <p:cSldViewPr snapToGrid="0" snapToObjects="1" showGuides="1">
      <p:cViewPr varScale="1">
        <p:scale>
          <a:sx n="63" d="100"/>
          <a:sy n="63" d="100"/>
        </p:scale>
        <p:origin x="200" y="1480"/>
      </p:cViewPr>
      <p:guideLst>
        <p:guide orient="horz" pos="2160"/>
        <p:guide pos="3912"/>
      </p:guideLst>
    </p:cSldViewPr>
  </p:slideViewPr>
  <p:outlineViewPr>
    <p:cViewPr>
      <p:scale>
        <a:sx n="33" d="100"/>
        <a:sy n="33" d="100"/>
      </p:scale>
      <p:origin x="0" y="-356"/>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5CF09-37D6-4680-AF13-891938B3D27B}" type="datetimeFigureOut">
              <a:rPr lang="en-US" smtClean="0"/>
              <a:t>6/28/21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02FC5-D8ED-432A-B5FA-A6526FF90EC2}" type="slidenum">
              <a:rPr lang="en-US" smtClean="0"/>
              <a:t>‹#›</a:t>
            </a:fld>
            <a:endParaRPr lang="en-US"/>
          </a:p>
        </p:txBody>
      </p:sp>
    </p:spTree>
    <p:extLst>
      <p:ext uri="{BB962C8B-B14F-4D97-AF65-F5344CB8AC3E}">
        <p14:creationId xmlns:p14="http://schemas.microsoft.com/office/powerpoint/2010/main" val="267501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Figure 1. CT angiography brain imaging displays diffuse arterial narrowing of cerebral vasculature, consistent with RCVA. </a:t>
            </a:r>
          </a:p>
          <a:p>
            <a:pPr marL="228600" marR="0" lvl="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0" i="0" kern="1200" dirty="0">
                <a:solidFill>
                  <a:schemeClr val="tx1"/>
                </a:solidFill>
                <a:effectLst/>
                <a:latin typeface="+mn-lt"/>
                <a:ea typeface="+mn-ea"/>
                <a:cs typeface="+mn-cs"/>
              </a:rPr>
              <a:t> Spinal hardware placed after traumatic diving accident. There is an anterior cervical fusion from C4 to C7 as well as posterior spinal fusion hardware extending from C4 to the upper thoracic spine. </a:t>
            </a:r>
          </a:p>
          <a:p>
            <a:pPr marL="228600" marR="0" lvl="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0" i="0" kern="1200" dirty="0">
                <a:solidFill>
                  <a:schemeClr val="tx1"/>
                </a:solidFill>
                <a:effectLst/>
                <a:latin typeface="+mn-lt"/>
                <a:ea typeface="+mn-ea"/>
                <a:cs typeface="+mn-cs"/>
              </a:rPr>
              <a:t> Three-dimensional reconstruction of the patient's anterior and posterior circulation; narrowing of the distal basilar artery can be appreciated. </a:t>
            </a:r>
          </a:p>
          <a:p>
            <a:pPr marL="228600" marR="0" lvl="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0" i="0" kern="1200" dirty="0">
                <a:solidFill>
                  <a:schemeClr val="tx1"/>
                </a:solidFill>
                <a:effectLst/>
                <a:latin typeface="+mn-lt"/>
                <a:ea typeface="+mn-ea"/>
                <a:cs typeface="+mn-cs"/>
              </a:rPr>
              <a:t> Mid-sagittal view of patient's CTA completed upon clinical worsening of acute headache and vision loss, illustrating diffuse vasospasm of both posterior and anterior vascular distributions. Arrows show focal vasospasm – the proximal basilar artery, the distal basilar artery; proximal anterior cerebral artery focal narrowing, and multi-focal vasospasm of a frontopolar branch off the anterior cerebral artery. </a:t>
            </a:r>
          </a:p>
          <a:p>
            <a:pPr marL="228600" marR="0" lvl="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0" i="0" kern="1200" dirty="0">
                <a:solidFill>
                  <a:schemeClr val="tx1"/>
                </a:solidFill>
                <a:effectLst/>
                <a:latin typeface="+mn-lt"/>
                <a:ea typeface="+mn-ea"/>
                <a:cs typeface="+mn-cs"/>
              </a:rPr>
              <a:t> Coronal section at the level of the basilar artery completed at the same time as sagittal imaging to the left display multifocal vasospasm of the posterior circulation. Arrows re-demonstrate a distal narrowing of the basilar artery, just proximal to the superior cerebral artery. Additional arrows show proximal vasospasm of the left posterior cerebral artery and of the proximal and distal right posterior cerebral artery.</a:t>
            </a:r>
            <a:endParaRPr lang="en-US" dirty="0"/>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E802FC5-D8ED-432A-B5FA-A6526FF90EC2}" type="slidenum">
              <a:rPr lang="en-US" smtClean="0"/>
              <a:t>3</a:t>
            </a:fld>
            <a:endParaRPr lang="en-US"/>
          </a:p>
        </p:txBody>
      </p:sp>
    </p:spTree>
    <p:extLst>
      <p:ext uri="{BB962C8B-B14F-4D97-AF65-F5344CB8AC3E}">
        <p14:creationId xmlns:p14="http://schemas.microsoft.com/office/powerpoint/2010/main" val="404711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Figure 2. </a:t>
            </a:r>
          </a:p>
          <a:p>
            <a:r>
              <a:rPr lang="en-US" sz="1200" b="0" i="0" kern="1200" dirty="0">
                <a:solidFill>
                  <a:schemeClr val="tx1"/>
                </a:solidFill>
                <a:effectLst/>
                <a:latin typeface="+mn-lt"/>
                <a:ea typeface="+mn-ea"/>
                <a:cs typeface="+mn-cs"/>
              </a:rPr>
              <a:t>Axial MRI brain images illustrating evolution of the patient's clinical course, consistent with acute infarcts. </a:t>
            </a:r>
          </a:p>
          <a:p>
            <a:r>
              <a:rPr lang="en-US" sz="1200" b="0" i="0" kern="1200" dirty="0">
                <a:solidFill>
                  <a:schemeClr val="tx1"/>
                </a:solidFill>
                <a:effectLst/>
                <a:latin typeface="+mn-lt"/>
                <a:ea typeface="+mn-ea"/>
                <a:cs typeface="+mn-cs"/>
              </a:rPr>
              <a:t>Top panels were obtained upon admission (A &amp; B) while bottom panels (C &amp; D) were completed upon clinical deterioration as represented by acute worsening of headache and vision loss. </a:t>
            </a:r>
          </a:p>
          <a:p>
            <a:r>
              <a:rPr lang="en-US" sz="1200" b="0" i="0" kern="1200" dirty="0">
                <a:solidFill>
                  <a:schemeClr val="tx1"/>
                </a:solidFill>
                <a:effectLst/>
                <a:latin typeface="+mn-lt"/>
                <a:ea typeface="+mn-ea"/>
                <a:cs typeface="+mn-cs"/>
              </a:rPr>
              <a:t>(A) Diffusion weighted imaging raising concern for acute infarct (red arrow) of the left parieto-occipital lobe. </a:t>
            </a:r>
          </a:p>
          <a:p>
            <a:r>
              <a:rPr lang="en-US" sz="1200" b="0" i="0" kern="1200" dirty="0">
                <a:solidFill>
                  <a:schemeClr val="tx1"/>
                </a:solidFill>
                <a:effectLst/>
                <a:latin typeface="+mn-lt"/>
                <a:ea typeface="+mn-ea"/>
                <a:cs typeface="+mn-cs"/>
              </a:rPr>
              <a:t>(B) Apparent diffusion coefficient imaging correlating with image at left, confirming acute infarct (red arrow) of the left parieto-occipital lobe. </a:t>
            </a:r>
          </a:p>
          <a:p>
            <a:r>
              <a:rPr lang="en-US" sz="1200" b="0" i="0" kern="1200" dirty="0">
                <a:solidFill>
                  <a:schemeClr val="tx1"/>
                </a:solidFill>
                <a:effectLst/>
                <a:latin typeface="+mn-lt"/>
                <a:ea typeface="+mn-ea"/>
                <a:cs typeface="+mn-cs"/>
              </a:rPr>
              <a:t>(C) Repeat imaging completed upon clinical worsening as described above showing progression of diffusion weight imaging hyperintensities; red arrows display bilateral occipital lobe diffusion restriction. </a:t>
            </a:r>
          </a:p>
          <a:p>
            <a:r>
              <a:rPr lang="en-US" sz="1200" b="0" i="0" kern="1200" dirty="0">
                <a:solidFill>
                  <a:schemeClr val="tx1"/>
                </a:solidFill>
                <a:effectLst/>
                <a:latin typeface="+mn-lt"/>
                <a:ea typeface="+mn-ea"/>
                <a:cs typeface="+mn-cs"/>
              </a:rPr>
              <a:t>(D) Red arrows display apparent diffusion coefficient correlates for the image at left, confirming acute bilateral infarcts of the occipital lobes.</a:t>
            </a:r>
            <a:endParaRPr lang="en-US" dirty="0"/>
          </a:p>
          <a:p>
            <a:endParaRPr lang="en-US" dirty="0"/>
          </a:p>
        </p:txBody>
      </p:sp>
      <p:sp>
        <p:nvSpPr>
          <p:cNvPr id="4" name="Slide Number Placeholder 3"/>
          <p:cNvSpPr>
            <a:spLocks noGrp="1"/>
          </p:cNvSpPr>
          <p:nvPr>
            <p:ph type="sldNum" sz="quarter" idx="5"/>
          </p:nvPr>
        </p:nvSpPr>
        <p:spPr/>
        <p:txBody>
          <a:bodyPr/>
          <a:lstStyle/>
          <a:p>
            <a:fld id="{0E802FC5-D8ED-432A-B5FA-A6526FF90EC2}" type="slidenum">
              <a:rPr lang="en-US" smtClean="0"/>
              <a:t>4</a:t>
            </a:fld>
            <a:endParaRPr lang="en-US"/>
          </a:p>
        </p:txBody>
      </p:sp>
    </p:spTree>
    <p:extLst>
      <p:ext uri="{BB962C8B-B14F-4D97-AF65-F5344CB8AC3E}">
        <p14:creationId xmlns:p14="http://schemas.microsoft.com/office/powerpoint/2010/main" val="1947637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cs typeface="Calibri" panose="020F0502020204030204" pitchFamily="34" charset="0"/>
              </a:rPr>
              <a:t>Include all references if applicable for this Teaching (Video) </a:t>
            </a:r>
            <a:r>
              <a:rPr lang="en-US" sz="1200" dirty="0" err="1">
                <a:latin typeface="Calibri" panose="020F0502020204030204" pitchFamily="34" charset="0"/>
                <a:cs typeface="Calibri" panose="020F0502020204030204" pitchFamily="34" charset="0"/>
              </a:rPr>
              <a:t>NeuroImage</a:t>
            </a:r>
            <a:r>
              <a:rPr lang="en-US" sz="1200" dirty="0">
                <a:latin typeface="Calibri" panose="020F0502020204030204" pitchFamily="34" charset="0"/>
                <a:cs typeface="Calibri" panose="020F0502020204030204" pitchFamily="34" charset="0"/>
              </a:rPr>
              <a:t> slide deck</a:t>
            </a:r>
          </a:p>
          <a:p>
            <a:endParaRPr lang="en-US" dirty="0"/>
          </a:p>
        </p:txBody>
      </p:sp>
      <p:sp>
        <p:nvSpPr>
          <p:cNvPr id="4" name="Slide Number Placeholder 3"/>
          <p:cNvSpPr>
            <a:spLocks noGrp="1"/>
          </p:cNvSpPr>
          <p:nvPr>
            <p:ph type="sldNum" sz="quarter" idx="5"/>
          </p:nvPr>
        </p:nvSpPr>
        <p:spPr/>
        <p:txBody>
          <a:bodyPr/>
          <a:lstStyle/>
          <a:p>
            <a:fld id="{0E802FC5-D8ED-432A-B5FA-A6526FF90EC2}" type="slidenum">
              <a:rPr lang="en-US" smtClean="0"/>
              <a:t>5</a:t>
            </a:fld>
            <a:endParaRPr lang="en-US"/>
          </a:p>
        </p:txBody>
      </p:sp>
    </p:spTree>
    <p:extLst>
      <p:ext uri="{BB962C8B-B14F-4D97-AF65-F5344CB8AC3E}">
        <p14:creationId xmlns:p14="http://schemas.microsoft.com/office/powerpoint/2010/main" val="101455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EBFC-2324-3B45-B2BC-CF4EFE6CE394}"/>
              </a:ext>
            </a:extLst>
          </p:cNvPr>
          <p:cNvSpPr>
            <a:spLocks noGrp="1"/>
          </p:cNvSpPr>
          <p:nvPr>
            <p:ph type="ctrTitle"/>
          </p:nvPr>
        </p:nvSpPr>
        <p:spPr>
          <a:xfrm>
            <a:off x="873777" y="1122363"/>
            <a:ext cx="10670512" cy="2387600"/>
          </a:xfrm>
        </p:spPr>
        <p:txBody>
          <a:bodyPr anchor="b"/>
          <a:lstStyle>
            <a:lvl1pPr algn="ctr">
              <a:lnSpc>
                <a:spcPct val="80000"/>
              </a:lnSpc>
              <a:defRPr sz="6000" spc="-100" baseline="0"/>
            </a:lvl1pPr>
          </a:lstStyle>
          <a:p>
            <a:r>
              <a:rPr lang="en-US" dirty="0"/>
              <a:t>Click to edit Master title style</a:t>
            </a:r>
          </a:p>
        </p:txBody>
      </p:sp>
      <p:sp>
        <p:nvSpPr>
          <p:cNvPr id="3" name="Subtitle 2">
            <a:extLst>
              <a:ext uri="{FF2B5EF4-FFF2-40B4-BE49-F238E27FC236}">
                <a16:creationId xmlns:a16="http://schemas.microsoft.com/office/drawing/2014/main" id="{7EF36CAC-0D31-9F49-9E9F-084E893CD9A0}"/>
              </a:ext>
            </a:extLst>
          </p:cNvPr>
          <p:cNvSpPr>
            <a:spLocks noGrp="1"/>
          </p:cNvSpPr>
          <p:nvPr>
            <p:ph type="subTitle" idx="1"/>
          </p:nvPr>
        </p:nvSpPr>
        <p:spPr>
          <a:xfrm>
            <a:off x="873777" y="3602038"/>
            <a:ext cx="1067051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2" name="Picture 11">
            <a:extLst>
              <a:ext uri="{FF2B5EF4-FFF2-40B4-BE49-F238E27FC236}">
                <a16:creationId xmlns:a16="http://schemas.microsoft.com/office/drawing/2014/main" id="{CDD6D708-E83F-EF41-932A-073B7BF574E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3" name="Picture 12">
            <a:extLst>
              <a:ext uri="{FF2B5EF4-FFF2-40B4-BE49-F238E27FC236}">
                <a16:creationId xmlns:a16="http://schemas.microsoft.com/office/drawing/2014/main" id="{2F521108-5E80-D64F-9572-6A2690301C2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4" name="Straight Connector 13">
            <a:extLst>
              <a:ext uri="{FF2B5EF4-FFF2-40B4-BE49-F238E27FC236}">
                <a16:creationId xmlns:a16="http://schemas.microsoft.com/office/drawing/2014/main" id="{A5B8F8B5-DF68-A646-AA14-99B24DE39958}"/>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448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27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1A53-9B07-DF4A-AC40-7BF97CF40F3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0356B5E-4F9D-2446-ADA1-979B75DD2486}"/>
              </a:ext>
            </a:extLst>
          </p:cNvPr>
          <p:cNvSpPr>
            <a:spLocks noGrp="1"/>
          </p:cNvSpPr>
          <p:nvPr>
            <p:ph idx="1"/>
          </p:nvPr>
        </p:nvSpPr>
        <p:spPr/>
        <p:txBody>
          <a:bodyPr/>
          <a:lstStyle>
            <a:lvl1pPr>
              <a:spcBef>
                <a:spcPts val="1100"/>
              </a:spcBef>
              <a:defRPr/>
            </a:lvl1pPr>
            <a:lvl2pPr>
              <a:spcBef>
                <a:spcPts val="800"/>
              </a:spcBef>
              <a:defRPr/>
            </a:lvl2pPr>
            <a:lvl3pPr>
              <a:spcBef>
                <a:spcPts val="600"/>
              </a:spcBef>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CDAFA28F-B750-874B-B349-803073DF80BD}"/>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D397A64C-ACBD-6F4D-93F8-4F3B3D889F33}"/>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AA95017A-1C8C-5D47-A269-FEC516306EEE}"/>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0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6871-BA6F-5B40-8367-906D6BEF675B}"/>
              </a:ext>
            </a:extLst>
          </p:cNvPr>
          <p:cNvSpPr>
            <a:spLocks noGrp="1"/>
          </p:cNvSpPr>
          <p:nvPr>
            <p:ph type="title"/>
          </p:nvPr>
        </p:nvSpPr>
        <p:spPr>
          <a:xfrm>
            <a:off x="831849" y="1709738"/>
            <a:ext cx="10712445" cy="2852737"/>
          </a:xfrm>
        </p:spPr>
        <p:txBody>
          <a:bodyPr anchor="b"/>
          <a:lstStyle>
            <a:lvl1pPr>
              <a:defRPr sz="6000" spc="-150" baseline="0"/>
            </a:lvl1pPr>
          </a:lstStyle>
          <a:p>
            <a:r>
              <a:rPr lang="en-US" dirty="0"/>
              <a:t>Click to edit Master title style</a:t>
            </a:r>
          </a:p>
        </p:txBody>
      </p:sp>
      <p:sp>
        <p:nvSpPr>
          <p:cNvPr id="3" name="Text Placeholder 2">
            <a:extLst>
              <a:ext uri="{FF2B5EF4-FFF2-40B4-BE49-F238E27FC236}">
                <a16:creationId xmlns:a16="http://schemas.microsoft.com/office/drawing/2014/main" id="{2543E4DB-7DF6-144A-84D6-0E4970FB4DC4}"/>
              </a:ext>
            </a:extLst>
          </p:cNvPr>
          <p:cNvSpPr>
            <a:spLocks noGrp="1"/>
          </p:cNvSpPr>
          <p:nvPr>
            <p:ph type="body" idx="1"/>
          </p:nvPr>
        </p:nvSpPr>
        <p:spPr>
          <a:xfrm>
            <a:off x="831849" y="4589463"/>
            <a:ext cx="1071244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AAE82BA4-AC08-9A41-8CC4-E2DDC67C125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F17B6A6C-97FF-AE41-B21F-D3792A617C75}"/>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F231892D-11DD-2E48-86AB-A4D7331C139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271F-8406-E04C-86C5-9970401A6B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BDF0E-7A1E-6047-933B-CB601FBF63D3}"/>
              </a:ext>
            </a:extLst>
          </p:cNvPr>
          <p:cNvSpPr>
            <a:spLocks noGrp="1"/>
          </p:cNvSpPr>
          <p:nvPr>
            <p:ph sz="half" idx="1"/>
          </p:nvPr>
        </p:nvSpPr>
        <p:spPr>
          <a:xfrm>
            <a:off x="838199"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6D797C-594F-1F49-8ED0-8E2FE0891DD1}"/>
              </a:ext>
            </a:extLst>
          </p:cNvPr>
          <p:cNvSpPr>
            <a:spLocks noGrp="1"/>
          </p:cNvSpPr>
          <p:nvPr>
            <p:ph sz="half" idx="2"/>
          </p:nvPr>
        </p:nvSpPr>
        <p:spPr>
          <a:xfrm>
            <a:off x="6264218"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C2A5FC1C-D054-E445-83A2-7A8141C5F84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FFD5C6F-605F-6743-A37C-6CE4BB62970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573F95B9-3BE5-6344-B93E-A2D0B7515C22}"/>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27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239B-5228-404F-BF95-971E9EB30484}"/>
              </a:ext>
            </a:extLst>
          </p:cNvPr>
          <p:cNvSpPr>
            <a:spLocks noGrp="1"/>
          </p:cNvSpPr>
          <p:nvPr>
            <p:ph type="title"/>
          </p:nvPr>
        </p:nvSpPr>
        <p:spPr>
          <a:xfrm>
            <a:off x="839787" y="365125"/>
            <a:ext cx="10704503"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F5FC127E-2184-E142-BE06-C942CBEDB40A}"/>
              </a:ext>
            </a:extLst>
          </p:cNvPr>
          <p:cNvSpPr>
            <a:spLocks noGrp="1"/>
          </p:cNvSpPr>
          <p:nvPr>
            <p:ph type="body" idx="1"/>
          </p:nvPr>
        </p:nvSpPr>
        <p:spPr>
          <a:xfrm>
            <a:off x="839788" y="1681163"/>
            <a:ext cx="5258886"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4CDCFEF-4DE4-5143-8A46-62876E45C7EF}"/>
              </a:ext>
            </a:extLst>
          </p:cNvPr>
          <p:cNvSpPr>
            <a:spLocks noGrp="1"/>
          </p:cNvSpPr>
          <p:nvPr>
            <p:ph sz="half" idx="2"/>
          </p:nvPr>
        </p:nvSpPr>
        <p:spPr>
          <a:xfrm>
            <a:off x="839788" y="2505075"/>
            <a:ext cx="5258886"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1DF3E4A-6A88-6346-948A-DC32CACA3F70}"/>
              </a:ext>
            </a:extLst>
          </p:cNvPr>
          <p:cNvSpPr>
            <a:spLocks noGrp="1"/>
          </p:cNvSpPr>
          <p:nvPr>
            <p:ph type="body" sz="quarter" idx="3"/>
          </p:nvPr>
        </p:nvSpPr>
        <p:spPr>
          <a:xfrm>
            <a:off x="6259511" y="1681163"/>
            <a:ext cx="5284785"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5DA5EC0-0E40-7C48-9DD2-67A8991B918F}"/>
              </a:ext>
            </a:extLst>
          </p:cNvPr>
          <p:cNvSpPr>
            <a:spLocks noGrp="1"/>
          </p:cNvSpPr>
          <p:nvPr>
            <p:ph sz="quarter" idx="4"/>
          </p:nvPr>
        </p:nvSpPr>
        <p:spPr>
          <a:xfrm>
            <a:off x="6259511" y="2505075"/>
            <a:ext cx="52847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EFBA8EF2-CE8B-0C4C-925B-A5B85DA220F9}"/>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1" name="Picture 10">
            <a:extLst>
              <a:ext uri="{FF2B5EF4-FFF2-40B4-BE49-F238E27FC236}">
                <a16:creationId xmlns:a16="http://schemas.microsoft.com/office/drawing/2014/main" id="{5F5615BE-4C4C-7A4C-8746-5D04D41EDE9E}"/>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2" name="Straight Connector 11">
            <a:extLst>
              <a:ext uri="{FF2B5EF4-FFF2-40B4-BE49-F238E27FC236}">
                <a16:creationId xmlns:a16="http://schemas.microsoft.com/office/drawing/2014/main" id="{665C4ACD-295C-7A43-AC90-82FC2D18C8F1}"/>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04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7330-16C8-D14E-89B2-7FA93BE29D9C}"/>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50609EB8-115B-184B-89C8-FAC329D1DA52}"/>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7" name="Picture 6">
            <a:extLst>
              <a:ext uri="{FF2B5EF4-FFF2-40B4-BE49-F238E27FC236}">
                <a16:creationId xmlns:a16="http://schemas.microsoft.com/office/drawing/2014/main" id="{D6723898-799F-224C-B305-F5D82C627696}"/>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8" name="Straight Connector 7">
            <a:extLst>
              <a:ext uri="{FF2B5EF4-FFF2-40B4-BE49-F238E27FC236}">
                <a16:creationId xmlns:a16="http://schemas.microsoft.com/office/drawing/2014/main" id="{7324A33B-B42D-3C46-8906-8461212C512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64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649D-01BC-E341-98F1-FE00BE705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FAD8F7-6BCE-8A4F-A5AE-ECAFF1B8D369}"/>
              </a:ext>
            </a:extLst>
          </p:cNvPr>
          <p:cNvSpPr>
            <a:spLocks noGrp="1"/>
          </p:cNvSpPr>
          <p:nvPr>
            <p:ph idx="1"/>
          </p:nvPr>
        </p:nvSpPr>
        <p:spPr>
          <a:xfrm>
            <a:off x="5183187" y="987425"/>
            <a:ext cx="6361103" cy="5133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57B8E-E0AB-684B-8CCF-E3E2118B3E5C}"/>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C7BD0593-647F-F349-B811-79D2AACF98A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12E047E-EF1E-724B-979B-6657EE62F32D}"/>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D5C4EC78-B7C2-7143-A3A7-F06F23F9C46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49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B6E4-B4A7-AC45-8E34-6BC606D1B2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788616-B846-9749-BF04-744294881C21}"/>
              </a:ext>
            </a:extLst>
          </p:cNvPr>
          <p:cNvSpPr>
            <a:spLocks noGrp="1"/>
          </p:cNvSpPr>
          <p:nvPr>
            <p:ph type="pic" idx="1"/>
          </p:nvPr>
        </p:nvSpPr>
        <p:spPr>
          <a:xfrm>
            <a:off x="5183188" y="987425"/>
            <a:ext cx="6172200" cy="5133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6FE0DB-9F2A-174A-8721-AD23C0A89D45}"/>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CE4B625-1895-704C-8675-1211F2AB949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D2EB2812-A870-4741-8184-E6ECE4EEF43F}"/>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3790FFC8-003A-E74C-8497-6CB38FBB40E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28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549FE9-1F21-CD4D-A7E3-E121222F7F6B}"/>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6" name="Picture 5">
            <a:extLst>
              <a:ext uri="{FF2B5EF4-FFF2-40B4-BE49-F238E27FC236}">
                <a16:creationId xmlns:a16="http://schemas.microsoft.com/office/drawing/2014/main" id="{940E9DC0-E7EB-6941-B4F7-2148F11B1F7B}"/>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7" name="Straight Connector 6">
            <a:extLst>
              <a:ext uri="{FF2B5EF4-FFF2-40B4-BE49-F238E27FC236}">
                <a16:creationId xmlns:a16="http://schemas.microsoft.com/office/drawing/2014/main" id="{CFB84BF8-AF00-2A47-81A0-DB0FA4B13C0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79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BF8BA-FFFA-5B49-A645-DA1B51EB9E16}"/>
              </a:ext>
            </a:extLst>
          </p:cNvPr>
          <p:cNvSpPr>
            <a:spLocks noGrp="1"/>
          </p:cNvSpPr>
          <p:nvPr>
            <p:ph type="title"/>
          </p:nvPr>
        </p:nvSpPr>
        <p:spPr>
          <a:xfrm>
            <a:off x="838200" y="225276"/>
            <a:ext cx="10706100" cy="117180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E238506-69D7-3348-9AD1-EBE927EF21AB}"/>
              </a:ext>
            </a:extLst>
          </p:cNvPr>
          <p:cNvSpPr>
            <a:spLocks noGrp="1"/>
          </p:cNvSpPr>
          <p:nvPr>
            <p:ph type="body" idx="1"/>
          </p:nvPr>
        </p:nvSpPr>
        <p:spPr>
          <a:xfrm>
            <a:off x="838200" y="1509079"/>
            <a:ext cx="10706100" cy="48208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6EAC31B-1A01-294F-A844-16A0D28C04CB}"/>
              </a:ext>
            </a:extLst>
          </p:cNvPr>
          <p:cNvSpPr/>
          <p:nvPr userDrawn="1"/>
        </p:nvSpPr>
        <p:spPr>
          <a:xfrm>
            <a:off x="0" y="0"/>
            <a:ext cx="322729" cy="6858000"/>
          </a:xfrm>
          <a:prstGeom prst="rect">
            <a:avLst/>
          </a:prstGeom>
          <a:solidFill>
            <a:srgbClr val="006D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05439AE-7F11-0A48-8273-B910EFE57EF2}"/>
              </a:ext>
            </a:extLst>
          </p:cNvPr>
          <p:cNvSpPr txBox="1"/>
          <p:nvPr userDrawn="1"/>
        </p:nvSpPr>
        <p:spPr>
          <a:xfrm>
            <a:off x="838200" y="6492875"/>
            <a:ext cx="303784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pitchFamily="34" charset="0"/>
                <a:ea typeface="+mn-ea"/>
                <a:cs typeface="+mn-cs"/>
              </a:rPr>
              <a:t>Confidential. © 2021 American Academy of Neurology</a:t>
            </a:r>
            <a:endParaRPr lang="en-US" dirty="0"/>
          </a:p>
        </p:txBody>
      </p:sp>
      <p:sp>
        <p:nvSpPr>
          <p:cNvPr id="9" name="TextBox 8">
            <a:extLst>
              <a:ext uri="{FF2B5EF4-FFF2-40B4-BE49-F238E27FC236}">
                <a16:creationId xmlns:a16="http://schemas.microsoft.com/office/drawing/2014/main" id="{858A0F39-BAD0-2D4D-8E02-3FA17BA79B5F}"/>
              </a:ext>
            </a:extLst>
          </p:cNvPr>
          <p:cNvSpPr txBox="1"/>
          <p:nvPr userDrawn="1"/>
        </p:nvSpPr>
        <p:spPr>
          <a:xfrm>
            <a:off x="8498842" y="6492875"/>
            <a:ext cx="3037840" cy="2308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D3C1-E271-5D44-9F02-3945EF68A760}"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pitchFamily="34" charset="0"/>
                <a:ea typeface="+mn-ea"/>
                <a:cs typeface="+mn-cs"/>
              </a:rPr>
              <a:t>‹#›</a:t>
            </a:fld>
            <a:endParaRPr lang="en-US" dirty="0"/>
          </a:p>
        </p:txBody>
      </p:sp>
    </p:spTree>
    <p:extLst>
      <p:ext uri="{BB962C8B-B14F-4D97-AF65-F5344CB8AC3E}">
        <p14:creationId xmlns:p14="http://schemas.microsoft.com/office/powerpoint/2010/main" val="213510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5" r:id="rId9"/>
    <p:sldLayoutId id="2147483658" r:id="rId10"/>
  </p:sldLayoutIdLst>
  <p:hf sldNum="0" hdr="0" ftr="0" dt="0"/>
  <p:txStyles>
    <p:titleStyle>
      <a:lvl1pPr algn="l" defTabSz="914400" rtl="0" eaLnBrk="1" latinLnBrk="0" hangingPunct="1">
        <a:lnSpc>
          <a:spcPct val="80000"/>
        </a:lnSpc>
        <a:spcBef>
          <a:spcPct val="0"/>
        </a:spcBef>
        <a:buNone/>
        <a:defRPr sz="3800" b="1" i="0" kern="1200" spc="-100" baseline="0">
          <a:solidFill>
            <a:srgbClr val="006D48"/>
          </a:solidFill>
          <a:latin typeface="Arial" panose="020B0604020202020204" pitchFamily="34" charset="0"/>
          <a:ea typeface="+mj-ea"/>
          <a:cs typeface="Calibri" panose="020F0502020204030204" pitchFamily="34" charset="0"/>
        </a:defRPr>
      </a:lvl1pPr>
    </p:titleStyle>
    <p:bodyStyle>
      <a:lvl1pPr marL="180975" indent="-180975" algn="l" defTabSz="914400" rtl="0" eaLnBrk="1" latinLnBrk="0" hangingPunct="1">
        <a:lnSpc>
          <a:spcPct val="90000"/>
        </a:lnSpc>
        <a:spcBef>
          <a:spcPts val="1000"/>
        </a:spcBef>
        <a:buClr>
          <a:srgbClr val="006D48"/>
        </a:buClr>
        <a:buFont typeface="Wingdings" pitchFamily="2" charset="2"/>
        <a:buChar char="§"/>
        <a:tabLst/>
        <a:defRPr sz="3000" b="0" i="0" kern="1200" spc="-100" baseline="0">
          <a:solidFill>
            <a:schemeClr val="tx1"/>
          </a:solidFill>
          <a:latin typeface="Calibri Light" panose="020F0302020204030204" pitchFamily="34" charset="0"/>
          <a:ea typeface="+mn-ea"/>
          <a:cs typeface="Calibri Light" panose="020F0302020204030204" pitchFamily="34" charset="0"/>
        </a:defRPr>
      </a:lvl1pPr>
      <a:lvl2pPr marL="404813" indent="-171450" algn="l" defTabSz="914400" rtl="0" eaLnBrk="1" latinLnBrk="0" hangingPunct="1">
        <a:lnSpc>
          <a:spcPct val="85000"/>
        </a:lnSpc>
        <a:spcBef>
          <a:spcPts val="600"/>
        </a:spcBef>
        <a:buClr>
          <a:srgbClr val="006D48"/>
        </a:buClr>
        <a:buFont typeface="Arial" panose="020B0604020202020204" pitchFamily="34" charset="0"/>
        <a:buChar char="•"/>
        <a:tabLst/>
        <a:defRPr sz="2600" b="0" i="0" kern="1200" spc="-50" baseline="0">
          <a:solidFill>
            <a:schemeClr val="tx1"/>
          </a:solidFill>
          <a:latin typeface="Calibri Light" panose="020F0302020204030204" pitchFamily="34" charset="0"/>
          <a:ea typeface="+mn-ea"/>
          <a:cs typeface="Calibri Light" panose="020F0302020204030204" pitchFamily="34" charset="0"/>
        </a:defRPr>
      </a:lvl2pPr>
      <a:lvl3pPr marL="628650" indent="-169863" algn="l" defTabSz="914400" rtl="0" eaLnBrk="1" latinLnBrk="0" hangingPunct="1">
        <a:lnSpc>
          <a:spcPct val="90000"/>
        </a:lnSpc>
        <a:spcBef>
          <a:spcPts val="500"/>
        </a:spcBef>
        <a:buClr>
          <a:srgbClr val="006D48"/>
        </a:buClr>
        <a:buFont typeface="System Font Regular"/>
        <a:buChar char="–"/>
        <a:tabLst/>
        <a:defRPr sz="2000" b="0" i="0" kern="1200">
          <a:solidFill>
            <a:schemeClr val="tx1"/>
          </a:solidFill>
          <a:latin typeface="Calibri Light" panose="020F0302020204030204" pitchFamily="34" charset="0"/>
          <a:ea typeface="+mn-ea"/>
          <a:cs typeface="Calibri Light" panose="020F0302020204030204" pitchFamily="34" charset="0"/>
        </a:defRPr>
      </a:lvl3pPr>
      <a:lvl4pPr marL="863600" indent="-171450"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4pPr>
      <a:lvl5pPr marL="1087438" indent="-169863"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49D9B6-CC47-3843-BF17-3D12EBE04FC3}"/>
              </a:ext>
            </a:extLst>
          </p:cNvPr>
          <p:cNvSpPr>
            <a:spLocks noGrp="1"/>
          </p:cNvSpPr>
          <p:nvPr>
            <p:ph type="ctrTitle" idx="4294967295"/>
          </p:nvPr>
        </p:nvSpPr>
        <p:spPr>
          <a:xfrm>
            <a:off x="1524000" y="1859798"/>
            <a:ext cx="9144000" cy="4398178"/>
          </a:xfrm>
        </p:spPr>
        <p:txBody>
          <a:bodyPr>
            <a:normAutofit/>
          </a:bodyPr>
          <a:lstStyle/>
          <a:p>
            <a:pPr algn="ctr">
              <a:spcBef>
                <a:spcPts val="600"/>
              </a:spcBef>
              <a:spcAft>
                <a:spcPts val="600"/>
              </a:spcAft>
            </a:pPr>
            <a:r>
              <a:rPr lang="en-US" altLang="en-US" sz="4400" b="1" dirty="0">
                <a:latin typeface="+mn-lt"/>
              </a:rPr>
              <a:t>Resident &amp; Fellow Section</a:t>
            </a:r>
            <a:br>
              <a:rPr lang="en-US" altLang="en-US" sz="4400" b="1" dirty="0">
                <a:latin typeface="+mn-lt"/>
              </a:rPr>
            </a:br>
            <a:r>
              <a:rPr lang="en-US" altLang="en-US" sz="4400" b="1" dirty="0">
                <a:latin typeface="+mn-lt"/>
              </a:rPr>
              <a:t>Teaching</a:t>
            </a: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r>
              <a:rPr lang="en-US" altLang="en-US" sz="3200" dirty="0">
                <a:latin typeface="Calibri" pitchFamily="34" charset="0"/>
              </a:rPr>
              <a:t>An </a:t>
            </a:r>
            <a:r>
              <a:rPr lang="en-US" altLang="en-US" sz="3200" b="1" dirty="0">
                <a:latin typeface="Calibri" pitchFamily="34" charset="0"/>
              </a:rPr>
              <a:t>18 </a:t>
            </a:r>
            <a:r>
              <a:rPr lang="en-US" altLang="en-US" sz="3200" b="1" dirty="0" err="1">
                <a:latin typeface="Calibri" pitchFamily="34" charset="0"/>
              </a:rPr>
              <a:t>yo</a:t>
            </a:r>
            <a:r>
              <a:rPr lang="en-US" altLang="en-US" sz="3200" b="1" dirty="0">
                <a:latin typeface="Calibri" pitchFamily="34" charset="0"/>
              </a:rPr>
              <a:t> with headache</a:t>
            </a:r>
            <a:r>
              <a:rPr lang="en-US" altLang="en-US" sz="3200" dirty="0">
                <a:latin typeface="Calibri" pitchFamily="34" charset="0"/>
              </a:rPr>
              <a:t> and</a:t>
            </a:r>
            <a:r>
              <a:rPr lang="en-US" altLang="en-US" sz="3200" b="1" dirty="0">
                <a:latin typeface="Calibri" pitchFamily="34" charset="0"/>
              </a:rPr>
              <a:t> vision loss</a:t>
            </a:r>
            <a:br>
              <a:rPr lang="en-US" altLang="en-US" sz="3600" b="0" dirty="0">
                <a:latin typeface="+mn-lt"/>
              </a:rPr>
            </a:br>
            <a:endParaRPr lang="en-US" sz="3600" b="0" spc="-100" dirty="0">
              <a:solidFill>
                <a:schemeClr val="tx1">
                  <a:lumMod val="95000"/>
                  <a:lumOff val="5000"/>
                </a:schemeClr>
              </a:solidFill>
              <a:latin typeface="+mn-lt"/>
            </a:endParaRPr>
          </a:p>
        </p:txBody>
      </p:sp>
      <p:pic>
        <p:nvPicPr>
          <p:cNvPr id="8" name="Picture 7">
            <a:extLst>
              <a:ext uri="{FF2B5EF4-FFF2-40B4-BE49-F238E27FC236}">
                <a16:creationId xmlns:a16="http://schemas.microsoft.com/office/drawing/2014/main" id="{AD2FCF76-B8EF-1A4F-ACCB-04B72065A83D}"/>
              </a:ext>
            </a:extLst>
          </p:cNvPr>
          <p:cNvPicPr>
            <a:picLocks noChangeAspect="1"/>
          </p:cNvPicPr>
          <p:nvPr/>
        </p:nvPicPr>
        <p:blipFill>
          <a:blip r:embed="rId2"/>
          <a:stretch>
            <a:fillRect/>
          </a:stretch>
        </p:blipFill>
        <p:spPr>
          <a:xfrm>
            <a:off x="5370915" y="6121100"/>
            <a:ext cx="1511814" cy="643085"/>
          </a:xfrm>
          <a:prstGeom prst="rect">
            <a:avLst/>
          </a:prstGeom>
        </p:spPr>
      </p:pic>
      <p:pic>
        <p:nvPicPr>
          <p:cNvPr id="10" name="Picture 9" descr="Text&#10;&#10;Description automatically generated">
            <a:extLst>
              <a:ext uri="{FF2B5EF4-FFF2-40B4-BE49-F238E27FC236}">
                <a16:creationId xmlns:a16="http://schemas.microsoft.com/office/drawing/2014/main" id="{ABEA4AC9-172E-B04F-AD22-D2A5D405C514}"/>
              </a:ext>
            </a:extLst>
          </p:cNvPr>
          <p:cNvPicPr>
            <a:picLocks noChangeAspect="1"/>
          </p:cNvPicPr>
          <p:nvPr/>
        </p:nvPicPr>
        <p:blipFill>
          <a:blip r:embed="rId3"/>
          <a:stretch>
            <a:fillRect/>
          </a:stretch>
        </p:blipFill>
        <p:spPr>
          <a:xfrm>
            <a:off x="319168" y="0"/>
            <a:ext cx="11879147" cy="2185261"/>
          </a:xfrm>
          <a:prstGeom prst="rect">
            <a:avLst/>
          </a:prstGeom>
        </p:spPr>
      </p:pic>
      <p:sp>
        <p:nvSpPr>
          <p:cNvPr id="3" name="TextBox 2">
            <a:extLst>
              <a:ext uri="{FF2B5EF4-FFF2-40B4-BE49-F238E27FC236}">
                <a16:creationId xmlns:a16="http://schemas.microsoft.com/office/drawing/2014/main" id="{4AA473F1-DB7A-4D0C-9E97-EBA5B765D302}"/>
              </a:ext>
            </a:extLst>
          </p:cNvPr>
          <p:cNvSpPr txBox="1"/>
          <p:nvPr/>
        </p:nvSpPr>
        <p:spPr>
          <a:xfrm>
            <a:off x="8633705" y="6257976"/>
            <a:ext cx="3564610" cy="461665"/>
          </a:xfrm>
          <a:prstGeom prst="rect">
            <a:avLst/>
          </a:prstGeom>
          <a:noFill/>
        </p:spPr>
        <p:txBody>
          <a:bodyPr wrap="square" rtlCol="0">
            <a:spAutoFit/>
          </a:bodyPr>
          <a:lstStyle/>
          <a:p>
            <a:r>
              <a:rPr lang="en-US" sz="2400" dirty="0" err="1"/>
              <a:t>Lineback</a:t>
            </a:r>
            <a:r>
              <a:rPr lang="en-US" sz="2400" dirty="0"/>
              <a:t> CM, et al.</a:t>
            </a:r>
          </a:p>
        </p:txBody>
      </p:sp>
      <p:sp>
        <p:nvSpPr>
          <p:cNvPr id="4" name="Rectangle 3">
            <a:extLst>
              <a:ext uri="{FF2B5EF4-FFF2-40B4-BE49-F238E27FC236}">
                <a16:creationId xmlns:a16="http://schemas.microsoft.com/office/drawing/2014/main" id="{860850C8-3FE1-47B0-B5A1-6DB4201793A7}"/>
              </a:ext>
            </a:extLst>
          </p:cNvPr>
          <p:cNvSpPr/>
          <p:nvPr/>
        </p:nvSpPr>
        <p:spPr>
          <a:xfrm>
            <a:off x="790414" y="6442642"/>
            <a:ext cx="73358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23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B86C-0046-0847-AA19-7DC5660F0759}"/>
              </a:ext>
            </a:extLst>
          </p:cNvPr>
          <p:cNvSpPr>
            <a:spLocks noGrp="1"/>
          </p:cNvSpPr>
          <p:nvPr>
            <p:ph type="title"/>
          </p:nvPr>
        </p:nvSpPr>
        <p:spPr>
          <a:xfrm>
            <a:off x="838200" y="225277"/>
            <a:ext cx="10706100" cy="746212"/>
          </a:xfrm>
        </p:spPr>
        <p:txBody>
          <a:bodyPr>
            <a:normAutofit/>
          </a:bodyPr>
          <a:lstStyle/>
          <a:p>
            <a:r>
              <a:rPr lang="en-US" sz="3600" dirty="0"/>
              <a:t>Vignette</a:t>
            </a:r>
          </a:p>
        </p:txBody>
      </p:sp>
      <p:sp>
        <p:nvSpPr>
          <p:cNvPr id="3" name="Content Placeholder 2">
            <a:extLst>
              <a:ext uri="{FF2B5EF4-FFF2-40B4-BE49-F238E27FC236}">
                <a16:creationId xmlns:a16="http://schemas.microsoft.com/office/drawing/2014/main" id="{0E59BC63-83B2-2143-8468-F09F016CE2D4}"/>
              </a:ext>
            </a:extLst>
          </p:cNvPr>
          <p:cNvSpPr>
            <a:spLocks noGrp="1"/>
          </p:cNvSpPr>
          <p:nvPr>
            <p:ph idx="1"/>
          </p:nvPr>
        </p:nvSpPr>
        <p:spPr>
          <a:xfrm>
            <a:off x="838200" y="971489"/>
            <a:ext cx="10803673" cy="5358418"/>
          </a:xfrm>
        </p:spPr>
        <p:txBody>
          <a:bodyPr>
            <a:noAutofit/>
          </a:bodyPr>
          <a:lstStyle/>
          <a:p>
            <a:pPr>
              <a:spcBef>
                <a:spcPts val="0"/>
              </a:spcBef>
            </a:pPr>
            <a:r>
              <a:rPr lang="en-US" sz="2400" dirty="0"/>
              <a:t>18-year-old man with spastic quadriparesis from a traumatic C6 spinal cord injury (SCI) presented with recurrent episodes of thunderclap headache and blurry vision. He recently noticed episodes of urinary incontinence between scheduled self-catheterizations that were associated with headaches. His medications included muscle relaxants and oral anticoagulation for a history of deep vein thrombosis. </a:t>
            </a:r>
          </a:p>
          <a:p>
            <a:pPr>
              <a:spcBef>
                <a:spcPts val="0"/>
              </a:spcBef>
            </a:pPr>
            <a:r>
              <a:rPr lang="en-US" sz="2400" dirty="0"/>
              <a:t>On presentation, he experienced a sudden severe </a:t>
            </a:r>
            <a:r>
              <a:rPr lang="en-US" sz="2400" dirty="0" err="1"/>
              <a:t>holocephalic</a:t>
            </a:r>
            <a:r>
              <a:rPr lang="en-US" sz="2400" dirty="0"/>
              <a:t> headache, described as “two butcher knives stabbing”, and abrupt loss of vision. His blood pressure rose to 200s/90s (baseline 90s/60s) mmHg; pulse was 48 beats/min. His visual symptoms resolved within an hour, followed by two recurrent episodes over the following 24-hours. </a:t>
            </a:r>
          </a:p>
          <a:p>
            <a:pPr>
              <a:spcBef>
                <a:spcPts val="0"/>
              </a:spcBef>
            </a:pPr>
            <a:r>
              <a:rPr lang="en-US" sz="2400" dirty="0"/>
              <a:t>Examination revealed inability to count fingers in all four visual quadrants and chronic quadriparesis. CT angiography showed multifocal narrowing of the cerebral arteries. Transcranial Doppler (TCD) showed elevated mean flow velocities consistent with vasospasm.</a:t>
            </a:r>
          </a:p>
          <a:p>
            <a:pPr>
              <a:spcBef>
                <a:spcPts val="0"/>
              </a:spcBef>
            </a:pPr>
            <a:r>
              <a:rPr lang="en-US" sz="2400" dirty="0"/>
              <a:t>He was diagnosed with autonomic dysreflexia (AD) secondary to neurogenic bladder. A foley catheter was placed, and episodes ceased. Repeat TCDs demonstrated resolution of vasospasm. He was discharged home with suprapubic catheter, with baseline blood pressure and normal vision. </a:t>
            </a:r>
          </a:p>
        </p:txBody>
      </p:sp>
      <p:sp>
        <p:nvSpPr>
          <p:cNvPr id="4" name="Rectangle 3">
            <a:extLst>
              <a:ext uri="{FF2B5EF4-FFF2-40B4-BE49-F238E27FC236}">
                <a16:creationId xmlns:a16="http://schemas.microsoft.com/office/drawing/2014/main" id="{5012CDD2-989F-4243-8138-47F2482BB5B1}"/>
              </a:ext>
            </a:extLst>
          </p:cNvPr>
          <p:cNvSpPr/>
          <p:nvPr/>
        </p:nvSpPr>
        <p:spPr>
          <a:xfrm>
            <a:off x="838200" y="6462793"/>
            <a:ext cx="665136" cy="1699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F53447A-B45E-40C8-A413-F1E5F4038891}"/>
              </a:ext>
            </a:extLst>
          </p:cNvPr>
          <p:cNvSpPr txBox="1"/>
          <p:nvPr/>
        </p:nvSpPr>
        <p:spPr>
          <a:xfrm>
            <a:off x="8679051" y="6293838"/>
            <a:ext cx="2433234" cy="461665"/>
          </a:xfrm>
          <a:prstGeom prst="rect">
            <a:avLst/>
          </a:prstGeom>
          <a:noFill/>
        </p:spPr>
        <p:txBody>
          <a:bodyPr wrap="square" rtlCol="0">
            <a:spAutoFit/>
          </a:bodyPr>
          <a:lstStyle/>
          <a:p>
            <a:r>
              <a:rPr lang="en-US" sz="2400" dirty="0" err="1"/>
              <a:t>Lineback</a:t>
            </a:r>
            <a:r>
              <a:rPr lang="en-US" sz="2400" dirty="0"/>
              <a:t> CM et al</a:t>
            </a:r>
            <a:r>
              <a:rPr lang="en-US" dirty="0"/>
              <a:t>.</a:t>
            </a:r>
          </a:p>
        </p:txBody>
      </p:sp>
    </p:spTree>
    <p:extLst>
      <p:ext uri="{BB962C8B-B14F-4D97-AF65-F5344CB8AC3E}">
        <p14:creationId xmlns:p14="http://schemas.microsoft.com/office/powerpoint/2010/main" val="38893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9FAE5-417D-8949-8720-0B69E8A38F50}"/>
              </a:ext>
            </a:extLst>
          </p:cNvPr>
          <p:cNvSpPr>
            <a:spLocks noGrp="1"/>
          </p:cNvSpPr>
          <p:nvPr>
            <p:ph type="title"/>
          </p:nvPr>
        </p:nvSpPr>
        <p:spPr>
          <a:xfrm>
            <a:off x="437181" y="220263"/>
            <a:ext cx="10706100" cy="934451"/>
          </a:xfrm>
        </p:spPr>
        <p:txBody>
          <a:bodyPr>
            <a:normAutofit fontScale="90000"/>
          </a:bodyPr>
          <a:lstStyle/>
          <a:p>
            <a:r>
              <a:rPr lang="en-US" sz="3600" dirty="0"/>
              <a:t>Imaging</a:t>
            </a:r>
            <a:br>
              <a:rPr lang="en-US" sz="3600" dirty="0"/>
            </a:br>
            <a:br>
              <a:rPr lang="en-US" sz="3600" dirty="0"/>
            </a:br>
            <a:r>
              <a:rPr lang="en-US" sz="3600" dirty="0"/>
              <a:t>Figure 1</a:t>
            </a:r>
          </a:p>
        </p:txBody>
      </p:sp>
      <p:sp>
        <p:nvSpPr>
          <p:cNvPr id="3" name="TextBox 2">
            <a:extLst>
              <a:ext uri="{FF2B5EF4-FFF2-40B4-BE49-F238E27FC236}">
                <a16:creationId xmlns:a16="http://schemas.microsoft.com/office/drawing/2014/main" id="{3629ED3D-902F-4280-9072-9D2ACF6D914B}"/>
              </a:ext>
            </a:extLst>
          </p:cNvPr>
          <p:cNvSpPr txBox="1"/>
          <p:nvPr/>
        </p:nvSpPr>
        <p:spPr>
          <a:xfrm>
            <a:off x="8415580" y="6329906"/>
            <a:ext cx="2727701" cy="461665"/>
          </a:xfrm>
          <a:prstGeom prst="rect">
            <a:avLst/>
          </a:prstGeom>
          <a:noFill/>
        </p:spPr>
        <p:txBody>
          <a:bodyPr wrap="square" rtlCol="0">
            <a:spAutoFit/>
          </a:bodyPr>
          <a:lstStyle/>
          <a:p>
            <a:r>
              <a:rPr lang="en-US" sz="2400" dirty="0" err="1"/>
              <a:t>Lineback</a:t>
            </a:r>
            <a:r>
              <a:rPr lang="en-US" sz="2400" dirty="0"/>
              <a:t> CM et al.</a:t>
            </a:r>
          </a:p>
        </p:txBody>
      </p:sp>
      <p:sp>
        <p:nvSpPr>
          <p:cNvPr id="20" name="TextBox 19">
            <a:extLst>
              <a:ext uri="{FF2B5EF4-FFF2-40B4-BE49-F238E27FC236}">
                <a16:creationId xmlns:a16="http://schemas.microsoft.com/office/drawing/2014/main" id="{76D6BDFA-6344-664D-9945-8CC813502F51}"/>
              </a:ext>
            </a:extLst>
          </p:cNvPr>
          <p:cNvSpPr txBox="1"/>
          <p:nvPr/>
        </p:nvSpPr>
        <p:spPr>
          <a:xfrm>
            <a:off x="2890468" y="97547"/>
            <a:ext cx="290457" cy="369332"/>
          </a:xfrm>
          <a:prstGeom prst="rect">
            <a:avLst/>
          </a:prstGeom>
          <a:noFill/>
        </p:spPr>
        <p:txBody>
          <a:bodyPr wrap="square" rtlCol="0">
            <a:spAutoFit/>
          </a:bodyPr>
          <a:lstStyle/>
          <a:p>
            <a:r>
              <a:rPr lang="en-US" dirty="0">
                <a:solidFill>
                  <a:schemeClr val="bg1"/>
                </a:solidFill>
              </a:rPr>
              <a:t>B</a:t>
            </a:r>
          </a:p>
        </p:txBody>
      </p:sp>
      <p:sp>
        <p:nvSpPr>
          <p:cNvPr id="22" name="Rectangle 21">
            <a:extLst>
              <a:ext uri="{FF2B5EF4-FFF2-40B4-BE49-F238E27FC236}">
                <a16:creationId xmlns:a16="http://schemas.microsoft.com/office/drawing/2014/main" id="{32FC10B2-953B-F94C-8493-AB64E905009A}"/>
              </a:ext>
            </a:extLst>
          </p:cNvPr>
          <p:cNvSpPr/>
          <p:nvPr/>
        </p:nvSpPr>
        <p:spPr>
          <a:xfrm>
            <a:off x="2901500" y="3415928"/>
            <a:ext cx="327334" cy="369332"/>
          </a:xfrm>
          <a:prstGeom prst="rect">
            <a:avLst/>
          </a:prstGeom>
        </p:spPr>
        <p:txBody>
          <a:bodyPr wrap="square">
            <a:spAutoFit/>
          </a:bodyPr>
          <a:lstStyle/>
          <a:p>
            <a:r>
              <a:rPr lang="en-US" dirty="0">
                <a:solidFill>
                  <a:schemeClr val="bg1"/>
                </a:solidFill>
              </a:rPr>
              <a:t>D</a:t>
            </a:r>
          </a:p>
        </p:txBody>
      </p:sp>
      <p:grpSp>
        <p:nvGrpSpPr>
          <p:cNvPr id="45" name="Group 44">
            <a:extLst>
              <a:ext uri="{FF2B5EF4-FFF2-40B4-BE49-F238E27FC236}">
                <a16:creationId xmlns:a16="http://schemas.microsoft.com/office/drawing/2014/main" id="{EC3AD996-29AD-CE45-A1FA-F095003D71FC}"/>
              </a:ext>
            </a:extLst>
          </p:cNvPr>
          <p:cNvGrpSpPr/>
          <p:nvPr/>
        </p:nvGrpSpPr>
        <p:grpSpPr>
          <a:xfrm>
            <a:off x="2175085" y="687488"/>
            <a:ext cx="8612230" cy="5228823"/>
            <a:chOff x="82176" y="76447"/>
            <a:chExt cx="8612230" cy="5228823"/>
          </a:xfrm>
        </p:grpSpPr>
        <p:grpSp>
          <p:nvGrpSpPr>
            <p:cNvPr id="46" name="Group 45">
              <a:extLst>
                <a:ext uri="{FF2B5EF4-FFF2-40B4-BE49-F238E27FC236}">
                  <a16:creationId xmlns:a16="http://schemas.microsoft.com/office/drawing/2014/main" id="{21B1A0EF-0549-2142-91AD-467A54315AE0}"/>
                </a:ext>
              </a:extLst>
            </p:cNvPr>
            <p:cNvGrpSpPr/>
            <p:nvPr/>
          </p:nvGrpSpPr>
          <p:grpSpPr>
            <a:xfrm>
              <a:off x="82176" y="76447"/>
              <a:ext cx="8612230" cy="5228823"/>
              <a:chOff x="-2197101" y="-71023"/>
              <a:chExt cx="8612230" cy="5228823"/>
            </a:xfrm>
          </p:grpSpPr>
          <p:pic>
            <p:nvPicPr>
              <p:cNvPr id="59" name="Picture 58">
                <a:extLst>
                  <a:ext uri="{FF2B5EF4-FFF2-40B4-BE49-F238E27FC236}">
                    <a16:creationId xmlns:a16="http://schemas.microsoft.com/office/drawing/2014/main" id="{4186DDBD-0D56-2640-9386-BE8B4E83535D}"/>
                  </a:ext>
                </a:extLst>
              </p:cNvPr>
              <p:cNvPicPr>
                <a:picLocks noChangeAspect="1"/>
              </p:cNvPicPr>
              <p:nvPr/>
            </p:nvPicPr>
            <p:blipFill rotWithShape="1">
              <a:blip r:embed="rId3">
                <a:extLst>
                  <a:ext uri="{28A0092B-C50C-407E-A947-70E740481C1C}">
                    <a14:useLocalDpi xmlns:a14="http://schemas.microsoft.com/office/drawing/2010/main" val="0"/>
                  </a:ext>
                </a:extLst>
              </a:blip>
              <a:srcRect l="6658" t="10898" r="18585"/>
              <a:stretch/>
            </p:blipFill>
            <p:spPr>
              <a:xfrm>
                <a:off x="-513014" y="-71023"/>
                <a:ext cx="1621223" cy="2195825"/>
              </a:xfrm>
              <a:prstGeom prst="rect">
                <a:avLst/>
              </a:prstGeom>
            </p:spPr>
          </p:pic>
          <p:pic>
            <p:nvPicPr>
              <p:cNvPr id="60" name="Picture 59" descr="A picture containing indoor&#10;&#10;Description automatically generated">
                <a:extLst>
                  <a:ext uri="{FF2B5EF4-FFF2-40B4-BE49-F238E27FC236}">
                    <a16:creationId xmlns:a16="http://schemas.microsoft.com/office/drawing/2014/main" id="{288917B9-E7B0-F841-BB4F-2771978E4B36}"/>
                  </a:ext>
                </a:extLst>
              </p:cNvPr>
              <p:cNvPicPr>
                <a:picLocks noChangeAspect="1"/>
              </p:cNvPicPr>
              <p:nvPr/>
            </p:nvPicPr>
            <p:blipFill rotWithShape="1">
              <a:blip r:embed="rId4">
                <a:extLst>
                  <a:ext uri="{28A0092B-C50C-407E-A947-70E740481C1C}">
                    <a14:useLocalDpi xmlns:a14="http://schemas.microsoft.com/office/drawing/2010/main" val="0"/>
                  </a:ext>
                </a:extLst>
              </a:blip>
              <a:srcRect l="23997" t="4345" r="20547" b="6542"/>
              <a:stretch/>
            </p:blipFill>
            <p:spPr>
              <a:xfrm>
                <a:off x="-2197101" y="-71022"/>
                <a:ext cx="1539693" cy="2195826"/>
              </a:xfrm>
              <a:prstGeom prst="rect">
                <a:avLst/>
              </a:prstGeom>
            </p:spPr>
          </p:pic>
          <p:pic>
            <p:nvPicPr>
              <p:cNvPr id="61" name="Picture 60">
                <a:extLst>
                  <a:ext uri="{FF2B5EF4-FFF2-40B4-BE49-F238E27FC236}">
                    <a16:creationId xmlns:a16="http://schemas.microsoft.com/office/drawing/2014/main" id="{99C1D32C-81ED-F845-AC68-6255CF8E91D8}"/>
                  </a:ext>
                </a:extLst>
              </p:cNvPr>
              <p:cNvPicPr>
                <a:picLocks noChangeAspect="1"/>
              </p:cNvPicPr>
              <p:nvPr/>
            </p:nvPicPr>
            <p:blipFill rotWithShape="1">
              <a:blip r:embed="rId5">
                <a:extLst>
                  <a:ext uri="{28A0092B-C50C-407E-A947-70E740481C1C}">
                    <a14:useLocalDpi xmlns:a14="http://schemas.microsoft.com/office/drawing/2010/main" val="0"/>
                  </a:ext>
                </a:extLst>
              </a:blip>
              <a:srcRect l="7815" t="5761" r="9627" b="8334"/>
              <a:stretch/>
            </p:blipFill>
            <p:spPr>
              <a:xfrm>
                <a:off x="-2197101" y="2286000"/>
                <a:ext cx="3305310" cy="2871800"/>
              </a:xfrm>
              <a:prstGeom prst="rect">
                <a:avLst/>
              </a:prstGeom>
            </p:spPr>
          </p:pic>
          <p:pic>
            <p:nvPicPr>
              <p:cNvPr id="62" name="Content Placeholder 3">
                <a:extLst>
                  <a:ext uri="{FF2B5EF4-FFF2-40B4-BE49-F238E27FC236}">
                    <a16:creationId xmlns:a16="http://schemas.microsoft.com/office/drawing/2014/main" id="{D9607A5D-FDE2-3140-9654-E511BD84E385}"/>
                  </a:ext>
                </a:extLst>
              </p:cNvPr>
              <p:cNvPicPr>
                <a:picLocks noChangeAspect="1"/>
              </p:cNvPicPr>
              <p:nvPr/>
            </p:nvPicPr>
            <p:blipFill rotWithShape="1">
              <a:blip r:embed="rId6">
                <a:extLst>
                  <a:ext uri="{28A0092B-C50C-407E-A947-70E740481C1C}">
                    <a14:useLocalDpi xmlns:a14="http://schemas.microsoft.com/office/drawing/2010/main" val="0"/>
                  </a:ext>
                </a:extLst>
              </a:blip>
              <a:srcRect l="13407" t="4961" r="9452" b="7586"/>
              <a:stretch/>
            </p:blipFill>
            <p:spPr>
              <a:xfrm>
                <a:off x="1203434" y="-71022"/>
                <a:ext cx="5211695" cy="5228822"/>
              </a:xfrm>
              <a:prstGeom prst="rect">
                <a:avLst/>
              </a:prstGeom>
            </p:spPr>
          </p:pic>
          <p:sp>
            <p:nvSpPr>
              <p:cNvPr id="63" name="Rectangle 62">
                <a:extLst>
                  <a:ext uri="{FF2B5EF4-FFF2-40B4-BE49-F238E27FC236}">
                    <a16:creationId xmlns:a16="http://schemas.microsoft.com/office/drawing/2014/main" id="{238B7F58-7090-8C44-B5F1-209E25CF41E7}"/>
                  </a:ext>
                </a:extLst>
              </p:cNvPr>
              <p:cNvSpPr/>
              <p:nvPr/>
            </p:nvSpPr>
            <p:spPr>
              <a:xfrm>
                <a:off x="4721227" y="5104825"/>
                <a:ext cx="69849" cy="45719"/>
              </a:xfrm>
              <a:prstGeom prst="rect">
                <a:avLst/>
              </a:prstGeom>
              <a:solidFill>
                <a:srgbClr val="3D3C3D"/>
              </a:solidFill>
              <a:ln>
                <a:solidFill>
                  <a:srgbClr val="3D3C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47" name="Straight Arrow Connector 46">
              <a:extLst>
                <a:ext uri="{FF2B5EF4-FFF2-40B4-BE49-F238E27FC236}">
                  <a16:creationId xmlns:a16="http://schemas.microsoft.com/office/drawing/2014/main" id="{C94683A4-AD57-2D47-B106-2AB7AAEE0EB7}"/>
                </a:ext>
              </a:extLst>
            </p:cNvPr>
            <p:cNvCxnSpPr>
              <a:cxnSpLocks/>
            </p:cNvCxnSpPr>
            <p:nvPr/>
          </p:nvCxnSpPr>
          <p:spPr>
            <a:xfrm flipH="1">
              <a:off x="1779353" y="460967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8C88AF2-6A4E-B14E-88EA-136A84F152C5}"/>
                </a:ext>
              </a:extLst>
            </p:cNvPr>
            <p:cNvCxnSpPr>
              <a:cxnSpLocks/>
            </p:cNvCxnSpPr>
            <p:nvPr/>
          </p:nvCxnSpPr>
          <p:spPr>
            <a:xfrm flipH="1">
              <a:off x="1952090" y="4933308"/>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DB4C06A7-9B07-D743-900E-B409F0D77016}"/>
                </a:ext>
              </a:extLst>
            </p:cNvPr>
            <p:cNvCxnSpPr>
              <a:cxnSpLocks/>
            </p:cNvCxnSpPr>
            <p:nvPr/>
          </p:nvCxnSpPr>
          <p:spPr>
            <a:xfrm flipH="1">
              <a:off x="1230078" y="401912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E7D85BD-87B7-0941-9796-A69661D83EE9}"/>
                </a:ext>
              </a:extLst>
            </p:cNvPr>
            <p:cNvCxnSpPr>
              <a:cxnSpLocks/>
            </p:cNvCxnSpPr>
            <p:nvPr/>
          </p:nvCxnSpPr>
          <p:spPr>
            <a:xfrm flipH="1">
              <a:off x="769703" y="367622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24FC9FA-0C8A-BA40-9150-31DF56FA32B7}"/>
                </a:ext>
              </a:extLst>
            </p:cNvPr>
            <p:cNvCxnSpPr>
              <a:cxnSpLocks/>
            </p:cNvCxnSpPr>
            <p:nvPr/>
          </p:nvCxnSpPr>
          <p:spPr>
            <a:xfrm flipH="1">
              <a:off x="6198954" y="4232274"/>
              <a:ext cx="173736" cy="1005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3610068-F6AA-2248-83FB-E80AFE2678BB}"/>
                </a:ext>
              </a:extLst>
            </p:cNvPr>
            <p:cNvCxnSpPr>
              <a:cxnSpLocks/>
            </p:cNvCxnSpPr>
            <p:nvPr/>
          </p:nvCxnSpPr>
          <p:spPr>
            <a:xfrm flipH="1">
              <a:off x="6112584" y="3845204"/>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B2D6806-FA34-D84D-9380-002EDF54B29B}"/>
                </a:ext>
              </a:extLst>
            </p:cNvPr>
            <p:cNvCxnSpPr>
              <a:cxnSpLocks/>
            </p:cNvCxnSpPr>
            <p:nvPr/>
          </p:nvCxnSpPr>
          <p:spPr>
            <a:xfrm>
              <a:off x="5337175" y="3905529"/>
              <a:ext cx="173736" cy="1005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3F09ADB-0EEF-3E46-A380-5E82884414F9}"/>
                </a:ext>
              </a:extLst>
            </p:cNvPr>
            <p:cNvCxnSpPr>
              <a:cxnSpLocks/>
            </p:cNvCxnSpPr>
            <p:nvPr/>
          </p:nvCxnSpPr>
          <p:spPr>
            <a:xfrm flipH="1" flipV="1">
              <a:off x="6310079" y="4015825"/>
              <a:ext cx="173736" cy="965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00C24B7-D084-F24A-94F5-E2D946D64400}"/>
                </a:ext>
              </a:extLst>
            </p:cNvPr>
            <p:cNvSpPr txBox="1"/>
            <p:nvPr/>
          </p:nvSpPr>
          <p:spPr>
            <a:xfrm>
              <a:off x="82176" y="76447"/>
              <a:ext cx="248750" cy="369332"/>
            </a:xfrm>
            <a:prstGeom prst="rect">
              <a:avLst/>
            </a:prstGeom>
            <a:noFill/>
          </p:spPr>
          <p:txBody>
            <a:bodyPr wrap="square" rtlCol="0">
              <a:spAutoFit/>
            </a:bodyPr>
            <a:lstStyle/>
            <a:p>
              <a:r>
                <a:rPr lang="en-US" dirty="0">
                  <a:solidFill>
                    <a:schemeClr val="bg1"/>
                  </a:solidFill>
                </a:rPr>
                <a:t>A</a:t>
              </a:r>
            </a:p>
          </p:txBody>
        </p:sp>
        <p:sp>
          <p:nvSpPr>
            <p:cNvPr id="56" name="TextBox 55">
              <a:extLst>
                <a:ext uri="{FF2B5EF4-FFF2-40B4-BE49-F238E27FC236}">
                  <a16:creationId xmlns:a16="http://schemas.microsoft.com/office/drawing/2014/main" id="{A76BBBDE-D83F-BE42-8239-AA948EB69948}"/>
                </a:ext>
              </a:extLst>
            </p:cNvPr>
            <p:cNvSpPr txBox="1"/>
            <p:nvPr/>
          </p:nvSpPr>
          <p:spPr>
            <a:xfrm>
              <a:off x="1779353" y="89055"/>
              <a:ext cx="248750" cy="369332"/>
            </a:xfrm>
            <a:prstGeom prst="rect">
              <a:avLst/>
            </a:prstGeom>
            <a:noFill/>
          </p:spPr>
          <p:txBody>
            <a:bodyPr wrap="square" rtlCol="0">
              <a:spAutoFit/>
            </a:bodyPr>
            <a:lstStyle/>
            <a:p>
              <a:r>
                <a:rPr lang="en-US" dirty="0">
                  <a:solidFill>
                    <a:schemeClr val="bg1"/>
                  </a:solidFill>
                </a:rPr>
                <a:t>B</a:t>
              </a:r>
            </a:p>
          </p:txBody>
        </p:sp>
        <p:sp>
          <p:nvSpPr>
            <p:cNvPr id="57" name="TextBox 56">
              <a:extLst>
                <a:ext uri="{FF2B5EF4-FFF2-40B4-BE49-F238E27FC236}">
                  <a16:creationId xmlns:a16="http://schemas.microsoft.com/office/drawing/2014/main" id="{20D8D30A-5CDB-0346-A04C-A6DAD3FB6A2B}"/>
                </a:ext>
              </a:extLst>
            </p:cNvPr>
            <p:cNvSpPr txBox="1"/>
            <p:nvPr/>
          </p:nvSpPr>
          <p:spPr>
            <a:xfrm>
              <a:off x="82176" y="2506193"/>
              <a:ext cx="248750" cy="369332"/>
            </a:xfrm>
            <a:prstGeom prst="rect">
              <a:avLst/>
            </a:prstGeom>
            <a:noFill/>
          </p:spPr>
          <p:txBody>
            <a:bodyPr wrap="square" rtlCol="0">
              <a:spAutoFit/>
            </a:bodyPr>
            <a:lstStyle/>
            <a:p>
              <a:r>
                <a:rPr lang="en-US" dirty="0">
                  <a:solidFill>
                    <a:schemeClr val="bg1"/>
                  </a:solidFill>
                </a:rPr>
                <a:t>C</a:t>
              </a:r>
            </a:p>
          </p:txBody>
        </p:sp>
        <p:sp>
          <p:nvSpPr>
            <p:cNvPr id="58" name="TextBox 57">
              <a:extLst>
                <a:ext uri="{FF2B5EF4-FFF2-40B4-BE49-F238E27FC236}">
                  <a16:creationId xmlns:a16="http://schemas.microsoft.com/office/drawing/2014/main" id="{35E84EA0-20ED-6B4E-928C-AF8D2C58293E}"/>
                </a:ext>
              </a:extLst>
            </p:cNvPr>
            <p:cNvSpPr txBox="1"/>
            <p:nvPr/>
          </p:nvSpPr>
          <p:spPr>
            <a:xfrm>
              <a:off x="3482711" y="89055"/>
              <a:ext cx="248750" cy="369332"/>
            </a:xfrm>
            <a:prstGeom prst="rect">
              <a:avLst/>
            </a:prstGeom>
            <a:noFill/>
          </p:spPr>
          <p:txBody>
            <a:bodyPr wrap="square" rtlCol="0">
              <a:spAutoFit/>
            </a:bodyPr>
            <a:lstStyle/>
            <a:p>
              <a:r>
                <a:rPr lang="en-US" dirty="0">
                  <a:solidFill>
                    <a:schemeClr val="bg1"/>
                  </a:solidFill>
                </a:rPr>
                <a:t>D</a:t>
              </a:r>
            </a:p>
          </p:txBody>
        </p:sp>
      </p:grpSp>
    </p:spTree>
    <p:extLst>
      <p:ext uri="{BB962C8B-B14F-4D97-AF65-F5344CB8AC3E}">
        <p14:creationId xmlns:p14="http://schemas.microsoft.com/office/powerpoint/2010/main" val="309251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9FAE5-417D-8949-8720-0B69E8A38F50}"/>
              </a:ext>
            </a:extLst>
          </p:cNvPr>
          <p:cNvSpPr>
            <a:spLocks noGrp="1"/>
          </p:cNvSpPr>
          <p:nvPr>
            <p:ph type="title"/>
          </p:nvPr>
        </p:nvSpPr>
        <p:spPr>
          <a:xfrm>
            <a:off x="437181" y="285007"/>
            <a:ext cx="10706100" cy="934451"/>
          </a:xfrm>
        </p:spPr>
        <p:txBody>
          <a:bodyPr>
            <a:normAutofit fontScale="90000"/>
          </a:bodyPr>
          <a:lstStyle/>
          <a:p>
            <a:r>
              <a:rPr lang="en-US" sz="3600" dirty="0"/>
              <a:t>Imaging</a:t>
            </a:r>
            <a:br>
              <a:rPr lang="en-US" sz="3600" dirty="0"/>
            </a:br>
            <a:br>
              <a:rPr lang="en-US" sz="3600" dirty="0"/>
            </a:br>
            <a:r>
              <a:rPr lang="en-US" sz="3600" dirty="0"/>
              <a:t>Figure 2</a:t>
            </a:r>
          </a:p>
        </p:txBody>
      </p:sp>
      <p:sp>
        <p:nvSpPr>
          <p:cNvPr id="3" name="TextBox 2">
            <a:extLst>
              <a:ext uri="{FF2B5EF4-FFF2-40B4-BE49-F238E27FC236}">
                <a16:creationId xmlns:a16="http://schemas.microsoft.com/office/drawing/2014/main" id="{3629ED3D-902F-4280-9072-9D2ACF6D914B}"/>
              </a:ext>
            </a:extLst>
          </p:cNvPr>
          <p:cNvSpPr txBox="1"/>
          <p:nvPr/>
        </p:nvSpPr>
        <p:spPr>
          <a:xfrm>
            <a:off x="8415580" y="6329906"/>
            <a:ext cx="2727701" cy="461665"/>
          </a:xfrm>
          <a:prstGeom prst="rect">
            <a:avLst/>
          </a:prstGeom>
          <a:noFill/>
        </p:spPr>
        <p:txBody>
          <a:bodyPr wrap="square" rtlCol="0">
            <a:spAutoFit/>
          </a:bodyPr>
          <a:lstStyle/>
          <a:p>
            <a:r>
              <a:rPr lang="en-US" sz="2400" dirty="0" err="1"/>
              <a:t>Lineback</a:t>
            </a:r>
            <a:r>
              <a:rPr lang="en-US" sz="2400" dirty="0"/>
              <a:t> CM et al.</a:t>
            </a:r>
          </a:p>
        </p:txBody>
      </p:sp>
      <p:sp>
        <p:nvSpPr>
          <p:cNvPr id="20" name="TextBox 19">
            <a:extLst>
              <a:ext uri="{FF2B5EF4-FFF2-40B4-BE49-F238E27FC236}">
                <a16:creationId xmlns:a16="http://schemas.microsoft.com/office/drawing/2014/main" id="{76D6BDFA-6344-664D-9945-8CC813502F51}"/>
              </a:ext>
            </a:extLst>
          </p:cNvPr>
          <p:cNvSpPr txBox="1"/>
          <p:nvPr/>
        </p:nvSpPr>
        <p:spPr>
          <a:xfrm>
            <a:off x="2890468" y="97547"/>
            <a:ext cx="290457" cy="369332"/>
          </a:xfrm>
          <a:prstGeom prst="rect">
            <a:avLst/>
          </a:prstGeom>
          <a:noFill/>
        </p:spPr>
        <p:txBody>
          <a:bodyPr wrap="square" rtlCol="0">
            <a:spAutoFit/>
          </a:bodyPr>
          <a:lstStyle/>
          <a:p>
            <a:r>
              <a:rPr lang="en-US" dirty="0">
                <a:solidFill>
                  <a:schemeClr val="bg1"/>
                </a:solidFill>
              </a:rPr>
              <a:t>B</a:t>
            </a:r>
          </a:p>
        </p:txBody>
      </p:sp>
      <p:sp>
        <p:nvSpPr>
          <p:cNvPr id="22" name="Rectangle 21">
            <a:extLst>
              <a:ext uri="{FF2B5EF4-FFF2-40B4-BE49-F238E27FC236}">
                <a16:creationId xmlns:a16="http://schemas.microsoft.com/office/drawing/2014/main" id="{32FC10B2-953B-F94C-8493-AB64E905009A}"/>
              </a:ext>
            </a:extLst>
          </p:cNvPr>
          <p:cNvSpPr/>
          <p:nvPr/>
        </p:nvSpPr>
        <p:spPr>
          <a:xfrm>
            <a:off x="2901500" y="3415928"/>
            <a:ext cx="327334" cy="369332"/>
          </a:xfrm>
          <a:prstGeom prst="rect">
            <a:avLst/>
          </a:prstGeom>
        </p:spPr>
        <p:txBody>
          <a:bodyPr wrap="square">
            <a:spAutoFit/>
          </a:bodyPr>
          <a:lstStyle/>
          <a:p>
            <a:r>
              <a:rPr lang="en-US" dirty="0">
                <a:solidFill>
                  <a:schemeClr val="bg1"/>
                </a:solidFill>
              </a:rPr>
              <a:t>D</a:t>
            </a:r>
          </a:p>
        </p:txBody>
      </p:sp>
      <p:grpSp>
        <p:nvGrpSpPr>
          <p:cNvPr id="29" name="Group 28">
            <a:extLst>
              <a:ext uri="{FF2B5EF4-FFF2-40B4-BE49-F238E27FC236}">
                <a16:creationId xmlns:a16="http://schemas.microsoft.com/office/drawing/2014/main" id="{1B51231F-C603-0148-A015-902254C0E8E0}"/>
              </a:ext>
            </a:extLst>
          </p:cNvPr>
          <p:cNvGrpSpPr/>
          <p:nvPr/>
        </p:nvGrpSpPr>
        <p:grpSpPr>
          <a:xfrm>
            <a:off x="3508536" y="282213"/>
            <a:ext cx="5174927" cy="5868679"/>
            <a:chOff x="81334" y="97547"/>
            <a:chExt cx="5563366" cy="6441190"/>
          </a:xfrm>
        </p:grpSpPr>
        <p:grpSp>
          <p:nvGrpSpPr>
            <p:cNvPr id="30" name="Group 29">
              <a:extLst>
                <a:ext uri="{FF2B5EF4-FFF2-40B4-BE49-F238E27FC236}">
                  <a16:creationId xmlns:a16="http://schemas.microsoft.com/office/drawing/2014/main" id="{3CBCC616-6B37-6F47-89D3-30FB81A46E2D}"/>
                </a:ext>
              </a:extLst>
            </p:cNvPr>
            <p:cNvGrpSpPr/>
            <p:nvPr/>
          </p:nvGrpSpPr>
          <p:grpSpPr>
            <a:xfrm>
              <a:off x="81334" y="97547"/>
              <a:ext cx="5563366" cy="6441190"/>
              <a:chOff x="-2675415" y="33351"/>
              <a:chExt cx="5563366" cy="6441190"/>
            </a:xfrm>
          </p:grpSpPr>
          <p:pic>
            <p:nvPicPr>
              <p:cNvPr id="41" name="Picture 40">
                <a:extLst>
                  <a:ext uri="{FF2B5EF4-FFF2-40B4-BE49-F238E27FC236}">
                    <a16:creationId xmlns:a16="http://schemas.microsoft.com/office/drawing/2014/main" id="{CF6E9FA3-B0E5-7648-9156-8E8450BFC1F8}"/>
                  </a:ext>
                </a:extLst>
              </p:cNvPr>
              <p:cNvPicPr>
                <a:picLocks noChangeAspect="1"/>
              </p:cNvPicPr>
              <p:nvPr/>
            </p:nvPicPr>
            <p:blipFill rotWithShape="1">
              <a:blip r:embed="rId3">
                <a:extLst>
                  <a:ext uri="{28A0092B-C50C-407E-A947-70E740481C1C}">
                    <a14:useLocalDpi xmlns:a14="http://schemas.microsoft.com/office/drawing/2010/main" val="0"/>
                  </a:ext>
                </a:extLst>
              </a:blip>
              <a:srcRect l="18194" t="15934" r="19306" b="11565"/>
              <a:stretch/>
            </p:blipFill>
            <p:spPr>
              <a:xfrm>
                <a:off x="-2675415" y="3292429"/>
                <a:ext cx="2743200" cy="3182112"/>
              </a:xfrm>
              <a:prstGeom prst="rect">
                <a:avLst/>
              </a:prstGeom>
            </p:spPr>
          </p:pic>
          <p:pic>
            <p:nvPicPr>
              <p:cNvPr id="42" name="Picture 41">
                <a:extLst>
                  <a:ext uri="{FF2B5EF4-FFF2-40B4-BE49-F238E27FC236}">
                    <a16:creationId xmlns:a16="http://schemas.microsoft.com/office/drawing/2014/main" id="{DE63DD64-7CB4-4944-A098-61610EFD8572}"/>
                  </a:ext>
                </a:extLst>
              </p:cNvPr>
              <p:cNvPicPr>
                <a:picLocks noChangeAspect="1"/>
              </p:cNvPicPr>
              <p:nvPr/>
            </p:nvPicPr>
            <p:blipFill rotWithShape="1">
              <a:blip r:embed="rId4">
                <a:extLst>
                  <a:ext uri="{28A0092B-C50C-407E-A947-70E740481C1C}">
                    <a14:useLocalDpi xmlns:a14="http://schemas.microsoft.com/office/drawing/2010/main" val="0"/>
                  </a:ext>
                </a:extLst>
              </a:blip>
              <a:srcRect l="18194" t="18141" r="19306" b="9359"/>
              <a:stretch/>
            </p:blipFill>
            <p:spPr>
              <a:xfrm>
                <a:off x="-2675415" y="33351"/>
                <a:ext cx="2743200" cy="3182112"/>
              </a:xfrm>
              <a:prstGeom prst="rect">
                <a:avLst/>
              </a:prstGeom>
            </p:spPr>
          </p:pic>
          <p:pic>
            <p:nvPicPr>
              <p:cNvPr id="43" name="Picture 42">
                <a:extLst>
                  <a:ext uri="{FF2B5EF4-FFF2-40B4-BE49-F238E27FC236}">
                    <a16:creationId xmlns:a16="http://schemas.microsoft.com/office/drawing/2014/main" id="{4B434A6A-AAA8-8F40-8C60-79006BA70550}"/>
                  </a:ext>
                </a:extLst>
              </p:cNvPr>
              <p:cNvPicPr>
                <a:picLocks noChangeAspect="1"/>
              </p:cNvPicPr>
              <p:nvPr/>
            </p:nvPicPr>
            <p:blipFill rotWithShape="1">
              <a:blip r:embed="rId5">
                <a:extLst>
                  <a:ext uri="{28A0092B-C50C-407E-A947-70E740481C1C}">
                    <a14:useLocalDpi xmlns:a14="http://schemas.microsoft.com/office/drawing/2010/main" val="0"/>
                  </a:ext>
                </a:extLst>
              </a:blip>
              <a:srcRect l="18119" t="15935" r="19381" b="11564"/>
              <a:stretch/>
            </p:blipFill>
            <p:spPr>
              <a:xfrm>
                <a:off x="144751" y="3292429"/>
                <a:ext cx="2743200" cy="3182112"/>
              </a:xfrm>
              <a:prstGeom prst="rect">
                <a:avLst/>
              </a:prstGeom>
            </p:spPr>
          </p:pic>
          <p:pic>
            <p:nvPicPr>
              <p:cNvPr id="44" name="Content Placeholder 5">
                <a:extLst>
                  <a:ext uri="{FF2B5EF4-FFF2-40B4-BE49-F238E27FC236}">
                    <a16:creationId xmlns:a16="http://schemas.microsoft.com/office/drawing/2014/main" id="{FCDF5BA3-2887-A648-98AE-C896888C4BC6}"/>
                  </a:ext>
                </a:extLst>
              </p:cNvPr>
              <p:cNvPicPr>
                <a:picLocks noChangeAspect="1"/>
              </p:cNvPicPr>
              <p:nvPr/>
            </p:nvPicPr>
            <p:blipFill rotWithShape="1">
              <a:blip r:embed="rId6">
                <a:extLst>
                  <a:ext uri="{28A0092B-C50C-407E-A947-70E740481C1C}">
                    <a14:useLocalDpi xmlns:a14="http://schemas.microsoft.com/office/drawing/2010/main" val="0"/>
                  </a:ext>
                </a:extLst>
              </a:blip>
              <a:srcRect l="18119" t="18142" r="19381" b="9358"/>
              <a:stretch/>
            </p:blipFill>
            <p:spPr>
              <a:xfrm>
                <a:off x="144751" y="33351"/>
                <a:ext cx="2743200" cy="3182112"/>
              </a:xfrm>
              <a:prstGeom prst="rect">
                <a:avLst/>
              </a:prstGeom>
            </p:spPr>
          </p:pic>
        </p:grpSp>
        <p:cxnSp>
          <p:nvCxnSpPr>
            <p:cNvPr id="31" name="Straight Arrow Connector 30">
              <a:extLst>
                <a:ext uri="{FF2B5EF4-FFF2-40B4-BE49-F238E27FC236}">
                  <a16:creationId xmlns:a16="http://schemas.microsoft.com/office/drawing/2014/main" id="{81749DE0-C454-014A-BB76-DC2C37D2D9C1}"/>
                </a:ext>
              </a:extLst>
            </p:cNvPr>
            <p:cNvCxnSpPr>
              <a:cxnSpLocks/>
            </p:cNvCxnSpPr>
            <p:nvPr/>
          </p:nvCxnSpPr>
          <p:spPr>
            <a:xfrm flipH="1">
              <a:off x="2058753" y="280119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B184519-ABFD-4D4E-BAD1-FCC1895A27D3}"/>
                </a:ext>
              </a:extLst>
            </p:cNvPr>
            <p:cNvCxnSpPr>
              <a:cxnSpLocks/>
            </p:cNvCxnSpPr>
            <p:nvPr/>
          </p:nvCxnSpPr>
          <p:spPr>
            <a:xfrm flipH="1">
              <a:off x="1753953" y="616415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7AFA841-1B4B-4D4B-9EDE-D623011591F0}"/>
                </a:ext>
              </a:extLst>
            </p:cNvPr>
            <p:cNvCxnSpPr>
              <a:cxnSpLocks/>
            </p:cNvCxnSpPr>
            <p:nvPr/>
          </p:nvCxnSpPr>
          <p:spPr>
            <a:xfrm flipH="1">
              <a:off x="1317073" y="601683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5B6B304-B433-364C-8517-A5A9EBDF3EBE}"/>
                </a:ext>
              </a:extLst>
            </p:cNvPr>
            <p:cNvCxnSpPr>
              <a:cxnSpLocks/>
            </p:cNvCxnSpPr>
            <p:nvPr/>
          </p:nvCxnSpPr>
          <p:spPr>
            <a:xfrm flipH="1">
              <a:off x="4100363" y="601683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F736B62-49DD-484C-B9AC-137C7FEB10EB}"/>
                </a:ext>
              </a:extLst>
            </p:cNvPr>
            <p:cNvCxnSpPr>
              <a:cxnSpLocks/>
            </p:cNvCxnSpPr>
            <p:nvPr/>
          </p:nvCxnSpPr>
          <p:spPr>
            <a:xfrm flipH="1">
              <a:off x="4497153" y="6164151"/>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994E790-7AB9-5145-947A-B81318807A44}"/>
                </a:ext>
              </a:extLst>
            </p:cNvPr>
            <p:cNvCxnSpPr>
              <a:cxnSpLocks/>
            </p:cNvCxnSpPr>
            <p:nvPr/>
          </p:nvCxnSpPr>
          <p:spPr>
            <a:xfrm flipH="1">
              <a:off x="5035641" y="2628472"/>
              <a:ext cx="172737" cy="1027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38F53E5-1A8F-B84F-B557-1ACC9B96F2F6}"/>
                </a:ext>
              </a:extLst>
            </p:cNvPr>
            <p:cNvSpPr txBox="1"/>
            <p:nvPr/>
          </p:nvSpPr>
          <p:spPr>
            <a:xfrm>
              <a:off x="81334" y="97547"/>
              <a:ext cx="290457" cy="369332"/>
            </a:xfrm>
            <a:prstGeom prst="rect">
              <a:avLst/>
            </a:prstGeom>
            <a:noFill/>
          </p:spPr>
          <p:txBody>
            <a:bodyPr wrap="square" rtlCol="0">
              <a:spAutoFit/>
            </a:bodyPr>
            <a:lstStyle/>
            <a:p>
              <a:r>
                <a:rPr lang="en-US" dirty="0">
                  <a:solidFill>
                    <a:schemeClr val="bg1"/>
                  </a:solidFill>
                </a:rPr>
                <a:t>A</a:t>
              </a:r>
            </a:p>
          </p:txBody>
        </p:sp>
        <p:sp>
          <p:nvSpPr>
            <p:cNvPr id="38" name="TextBox 37">
              <a:extLst>
                <a:ext uri="{FF2B5EF4-FFF2-40B4-BE49-F238E27FC236}">
                  <a16:creationId xmlns:a16="http://schemas.microsoft.com/office/drawing/2014/main" id="{C8B61021-48A8-664A-9C47-B9A919AAD691}"/>
                </a:ext>
              </a:extLst>
            </p:cNvPr>
            <p:cNvSpPr txBox="1"/>
            <p:nvPr/>
          </p:nvSpPr>
          <p:spPr>
            <a:xfrm>
              <a:off x="2890468" y="97547"/>
              <a:ext cx="290457" cy="369332"/>
            </a:xfrm>
            <a:prstGeom prst="rect">
              <a:avLst/>
            </a:prstGeom>
            <a:noFill/>
          </p:spPr>
          <p:txBody>
            <a:bodyPr wrap="square" rtlCol="0">
              <a:spAutoFit/>
            </a:bodyPr>
            <a:lstStyle/>
            <a:p>
              <a:r>
                <a:rPr lang="en-US" dirty="0">
                  <a:solidFill>
                    <a:schemeClr val="bg1"/>
                  </a:solidFill>
                </a:rPr>
                <a:t>B</a:t>
              </a:r>
            </a:p>
          </p:txBody>
        </p:sp>
        <p:sp>
          <p:nvSpPr>
            <p:cNvPr id="39" name="TextBox 38">
              <a:extLst>
                <a:ext uri="{FF2B5EF4-FFF2-40B4-BE49-F238E27FC236}">
                  <a16:creationId xmlns:a16="http://schemas.microsoft.com/office/drawing/2014/main" id="{9779644D-4EB8-5A42-932F-C1B318619868}"/>
                </a:ext>
              </a:extLst>
            </p:cNvPr>
            <p:cNvSpPr txBox="1"/>
            <p:nvPr/>
          </p:nvSpPr>
          <p:spPr>
            <a:xfrm>
              <a:off x="81334" y="3391412"/>
              <a:ext cx="290457" cy="369332"/>
            </a:xfrm>
            <a:prstGeom prst="rect">
              <a:avLst/>
            </a:prstGeom>
            <a:noFill/>
          </p:spPr>
          <p:txBody>
            <a:bodyPr wrap="square" rtlCol="0">
              <a:spAutoFit/>
            </a:bodyPr>
            <a:lstStyle/>
            <a:p>
              <a:r>
                <a:rPr lang="en-US" dirty="0">
                  <a:solidFill>
                    <a:schemeClr val="bg1"/>
                  </a:solidFill>
                </a:rPr>
                <a:t>C</a:t>
              </a:r>
            </a:p>
          </p:txBody>
        </p:sp>
        <p:sp>
          <p:nvSpPr>
            <p:cNvPr id="40" name="Rectangle 39">
              <a:extLst>
                <a:ext uri="{FF2B5EF4-FFF2-40B4-BE49-F238E27FC236}">
                  <a16:creationId xmlns:a16="http://schemas.microsoft.com/office/drawing/2014/main" id="{4D4D88F0-FBCA-0242-8522-0B241D5F23CA}"/>
                </a:ext>
              </a:extLst>
            </p:cNvPr>
            <p:cNvSpPr/>
            <p:nvPr/>
          </p:nvSpPr>
          <p:spPr>
            <a:xfrm>
              <a:off x="2901500" y="3415928"/>
              <a:ext cx="327334" cy="369332"/>
            </a:xfrm>
            <a:prstGeom prst="rect">
              <a:avLst/>
            </a:prstGeom>
          </p:spPr>
          <p:txBody>
            <a:bodyPr wrap="none">
              <a:spAutoFit/>
            </a:bodyPr>
            <a:lstStyle/>
            <a:p>
              <a:r>
                <a:rPr lang="en-US" dirty="0">
                  <a:solidFill>
                    <a:schemeClr val="bg1"/>
                  </a:solidFill>
                </a:rPr>
                <a:t>D</a:t>
              </a:r>
            </a:p>
          </p:txBody>
        </p:sp>
      </p:grpSp>
    </p:spTree>
    <p:extLst>
      <p:ext uri="{BB962C8B-B14F-4D97-AF65-F5344CB8AC3E}">
        <p14:creationId xmlns:p14="http://schemas.microsoft.com/office/powerpoint/2010/main" val="418486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4306-E65F-9048-B432-E75DAC82A074}"/>
              </a:ext>
            </a:extLst>
          </p:cNvPr>
          <p:cNvSpPr>
            <a:spLocks noGrp="1"/>
          </p:cNvSpPr>
          <p:nvPr>
            <p:ph type="title"/>
          </p:nvPr>
        </p:nvSpPr>
        <p:spPr>
          <a:xfrm>
            <a:off x="838200" y="225277"/>
            <a:ext cx="10706100" cy="687285"/>
          </a:xfrm>
        </p:spPr>
        <p:txBody>
          <a:bodyPr>
            <a:normAutofit/>
          </a:bodyPr>
          <a:lstStyle/>
          <a:p>
            <a:r>
              <a:rPr lang="en-US" sz="3600" dirty="0">
                <a:latin typeface="Calibri" panose="020F0502020204030204" pitchFamily="34" charset="0"/>
              </a:rPr>
              <a:t>An 18 year-old with headache and vision loss</a:t>
            </a:r>
          </a:p>
        </p:txBody>
      </p:sp>
      <p:sp>
        <p:nvSpPr>
          <p:cNvPr id="3" name="Content Placeholder 2">
            <a:extLst>
              <a:ext uri="{FF2B5EF4-FFF2-40B4-BE49-F238E27FC236}">
                <a16:creationId xmlns:a16="http://schemas.microsoft.com/office/drawing/2014/main" id="{CE98AF31-E92F-0949-8F6C-7787EEDEC9F4}"/>
              </a:ext>
            </a:extLst>
          </p:cNvPr>
          <p:cNvSpPr>
            <a:spLocks noGrp="1"/>
          </p:cNvSpPr>
          <p:nvPr>
            <p:ph idx="1"/>
          </p:nvPr>
        </p:nvSpPr>
        <p:spPr>
          <a:xfrm>
            <a:off x="838200" y="912562"/>
            <a:ext cx="10814824" cy="5417344"/>
          </a:xfrm>
        </p:spPr>
        <p:txBody>
          <a:bodyPr>
            <a:noAutofit/>
          </a:bodyPr>
          <a:lstStyle/>
          <a:p>
            <a:pPr>
              <a:spcBef>
                <a:spcPts val="0"/>
              </a:spcBef>
            </a:pPr>
            <a:r>
              <a:rPr lang="en-US" sz="2400" dirty="0"/>
              <a:t>RCVS is characterized by thunderclap headaches, with or without focal neurological symptoms, and is associated with segmental constriction of cerebral arteries that resolves within 3 months. Symptoms are often preceded by stressors, including medications, post-partum state, or, as we hypothesize in this case, autonomic dysreflexia (AD). </a:t>
            </a:r>
          </a:p>
          <a:p>
            <a:pPr>
              <a:spcBef>
                <a:spcPts val="0"/>
              </a:spcBef>
            </a:pPr>
            <a:r>
              <a:rPr lang="en-US" sz="2400" dirty="0"/>
              <a:t>Injury at or above the sixth thoracic (T6) spinal cord segment segregates spinal sympathetic preganglionic neurons from supraspinal modulation and can result in AD, clinically defined as episodic hypertension and baroreflex-mediated bradycardia initiated by unrestrained sympathetic reflexes in the decentralized cord. </a:t>
            </a:r>
          </a:p>
          <a:p>
            <a:pPr>
              <a:spcBef>
                <a:spcPts val="0"/>
              </a:spcBef>
            </a:pPr>
            <a:r>
              <a:rPr lang="en-US" sz="2400" dirty="0"/>
              <a:t>AD is often triggered by noxious yet unperceived stimuli below the injury level, resulting in sudden sympathetic overactivity, due to interruption of the descending modulatory pathway which normally inhibit the sympathetic neurons in response to hypertension. </a:t>
            </a:r>
          </a:p>
          <a:p>
            <a:pPr>
              <a:spcBef>
                <a:spcPts val="0"/>
              </a:spcBef>
            </a:pPr>
            <a:r>
              <a:rPr lang="en-US" sz="2400" dirty="0"/>
              <a:t>AD can persist until the trigger is removed (e.g. foley catheter to decompress bladder)</a:t>
            </a:r>
          </a:p>
          <a:p>
            <a:pPr>
              <a:spcBef>
                <a:spcPts val="0"/>
              </a:spcBef>
            </a:pPr>
            <a:r>
              <a:rPr lang="en-US" sz="2400" dirty="0"/>
              <a:t>Severe headaches or other neurological symptoms in patients with subacute SCI at T6 or above warrant investigation for RCVS-associated AD. Even after triggers of AD are removed, close neurological monitoring and attention to signs of cerebral hypoperfusion proves necessary to prevent secondary cerebral ischemic injuries. </a:t>
            </a:r>
          </a:p>
          <a:p>
            <a:pPr>
              <a:spcBef>
                <a:spcPts val="0"/>
              </a:spcBef>
            </a:pPr>
            <a:endParaRPr lang="en-US" sz="2400" dirty="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58DD2FF7-59A6-401A-A7E3-5CBE0D1FDF86}"/>
              </a:ext>
            </a:extLst>
          </p:cNvPr>
          <p:cNvSpPr/>
          <p:nvPr/>
        </p:nvSpPr>
        <p:spPr>
          <a:xfrm>
            <a:off x="728420" y="6493790"/>
            <a:ext cx="790414" cy="1389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768F387-81D2-4879-B7D5-5E6B62E0E0AC}"/>
              </a:ext>
            </a:extLst>
          </p:cNvPr>
          <p:cNvSpPr txBox="1"/>
          <p:nvPr/>
        </p:nvSpPr>
        <p:spPr>
          <a:xfrm>
            <a:off x="8375542" y="6329906"/>
            <a:ext cx="2759183" cy="461665"/>
          </a:xfrm>
          <a:prstGeom prst="rect">
            <a:avLst/>
          </a:prstGeom>
          <a:noFill/>
        </p:spPr>
        <p:txBody>
          <a:bodyPr wrap="square" rtlCol="0">
            <a:spAutoFit/>
          </a:bodyPr>
          <a:lstStyle/>
          <a:p>
            <a:r>
              <a:rPr lang="en-US" sz="2400" dirty="0" err="1"/>
              <a:t>Lineback</a:t>
            </a:r>
            <a:r>
              <a:rPr lang="en-US" sz="2400" dirty="0"/>
              <a:t> CM et al.</a:t>
            </a:r>
          </a:p>
        </p:txBody>
      </p:sp>
    </p:spTree>
    <p:extLst>
      <p:ext uri="{BB962C8B-B14F-4D97-AF65-F5344CB8AC3E}">
        <p14:creationId xmlns:p14="http://schemas.microsoft.com/office/powerpoint/2010/main" val="393603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86-7F08-DE44-8CF4-1318583913BE}"/>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AC0CAFDF-A685-424D-BBE0-CC839A55EF9B}"/>
              </a:ext>
            </a:extLst>
          </p:cNvPr>
          <p:cNvSpPr>
            <a:spLocks noGrp="1"/>
          </p:cNvSpPr>
          <p:nvPr>
            <p:ph idx="1"/>
          </p:nvPr>
        </p:nvSpPr>
        <p:spPr/>
        <p:txBody>
          <a:bodyPr/>
          <a:lstStyle/>
          <a:p>
            <a:r>
              <a:rPr lang="en-US" dirty="0"/>
              <a:t>1.	Calabrese LH, </a:t>
            </a:r>
            <a:r>
              <a:rPr lang="en-US" dirty="0" err="1"/>
              <a:t>Dodick</a:t>
            </a:r>
            <a:r>
              <a:rPr lang="en-US" dirty="0"/>
              <a:t> DW, Schwedt TJ, Singhal AB. Narrative review: reversible cerebral vasoconstriction syndromes. </a:t>
            </a:r>
            <a:r>
              <a:rPr lang="en-US" i="1" dirty="0"/>
              <a:t>Ann Intern Med</a:t>
            </a:r>
            <a:r>
              <a:rPr lang="en-US" dirty="0"/>
              <a:t>. Jan 2007;146(1):34-44. doi:10.7326/0003-4819-146-1-200701020-00007</a:t>
            </a:r>
          </a:p>
          <a:p>
            <a:r>
              <a:rPr lang="en-US" dirty="0"/>
              <a:t>2.	</a:t>
            </a:r>
            <a:r>
              <a:rPr lang="en-US" dirty="0" err="1"/>
              <a:t>Ducros</a:t>
            </a:r>
            <a:r>
              <a:rPr lang="en-US" dirty="0"/>
              <a:t> A. Reversible cerebral vasoconstriction syndrome. </a:t>
            </a:r>
            <a:r>
              <a:rPr lang="en-US" i="1" dirty="0"/>
              <a:t>Lancet Neurol</a:t>
            </a:r>
            <a:r>
              <a:rPr lang="en-US" dirty="0"/>
              <a:t>. Oct 2012;11(10):906-17. doi:10.1016/S1474-4422(12)70135-7</a:t>
            </a:r>
          </a:p>
          <a:p>
            <a:endParaRPr lang="en-US" dirty="0"/>
          </a:p>
        </p:txBody>
      </p:sp>
    </p:spTree>
    <p:extLst>
      <p:ext uri="{BB962C8B-B14F-4D97-AF65-F5344CB8AC3E}">
        <p14:creationId xmlns:p14="http://schemas.microsoft.com/office/powerpoint/2010/main" val="1348701028"/>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4264</TotalTime>
  <Words>933</Words>
  <Application>Microsoft Macintosh PowerPoint</Application>
  <PresentationFormat>Widescreen</PresentationFormat>
  <Paragraphs>52</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System Font Regular</vt:lpstr>
      <vt:lpstr>Wingdings</vt:lpstr>
      <vt:lpstr>Office Theme</vt:lpstr>
      <vt:lpstr>Resident &amp; Fellow Section Teaching    An 18 yo with headache and vision loss </vt:lpstr>
      <vt:lpstr>Vignette</vt:lpstr>
      <vt:lpstr>Imaging  Figure 1</vt:lpstr>
      <vt:lpstr>Imaging  Figure 2</vt:lpstr>
      <vt:lpstr>An 18 year-old with headache and vision loss</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Hopwood</dc:creator>
  <cp:lastModifiedBy>Lineback, Christina</cp:lastModifiedBy>
  <cp:revision>61</cp:revision>
  <dcterms:created xsi:type="dcterms:W3CDTF">2021-03-03T19:05:39Z</dcterms:created>
  <dcterms:modified xsi:type="dcterms:W3CDTF">2021-06-28T19:09:06Z</dcterms:modified>
</cp:coreProperties>
</file>