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61" r:id="rId5"/>
    <p:sldId id="259" r:id="rId6"/>
  </p:sldIdLst>
  <p:sldSz cx="914558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70789" autoAdjust="0"/>
  </p:normalViewPr>
  <p:slideViewPr>
    <p:cSldViewPr snapToGrid="0">
      <p:cViewPr varScale="1">
        <p:scale>
          <a:sx n="55" d="100"/>
          <a:sy n="55" d="100"/>
        </p:scale>
        <p:origin x="-1716" y="-96"/>
      </p:cViewPr>
      <p:guideLst>
        <p:guide orient="horz" pos="2160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FC37E-A44F-46E6-828D-7A379559D763}" type="datetimeFigureOut">
              <a:rPr lang="en-CA" smtClean="0"/>
              <a:pPr/>
              <a:t>2020-02-10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84AC8-E89A-4640-9D0E-EA3B76196CE8}" type="slidenum">
              <a:rPr lang="en-CA" smtClean="0"/>
              <a:pPr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153253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84AC8-E89A-4640-9D0E-EA3B76196CE8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lphaUcParenBoth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Complete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ptosis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the left eyelid and semi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ptosis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the right. Observe the contraction of 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frontalis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muscles in an attempt to compensate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ptosis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indent="-228600">
              <a:buAutoNum type="alphaUcParenBoth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Left eyelid manual elevation caused exacerbated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ptosis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the right (enhanced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ptosis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Contraction of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frontalis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muscles still present.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84AC8-E89A-4640-9D0E-EA3B76196CE8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117942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None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Observe the complete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ptosis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the left eyelid and semi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ptosis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the right. Left eyelid manual elevation caused exacerbated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ptosis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the right (enhanced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ptosis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84AC8-E89A-4640-9D0E-EA3B76196CE8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117942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Averbuch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-Heller L, </a:t>
            </a:r>
            <a:r>
              <a:rPr lang="en-US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Poonyathalang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A, von </a:t>
            </a:r>
            <a:r>
              <a:rPr lang="en-US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Maydell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RD, </a:t>
            </a:r>
            <a:r>
              <a:rPr lang="en-US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Remler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BF.  </a:t>
            </a:r>
            <a:r>
              <a:rPr lang="en-US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Hering’s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law for eyelids: Still valid. Neurology. Sep 1995, 45 (9) 1781-1783.</a:t>
            </a:r>
          </a:p>
          <a:p>
            <a:pPr lvl="0"/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Kumar S, SHARMA VK. Unmasking </a:t>
            </a:r>
            <a:r>
              <a:rPr lang="en-US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Ptosis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Both Eyes. New England Journal of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Medicine. July 6, 2017 377 (1).</a:t>
            </a:r>
            <a:endParaRPr lang="en-US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84AC8-E89A-4640-9D0E-EA3B76196CE8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92376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199" y="1122363"/>
            <a:ext cx="685919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199" y="3602038"/>
            <a:ext cx="685919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8AED-C0B0-4438-B5A9-7A892E676966}" type="datetimeFigureOut">
              <a:rPr lang="en-CA" smtClean="0"/>
              <a:pPr/>
              <a:t>2020-02-10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3966-07C4-4D64-A753-FC67766B4C2A}" type="slidenum">
              <a:rPr lang="en-CA" smtClean="0"/>
              <a:pPr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242189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8AED-C0B0-4438-B5A9-7A892E676966}" type="datetimeFigureOut">
              <a:rPr lang="en-CA" smtClean="0"/>
              <a:pPr/>
              <a:t>2020-02-10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3966-07C4-4D64-A753-FC67766B4C2A}" type="slidenum">
              <a:rPr lang="en-CA" smtClean="0"/>
              <a:pPr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713755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4813" y="365125"/>
            <a:ext cx="1972017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759" y="365125"/>
            <a:ext cx="5801732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8AED-C0B0-4438-B5A9-7A892E676966}" type="datetimeFigureOut">
              <a:rPr lang="en-CA" smtClean="0"/>
              <a:pPr/>
              <a:t>2020-02-10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3966-07C4-4D64-A753-FC67766B4C2A}" type="slidenum">
              <a:rPr lang="en-CA" smtClean="0"/>
              <a:pPr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52602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8AED-C0B0-4438-B5A9-7A892E676966}" type="datetimeFigureOut">
              <a:rPr lang="en-CA" smtClean="0"/>
              <a:pPr/>
              <a:t>2020-02-10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3966-07C4-4D64-A753-FC67766B4C2A}" type="slidenum">
              <a:rPr lang="en-CA" smtClean="0"/>
              <a:pPr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818348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996" y="1709741"/>
            <a:ext cx="788807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996" y="4589466"/>
            <a:ext cx="78880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8AED-C0B0-4438-B5A9-7A892E676966}" type="datetimeFigureOut">
              <a:rPr lang="en-CA" smtClean="0"/>
              <a:pPr/>
              <a:t>2020-02-10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3966-07C4-4D64-A753-FC67766B4C2A}" type="slidenum">
              <a:rPr lang="en-CA" smtClean="0"/>
              <a:pPr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200017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759" y="1825625"/>
            <a:ext cx="388687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955" y="1825625"/>
            <a:ext cx="388687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8AED-C0B0-4438-B5A9-7A892E676966}" type="datetimeFigureOut">
              <a:rPr lang="en-CA" smtClean="0"/>
              <a:pPr/>
              <a:t>2020-02-10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3966-07C4-4D64-A753-FC67766B4C2A}" type="slidenum">
              <a:rPr lang="en-CA" smtClean="0"/>
              <a:pPr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250191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950" y="365128"/>
            <a:ext cx="788807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952" y="1681163"/>
            <a:ext cx="38690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52" y="2505075"/>
            <a:ext cx="386901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954" y="1681163"/>
            <a:ext cx="388806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954" y="2505075"/>
            <a:ext cx="388806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8AED-C0B0-4438-B5A9-7A892E676966}" type="datetimeFigureOut">
              <a:rPr lang="en-CA" smtClean="0"/>
              <a:pPr/>
              <a:t>2020-02-10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3966-07C4-4D64-A753-FC67766B4C2A}" type="slidenum">
              <a:rPr lang="en-CA" smtClean="0"/>
              <a:pPr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854702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8AED-C0B0-4438-B5A9-7A892E676966}" type="datetimeFigureOut">
              <a:rPr lang="en-CA" smtClean="0"/>
              <a:pPr/>
              <a:t>2020-02-10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3966-07C4-4D64-A753-FC67766B4C2A}" type="slidenum">
              <a:rPr lang="en-CA" smtClean="0"/>
              <a:pPr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813701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8AED-C0B0-4438-B5A9-7A892E676966}" type="datetimeFigureOut">
              <a:rPr lang="en-CA" smtClean="0"/>
              <a:pPr/>
              <a:t>2020-02-10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3966-07C4-4D64-A753-FC67766B4C2A}" type="slidenum">
              <a:rPr lang="en-CA" smtClean="0"/>
              <a:pPr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564367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951" y="457200"/>
            <a:ext cx="294969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8066" y="987428"/>
            <a:ext cx="462995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951" y="2057400"/>
            <a:ext cx="294969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8AED-C0B0-4438-B5A9-7A892E676966}" type="datetimeFigureOut">
              <a:rPr lang="en-CA" smtClean="0"/>
              <a:pPr/>
              <a:t>2020-02-10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3966-07C4-4D64-A753-FC67766B4C2A}" type="slidenum">
              <a:rPr lang="en-CA" smtClean="0"/>
              <a:pPr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386495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951" y="457200"/>
            <a:ext cx="294969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8066" y="987428"/>
            <a:ext cx="462995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951" y="2057400"/>
            <a:ext cx="294969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8AED-C0B0-4438-B5A9-7A892E676966}" type="datetimeFigureOut">
              <a:rPr lang="en-CA" smtClean="0"/>
              <a:pPr/>
              <a:t>2020-02-10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3966-07C4-4D64-A753-FC67766B4C2A}" type="slidenum">
              <a:rPr lang="en-CA" smtClean="0"/>
              <a:pPr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241530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759" y="365128"/>
            <a:ext cx="78880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759" y="1825625"/>
            <a:ext cx="78880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759" y="6356353"/>
            <a:ext cx="20577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18AED-C0B0-4438-B5A9-7A892E676966}" type="datetimeFigureOut">
              <a:rPr lang="en-CA" smtClean="0"/>
              <a:pPr/>
              <a:t>2020-02-10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9476" y="6356353"/>
            <a:ext cx="30866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072" y="6356353"/>
            <a:ext cx="20577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B3966-07C4-4D64-A753-FC67766B4C2A}" type="slidenum">
              <a:rPr lang="en-CA" smtClean="0"/>
              <a:pPr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926948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Eur&#237;pedes%20Neto\Downloads\Videos%20Neurologia\Video%201.MOV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199" y="353291"/>
            <a:ext cx="6859191" cy="1359044"/>
          </a:xfrm>
        </p:spPr>
        <p:txBody>
          <a:bodyPr>
            <a:normAutofit/>
          </a:bodyPr>
          <a:lstStyle/>
          <a:p>
            <a:r>
              <a:rPr lang="pt-BR" sz="4400" b="1" dirty="0" err="1" smtClean="0">
                <a:latin typeface="+mn-lt"/>
              </a:rPr>
              <a:t>Examination</a:t>
            </a:r>
            <a:r>
              <a:rPr lang="pt-BR" sz="4400" b="1" dirty="0" smtClean="0">
                <a:latin typeface="+mn-lt"/>
              </a:rPr>
              <a:t> </a:t>
            </a:r>
            <a:r>
              <a:rPr lang="pt-BR" sz="4400" b="1" dirty="0" err="1" smtClean="0">
                <a:latin typeface="+mn-lt"/>
              </a:rPr>
              <a:t>of</a:t>
            </a:r>
            <a:r>
              <a:rPr lang="pt-BR" sz="4400" b="1" dirty="0" smtClean="0">
                <a:latin typeface="+mn-lt"/>
              </a:rPr>
              <a:t> a 62-</a:t>
            </a:r>
            <a:r>
              <a:rPr lang="pt-BR" sz="4400" b="1" dirty="0" err="1" smtClean="0">
                <a:latin typeface="+mn-lt"/>
              </a:rPr>
              <a:t>year-old</a:t>
            </a:r>
            <a:r>
              <a:rPr lang="pt-BR" sz="4400" b="1" dirty="0" smtClean="0">
                <a:latin typeface="+mn-lt"/>
              </a:rPr>
              <a:t> </a:t>
            </a:r>
            <a:r>
              <a:rPr lang="pt-BR" sz="4400" b="1" dirty="0" err="1" smtClean="0">
                <a:latin typeface="+mn-lt"/>
              </a:rPr>
              <a:t>woman</a:t>
            </a:r>
            <a:r>
              <a:rPr lang="pt-BR" sz="4400" b="1" dirty="0" smtClean="0">
                <a:latin typeface="+mn-lt"/>
              </a:rPr>
              <a:t> </a:t>
            </a:r>
            <a:r>
              <a:rPr lang="pt-BR" sz="4400" b="1" dirty="0" err="1" smtClean="0">
                <a:latin typeface="+mn-lt"/>
              </a:rPr>
              <a:t>with</a:t>
            </a:r>
            <a:r>
              <a:rPr lang="pt-BR" sz="4400" b="1" dirty="0" smtClean="0">
                <a:latin typeface="+mn-lt"/>
              </a:rPr>
              <a:t> </a:t>
            </a:r>
            <a:r>
              <a:rPr lang="pt-BR" sz="4400" b="1" dirty="0" err="1" smtClean="0">
                <a:latin typeface="+mn-lt"/>
              </a:rPr>
              <a:t>ptosis</a:t>
            </a:r>
            <a:endParaRPr lang="en-CA" sz="44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199" y="2923489"/>
            <a:ext cx="6859191" cy="1655762"/>
          </a:xfrm>
        </p:spPr>
        <p:txBody>
          <a:bodyPr>
            <a:normAutofit fontScale="92500" lnSpcReduction="20000"/>
          </a:bodyPr>
          <a:lstStyle/>
          <a:p>
            <a:r>
              <a:rPr lang="en-CA" sz="4800" dirty="0"/>
              <a:t>Teaching </a:t>
            </a:r>
            <a:r>
              <a:rPr lang="en-CA" sz="4800" dirty="0" err="1"/>
              <a:t>Neuro</a:t>
            </a:r>
            <a:r>
              <a:rPr lang="en-CA" sz="4800" i="1" dirty="0" err="1"/>
              <a:t>Images</a:t>
            </a:r>
            <a:endParaRPr lang="en-CA" sz="4800" dirty="0"/>
          </a:p>
          <a:p>
            <a:r>
              <a:rPr lang="en-CA" sz="3800" i="1" dirty="0"/>
              <a:t>Neurology</a:t>
            </a:r>
          </a:p>
          <a:p>
            <a:r>
              <a:rPr lang="en-CA" sz="3800" dirty="0"/>
              <a:t>Resident and Fellow Section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13052" y="5765980"/>
            <a:ext cx="2591474" cy="862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 Box 5">
            <a:extLst>
              <a:ext uri="{FF2B5EF4-FFF2-40B4-BE49-F238E27FC236}">
                <a16:creationId xmlns:a16="http://schemas.microsoft.com/office/drawing/2014/main" xmlns="" id="{06B35157-6C88-4917-A77C-2C5E88048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669" y="6294316"/>
            <a:ext cx="3305371" cy="563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sz="1000" dirty="0">
                <a:solidFill>
                  <a:schemeClr val="tx1"/>
                </a:solidFill>
                <a:latin typeface="Arial" charset="0"/>
              </a:rPr>
              <a:t>© </a:t>
            </a:r>
            <a:r>
              <a:rPr lang="en-GB" sz="1000" dirty="0" smtClean="0">
                <a:solidFill>
                  <a:schemeClr val="tx1"/>
                </a:solidFill>
                <a:latin typeface="Arial" charset="0"/>
              </a:rPr>
              <a:t>2020 </a:t>
            </a:r>
            <a:r>
              <a:rPr lang="en-GB" sz="1000" dirty="0">
                <a:solidFill>
                  <a:schemeClr val="tx1"/>
                </a:solidFill>
                <a:latin typeface="Arial" charset="0"/>
              </a:rPr>
              <a:t>American Academy of Neurology</a:t>
            </a:r>
          </a:p>
        </p:txBody>
      </p:sp>
    </p:spTree>
    <p:extLst>
      <p:ext uri="{BB962C8B-B14F-4D97-AF65-F5344CB8AC3E}">
        <p14:creationId xmlns:p14="http://schemas.microsoft.com/office/powerpoint/2010/main" xmlns="" val="32748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759" y="365126"/>
            <a:ext cx="7888070" cy="1192482"/>
          </a:xfrm>
        </p:spPr>
        <p:txBody>
          <a:bodyPr/>
          <a:lstStyle/>
          <a:p>
            <a:pPr algn="ctr"/>
            <a:r>
              <a:rPr lang="en-CA" dirty="0">
                <a:latin typeface="+mn-lt"/>
              </a:rPr>
              <a:t>Vignette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960" y="1825625"/>
            <a:ext cx="8455002" cy="4351338"/>
          </a:xfrm>
        </p:spPr>
        <p:txBody>
          <a:bodyPr/>
          <a:lstStyle/>
          <a:p>
            <a:pPr algn="just"/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examination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a 62-</a:t>
            </a:r>
            <a:r>
              <a:rPr lang="pt-BR" dirty="0" err="1" smtClean="0"/>
              <a:t>year-old</a:t>
            </a:r>
            <a:r>
              <a:rPr lang="pt-BR" dirty="0" smtClean="0"/>
              <a:t> </a:t>
            </a:r>
            <a:r>
              <a:rPr lang="pt-BR" dirty="0" err="1" smtClean="0"/>
              <a:t>woman</a:t>
            </a:r>
            <a:r>
              <a:rPr lang="pt-BR" dirty="0" smtClean="0"/>
              <a:t> </a:t>
            </a:r>
            <a:r>
              <a:rPr lang="pt-BR" dirty="0" err="1" smtClean="0"/>
              <a:t>with</a:t>
            </a:r>
            <a:r>
              <a:rPr lang="pt-BR" dirty="0" smtClean="0"/>
              <a:t> </a:t>
            </a:r>
            <a:r>
              <a:rPr lang="pt-BR" dirty="0" err="1" smtClean="0"/>
              <a:t>diagnosis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myasthenia</a:t>
            </a:r>
            <a:r>
              <a:rPr lang="pt-BR" dirty="0" smtClean="0"/>
              <a:t> </a:t>
            </a:r>
            <a:r>
              <a:rPr lang="pt-BR" dirty="0" err="1" smtClean="0"/>
              <a:t>gravis</a:t>
            </a:r>
            <a:r>
              <a:rPr lang="pt-BR" dirty="0" smtClean="0"/>
              <a:t>, </a:t>
            </a:r>
            <a:r>
              <a:rPr lang="pt-BR" dirty="0" err="1" smtClean="0"/>
              <a:t>left</a:t>
            </a:r>
            <a:r>
              <a:rPr lang="pt-BR" dirty="0" smtClean="0"/>
              <a:t> </a:t>
            </a:r>
            <a:r>
              <a:rPr lang="pt-BR" dirty="0" err="1" smtClean="0"/>
              <a:t>eyelid</a:t>
            </a:r>
            <a:r>
              <a:rPr lang="pt-BR" dirty="0" smtClean="0"/>
              <a:t> manual </a:t>
            </a:r>
            <a:r>
              <a:rPr lang="pt-BR" dirty="0" err="1" smtClean="0"/>
              <a:t>elevation</a:t>
            </a:r>
            <a:r>
              <a:rPr lang="pt-BR" dirty="0" smtClean="0"/>
              <a:t> </a:t>
            </a:r>
            <a:r>
              <a:rPr lang="pt-BR" dirty="0" err="1" smtClean="0"/>
              <a:t>caused</a:t>
            </a:r>
            <a:r>
              <a:rPr lang="pt-BR" dirty="0" smtClean="0"/>
              <a:t> </a:t>
            </a:r>
            <a:r>
              <a:rPr lang="pt-BR" dirty="0" err="1" smtClean="0"/>
              <a:t>exacerbated</a:t>
            </a:r>
            <a:r>
              <a:rPr lang="pt-BR" dirty="0" smtClean="0"/>
              <a:t> </a:t>
            </a:r>
            <a:r>
              <a:rPr lang="pt-BR" dirty="0" err="1" smtClean="0"/>
              <a:t>ptosis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right</a:t>
            </a:r>
            <a:r>
              <a:rPr lang="pt-BR" dirty="0" smtClean="0"/>
              <a:t> (</a:t>
            </a:r>
            <a:r>
              <a:rPr lang="pt-BR" dirty="0" err="1" smtClean="0"/>
              <a:t>enhanced</a:t>
            </a:r>
            <a:r>
              <a:rPr lang="pt-BR" dirty="0" smtClean="0"/>
              <a:t> </a:t>
            </a:r>
            <a:r>
              <a:rPr lang="pt-BR" dirty="0" err="1" smtClean="0"/>
              <a:t>ptosis</a:t>
            </a:r>
            <a:r>
              <a:rPr lang="pt-BR" dirty="0" smtClean="0"/>
              <a:t>) (Figure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Video</a:t>
            </a:r>
            <a:r>
              <a:rPr lang="pt-BR" dirty="0" smtClean="0"/>
              <a:t>). </a:t>
            </a:r>
            <a:endParaRPr lang="en-C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98972" y="5633888"/>
            <a:ext cx="2580258" cy="858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228365" y="6129429"/>
            <a:ext cx="2727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err="1" smtClean="0"/>
              <a:t>Carvalho</a:t>
            </a:r>
            <a:r>
              <a:rPr lang="en-CA" sz="2400" dirty="0" smtClean="0"/>
              <a:t> </a:t>
            </a:r>
            <a:r>
              <a:rPr lang="en-CA" sz="2400" dirty="0" err="1" smtClean="0"/>
              <a:t>Neto</a:t>
            </a:r>
            <a:r>
              <a:rPr lang="en-CA" sz="2400" dirty="0" smtClean="0"/>
              <a:t> et </a:t>
            </a:r>
            <a:r>
              <a:rPr lang="en-CA" sz="2400" dirty="0"/>
              <a:t>al. 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xmlns="" id="{85823A28-EB11-45C0-BE74-28B8E4679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669" y="6294316"/>
            <a:ext cx="2858331" cy="563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sz="1000" dirty="0">
                <a:solidFill>
                  <a:schemeClr val="tx1"/>
                </a:solidFill>
                <a:latin typeface="Arial" charset="0"/>
              </a:rPr>
              <a:t>© </a:t>
            </a:r>
            <a:r>
              <a:rPr lang="en-GB" sz="1000" dirty="0" smtClean="0">
                <a:solidFill>
                  <a:schemeClr val="tx1"/>
                </a:solidFill>
                <a:latin typeface="Arial" charset="0"/>
              </a:rPr>
              <a:t>2020 </a:t>
            </a:r>
            <a:r>
              <a:rPr lang="en-GB" sz="1000" dirty="0">
                <a:solidFill>
                  <a:schemeClr val="tx1"/>
                </a:solidFill>
                <a:latin typeface="Arial" charset="0"/>
              </a:rPr>
              <a:t>American Academy of Neurology</a:t>
            </a:r>
          </a:p>
        </p:txBody>
      </p:sp>
    </p:spTree>
    <p:extLst>
      <p:ext uri="{BB962C8B-B14F-4D97-AF65-F5344CB8AC3E}">
        <p14:creationId xmlns:p14="http://schemas.microsoft.com/office/powerpoint/2010/main" xmlns="" val="405588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946" y="166565"/>
            <a:ext cx="7888070" cy="772012"/>
          </a:xfrm>
        </p:spPr>
        <p:txBody>
          <a:bodyPr/>
          <a:lstStyle/>
          <a:p>
            <a:pPr algn="ctr"/>
            <a:r>
              <a:rPr lang="en-CA" dirty="0">
                <a:latin typeface="+mn-lt"/>
              </a:rPr>
              <a:t>Imaging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xmlns="" id="{D58B63A0-DF06-4A84-B53C-0AE18640B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669" y="6294316"/>
            <a:ext cx="2817691" cy="563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sz="1000" dirty="0">
                <a:solidFill>
                  <a:schemeClr val="tx1"/>
                </a:solidFill>
                <a:latin typeface="Arial" charset="0"/>
              </a:rPr>
              <a:t>© </a:t>
            </a:r>
            <a:r>
              <a:rPr lang="en-GB" sz="1000" dirty="0" smtClean="0">
                <a:solidFill>
                  <a:schemeClr val="tx1"/>
                </a:solidFill>
                <a:latin typeface="Arial" charset="0"/>
              </a:rPr>
              <a:t>2020 </a:t>
            </a:r>
            <a:r>
              <a:rPr lang="en-GB" sz="1000" dirty="0">
                <a:solidFill>
                  <a:schemeClr val="tx1"/>
                </a:solidFill>
                <a:latin typeface="Arial" charset="0"/>
              </a:rPr>
              <a:t>American Academy of Neurology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xmlns="" id="{7D3CDFBB-7966-44BE-BB30-DBB05C63C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98972" y="5633888"/>
            <a:ext cx="2580258" cy="858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525C7DE-86BB-4EC2-A4DD-E6B80EB0EBC3}"/>
              </a:ext>
            </a:extLst>
          </p:cNvPr>
          <p:cNvSpPr txBox="1"/>
          <p:nvPr/>
        </p:nvSpPr>
        <p:spPr>
          <a:xfrm>
            <a:off x="6228366" y="6133358"/>
            <a:ext cx="2727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err="1" smtClean="0"/>
              <a:t>Carvalho</a:t>
            </a:r>
            <a:r>
              <a:rPr lang="en-CA" sz="2400" dirty="0" smtClean="0"/>
              <a:t> </a:t>
            </a:r>
            <a:r>
              <a:rPr lang="en-CA" sz="2400" dirty="0" err="1" smtClean="0"/>
              <a:t>Neto</a:t>
            </a:r>
            <a:r>
              <a:rPr lang="en-CA" sz="2400" dirty="0" smtClean="0"/>
              <a:t> et al. </a:t>
            </a:r>
            <a:endParaRPr lang="en-CA" sz="2400" dirty="0"/>
          </a:p>
        </p:txBody>
      </p:sp>
      <p:pic>
        <p:nvPicPr>
          <p:cNvPr id="16" name="Imagem 15" descr="the phenomenon of enhanced ptosi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3520" y="1341120"/>
            <a:ext cx="8739188" cy="350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4935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946" y="166565"/>
            <a:ext cx="7888070" cy="772012"/>
          </a:xfrm>
        </p:spPr>
        <p:txBody>
          <a:bodyPr/>
          <a:lstStyle/>
          <a:p>
            <a:pPr algn="ctr"/>
            <a:r>
              <a:rPr lang="en-CA" dirty="0" smtClean="0">
                <a:latin typeface="+mn-lt"/>
              </a:rPr>
              <a:t>Video</a:t>
            </a:r>
            <a:endParaRPr lang="en-CA" dirty="0">
              <a:latin typeface="+mn-lt"/>
            </a:endParaRP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xmlns="" id="{D58B63A0-DF06-4A84-B53C-0AE18640B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669" y="6294316"/>
            <a:ext cx="2716091" cy="563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sz="1000" dirty="0">
                <a:solidFill>
                  <a:schemeClr val="tx1"/>
                </a:solidFill>
                <a:latin typeface="Arial" charset="0"/>
              </a:rPr>
              <a:t>© </a:t>
            </a:r>
            <a:r>
              <a:rPr lang="en-GB" sz="1000" dirty="0" smtClean="0">
                <a:solidFill>
                  <a:schemeClr val="tx1"/>
                </a:solidFill>
                <a:latin typeface="Arial" charset="0"/>
              </a:rPr>
              <a:t>2020 </a:t>
            </a:r>
            <a:r>
              <a:rPr lang="en-GB" sz="1000" dirty="0">
                <a:solidFill>
                  <a:schemeClr val="tx1"/>
                </a:solidFill>
                <a:latin typeface="Arial" charset="0"/>
              </a:rPr>
              <a:t>American Academy of Neurology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xmlns="" id="{7D3CDFBB-7966-44BE-BB30-DBB05C63C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98972" y="5633888"/>
            <a:ext cx="2580258" cy="858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525C7DE-86BB-4EC2-A4DD-E6B80EB0EBC3}"/>
              </a:ext>
            </a:extLst>
          </p:cNvPr>
          <p:cNvSpPr txBox="1"/>
          <p:nvPr/>
        </p:nvSpPr>
        <p:spPr>
          <a:xfrm>
            <a:off x="6228366" y="6133358"/>
            <a:ext cx="2727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err="1" smtClean="0"/>
              <a:t>Carvalho</a:t>
            </a:r>
            <a:r>
              <a:rPr lang="en-CA" sz="2400" dirty="0" smtClean="0"/>
              <a:t> </a:t>
            </a:r>
            <a:r>
              <a:rPr lang="en-CA" sz="2400" dirty="0" err="1" smtClean="0"/>
              <a:t>Neto</a:t>
            </a:r>
            <a:r>
              <a:rPr lang="en-CA" sz="2400" dirty="0" smtClean="0"/>
              <a:t> et al. </a:t>
            </a:r>
            <a:endParaRPr lang="en-CA" sz="2400" dirty="0"/>
          </a:p>
        </p:txBody>
      </p:sp>
      <p:pic>
        <p:nvPicPr>
          <p:cNvPr id="7" name="Video 1.MO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644507" y="846079"/>
            <a:ext cx="7908485" cy="468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4935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>
            <a:extLst>
              <a:ext uri="{FF2B5EF4-FFF2-40B4-BE49-F238E27FC236}">
                <a16:creationId xmlns:a16="http://schemas.microsoft.com/office/drawing/2014/main" xmlns="" id="{1A02534B-848F-4454-AB88-93EDA6FAC8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98972" y="5938688"/>
            <a:ext cx="2580258" cy="858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" y="134042"/>
            <a:ext cx="8636000" cy="1325563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+mn-lt"/>
              </a:rPr>
              <a:t>Useful bedside testing for myasthenia gravis: The phenomenon of enhanced </a:t>
            </a:r>
            <a:r>
              <a:rPr lang="en-US" sz="3600" dirty="0" err="1" smtClean="0">
                <a:latin typeface="+mn-lt"/>
              </a:rPr>
              <a:t>ptosis</a:t>
            </a:r>
            <a:endParaRPr lang="pt-BR" sz="3600" dirty="0">
              <a:latin typeface="+mn-lt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424A5D5F-EAEC-464E-8D34-333DA94A9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14341"/>
            <a:ext cx="9014935" cy="421743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600" dirty="0" smtClean="0"/>
              <a:t>According to </a:t>
            </a:r>
            <a:r>
              <a:rPr lang="en-US" sz="2600" dirty="0" err="1" smtClean="0"/>
              <a:t>Hering’s</a:t>
            </a:r>
            <a:r>
              <a:rPr lang="en-US" sz="2600" dirty="0" smtClean="0"/>
              <a:t> law, there is approximately equal </a:t>
            </a:r>
            <a:r>
              <a:rPr lang="en-US" sz="2600" dirty="0" err="1" smtClean="0"/>
              <a:t>innervation</a:t>
            </a:r>
            <a:r>
              <a:rPr lang="en-US" sz="2600" dirty="0" smtClean="0"/>
              <a:t> of the </a:t>
            </a:r>
            <a:r>
              <a:rPr lang="en-US" sz="2600" dirty="0" err="1" smtClean="0"/>
              <a:t>levator</a:t>
            </a:r>
            <a:r>
              <a:rPr lang="en-US" sz="2600" dirty="0" smtClean="0"/>
              <a:t> </a:t>
            </a:r>
            <a:r>
              <a:rPr lang="en-US" sz="2600" dirty="0" err="1" smtClean="0"/>
              <a:t>palpebrae</a:t>
            </a:r>
            <a:r>
              <a:rPr lang="en-US" sz="2600" dirty="0" smtClean="0"/>
              <a:t> </a:t>
            </a:r>
            <a:r>
              <a:rPr lang="en-US" sz="2600" dirty="0" err="1" smtClean="0"/>
              <a:t>superioris</a:t>
            </a:r>
            <a:r>
              <a:rPr lang="en-US" sz="2600" dirty="0" smtClean="0"/>
              <a:t> muscles in both eyelids. </a:t>
            </a:r>
          </a:p>
          <a:p>
            <a:pPr algn="just"/>
            <a:endParaRPr lang="en-US" sz="2600" dirty="0" smtClean="0"/>
          </a:p>
          <a:p>
            <a:pPr algn="just"/>
            <a:r>
              <a:rPr lang="en-US" sz="2600" dirty="0" smtClean="0"/>
              <a:t> In an asymmetric </a:t>
            </a:r>
            <a:r>
              <a:rPr lang="en-US" sz="2600" dirty="0" err="1" smtClean="0"/>
              <a:t>ptosis</a:t>
            </a:r>
            <a:r>
              <a:rPr lang="en-US" sz="2600" dirty="0" smtClean="0"/>
              <a:t>, the motor impulses increase to compensate </a:t>
            </a:r>
            <a:r>
              <a:rPr lang="en-US" sz="2600" dirty="0" err="1" smtClean="0"/>
              <a:t>ptosis</a:t>
            </a:r>
            <a:r>
              <a:rPr lang="en-US" sz="2600" dirty="0" smtClean="0"/>
              <a:t> on the more affected side but also flow to </a:t>
            </a:r>
            <a:r>
              <a:rPr lang="en-US" sz="2600" dirty="0" err="1" smtClean="0"/>
              <a:t>contralateral</a:t>
            </a:r>
            <a:r>
              <a:rPr lang="en-US" sz="2600" dirty="0" smtClean="0"/>
              <a:t> eyelid, which mitigate </a:t>
            </a:r>
            <a:r>
              <a:rPr lang="en-US" sz="2600" dirty="0" err="1" smtClean="0"/>
              <a:t>ptosis</a:t>
            </a:r>
            <a:r>
              <a:rPr lang="en-US" sz="2600" dirty="0" smtClean="0"/>
              <a:t> on this side. </a:t>
            </a:r>
          </a:p>
          <a:p>
            <a:pPr algn="just"/>
            <a:endParaRPr lang="en-US" sz="2600" dirty="0" smtClean="0"/>
          </a:p>
          <a:p>
            <a:pPr algn="just"/>
            <a:r>
              <a:rPr lang="en-US" sz="2600" dirty="0" smtClean="0"/>
              <a:t>With manual elevation of the more affected eyelid, the need to sustain eyelid elevation is relieved, and there is an attenuation of these motor impulses causing </a:t>
            </a:r>
            <a:r>
              <a:rPr lang="en-US" sz="2600" dirty="0" err="1" smtClean="0"/>
              <a:t>ptosis</a:t>
            </a:r>
            <a:r>
              <a:rPr lang="en-US" sz="2600" dirty="0" smtClean="0"/>
              <a:t> enhancement of the other eyelid.</a:t>
            </a:r>
            <a:endParaRPr lang="en-US" sz="2600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xmlns="" id="{7C7DA77D-A56F-42C1-8B55-EBC42060A7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669" y="6294316"/>
            <a:ext cx="2160169" cy="397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sz="1000" dirty="0">
                <a:solidFill>
                  <a:schemeClr val="tx1"/>
                </a:solidFill>
                <a:latin typeface="Arial" charset="0"/>
              </a:rPr>
              <a:t>© </a:t>
            </a:r>
            <a:r>
              <a:rPr lang="en-GB" sz="1000" dirty="0" smtClean="0">
                <a:solidFill>
                  <a:schemeClr val="tx1"/>
                </a:solidFill>
                <a:latin typeface="Arial" charset="0"/>
              </a:rPr>
              <a:t>2020 American </a:t>
            </a:r>
            <a:r>
              <a:rPr lang="en-GB" sz="1000" dirty="0">
                <a:solidFill>
                  <a:schemeClr val="tx1"/>
                </a:solidFill>
                <a:latin typeface="Arial" charset="0"/>
              </a:rPr>
              <a:t>Academy of Neurology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164AC25-135F-4D2F-8BA1-70B25D48F2CA}"/>
              </a:ext>
            </a:extLst>
          </p:cNvPr>
          <p:cNvSpPr txBox="1"/>
          <p:nvPr/>
        </p:nvSpPr>
        <p:spPr>
          <a:xfrm>
            <a:off x="6228366" y="6144795"/>
            <a:ext cx="2727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err="1" smtClean="0"/>
              <a:t>Carvalho</a:t>
            </a:r>
            <a:r>
              <a:rPr lang="en-CA" sz="2400" dirty="0" smtClean="0"/>
              <a:t> </a:t>
            </a:r>
            <a:r>
              <a:rPr lang="en-CA" sz="2400" dirty="0" err="1" smtClean="0"/>
              <a:t>Neto</a:t>
            </a:r>
            <a:r>
              <a:rPr lang="en-CA" sz="2400" dirty="0" smtClean="0"/>
              <a:t> et al. 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xmlns="" val="314419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293</Words>
  <Application>Microsoft Office PowerPoint</Application>
  <PresentationFormat>Personalizar</PresentationFormat>
  <Paragraphs>33</Paragraphs>
  <Slides>5</Slides>
  <Notes>4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Office Theme</vt:lpstr>
      <vt:lpstr>Examination of a 62-year-old woman with ptosis</vt:lpstr>
      <vt:lpstr>Vignette</vt:lpstr>
      <vt:lpstr>Imaging</vt:lpstr>
      <vt:lpstr>Video</vt:lpstr>
      <vt:lpstr>Useful bedside testing for myasthenia gravis: The phenomenon of enhanced ptosis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76 year old man with unilateral blindness</dc:title>
  <dc:creator>Windows User</dc:creator>
  <cp:lastModifiedBy>Eurípedes Neto</cp:lastModifiedBy>
  <cp:revision>45</cp:revision>
  <dcterms:created xsi:type="dcterms:W3CDTF">2016-07-15T00:11:07Z</dcterms:created>
  <dcterms:modified xsi:type="dcterms:W3CDTF">2020-02-10T22:32:04Z</dcterms:modified>
</cp:coreProperties>
</file>