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3"/>
    <p:sldId id="262" r:id="rId4"/>
    <p:sldId id="257" r:id="rId6"/>
    <p:sldId id="270" r:id="rId7"/>
    <p:sldId id="268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632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780" y="40"/>
      </p:cViewPr>
      <p:guideLst>
        <p:guide orient="horz" pos="2160"/>
        <p:guide pos="3900"/>
      </p:guideLst>
    </p:cSldViewPr>
  </p:slideViewPr>
  <p:outlineViewPr>
    <p:cViewPr>
      <p:scale>
        <a:sx n="33" d="100"/>
        <a:sy n="33" d="100"/>
      </p:scale>
      <p:origin x="0" y="-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CF09-37D6-4680-AF13-891938B3D27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2FC5-D8ED-432A-B5FA-A6526FF90EC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Figure 1. Ocular Images. </a:t>
            </a:r>
            <a:endParaRPr lang="en-US" dirty="0"/>
          </a:p>
          <a:p>
            <a:r>
              <a:rPr lang="en-US" dirty="0"/>
              <a:t>Legend：Optical coherence tomography of the retinal nerve fiber layer (RNFL) revealed bilateral thinning (A). Fundus angiography was unremarkable (B).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Figure2. Brain Magnetic Resonance Imaging (MRI) Images.</a:t>
            </a:r>
            <a:endParaRPr lang="en-US" dirty="0"/>
          </a:p>
          <a:p>
            <a:r>
              <a:rPr lang="en-US" dirty="0"/>
              <a:t>Legend：FLAIR (A) showed white matter lesions. T2-hyperintense lesions and atrophy in the bilateral optic nerve (arrowhead) were observed (B-C). T1-fat-saturation (D) and T1-gadolinium enhancement (E-F) demonstrated the entire optic nerve sheath (including chiasmal) (arrow).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 The common pathogens of infectious optic neuropathies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marR="0" indent="-26670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1.	</a:t>
            </a:r>
            <a:r>
              <a:rPr lang="en-US" altLang="zh-CN" sz="1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Eggenberger</a:t>
            </a:r>
            <a:r>
              <a:rPr lang="en-US" altLang="zh-CN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E R. Infectious Optic Neuropathies. </a:t>
            </a:r>
            <a:r>
              <a:rPr lang="en-US" altLang="zh-CN" sz="1800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Continuum (</a:t>
            </a:r>
            <a:r>
              <a:rPr lang="en-US" altLang="zh-CN" sz="1800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Minneap</a:t>
            </a:r>
            <a:r>
              <a:rPr lang="en-US" altLang="zh-CN" sz="1800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1800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Minn</a:t>
            </a:r>
            <a:r>
              <a:rPr lang="en-US" altLang="zh-CN" sz="1800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)</a:t>
            </a:r>
            <a:r>
              <a:rPr lang="en-US" altLang="zh-CN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, 2019,25(5):1422-1437.</a:t>
            </a:r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66700" marR="0" indent="-26670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2.	Abel A, </a:t>
            </a:r>
            <a:r>
              <a:rPr lang="en-US" altLang="zh-CN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Mcclelland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C, Lee MS. Critical review: Typical and atypical optic neuritis. </a:t>
            </a:r>
            <a:r>
              <a:rPr lang="en-US" altLang="zh-CN" sz="1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Surv</a:t>
            </a:r>
            <a:r>
              <a:rPr lang="en-US" altLang="zh-CN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Ophthalmol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2019; 64(6): 770-779.</a:t>
            </a:r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777" y="1122363"/>
            <a:ext cx="10670512" cy="2387600"/>
          </a:xfrm>
        </p:spPr>
        <p:txBody>
          <a:bodyPr anchor="b"/>
          <a:lstStyle>
            <a:lvl1pPr algn="ctr">
              <a:lnSpc>
                <a:spcPct val="80000"/>
              </a:lnSpc>
              <a:defRPr sz="6000" spc="-100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777" y="3602038"/>
            <a:ext cx="106705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12445" cy="2852737"/>
          </a:xfrm>
        </p:spPr>
        <p:txBody>
          <a:bodyPr anchor="b"/>
          <a:lstStyle>
            <a:lvl1pPr>
              <a:defRPr sz="6000" spc="-150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124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218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7045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8886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5888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9511" y="1681163"/>
            <a:ext cx="5284785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9511" y="2505075"/>
            <a:ext cx="5284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5"/>
            <a:ext cx="6361103" cy="5133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3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5276"/>
            <a:ext cx="10706100" cy="117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9079"/>
            <a:ext cx="10706100" cy="482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22729" cy="6858000"/>
          </a:xfrm>
          <a:prstGeom prst="rect">
            <a:avLst/>
          </a:prstGeom>
          <a:solidFill>
            <a:srgbClr val="006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Confidential. © 2021 American Academy of Neurology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98842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25D3C1-E271-5D44-9F02-3945EF68A76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800" b="1" i="0" kern="1200" spc="-100" baseline="0">
          <a:solidFill>
            <a:srgbClr val="006D48"/>
          </a:solidFill>
          <a:latin typeface="Arial" panose="020B06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006D48"/>
        </a:buClr>
        <a:buFont typeface="Wingdings" panose="05000000000000000000" pitchFamily="2" charset="2"/>
        <a:buChar char="§"/>
        <a:defRPr sz="3000" b="0" i="0" kern="1200" spc="-1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5130" indent="-171450" algn="l" defTabSz="914400" rtl="0" eaLnBrk="1" latinLnBrk="0" hangingPunct="1">
        <a:lnSpc>
          <a:spcPct val="85000"/>
        </a:lnSpc>
        <a:spcBef>
          <a:spcPts val="600"/>
        </a:spcBef>
        <a:buClr>
          <a:srgbClr val="006D48"/>
        </a:buClr>
        <a:buFont typeface="Arial" panose="020B0604020202020204" pitchFamily="34" charset="0"/>
        <a:buChar char="•"/>
        <a:defRPr sz="2600" b="0" i="0" kern="1200" spc="-5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28650" indent="-17018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–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6360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-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87755" indent="-17018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·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1524000" y="1859798"/>
            <a:ext cx="9144000" cy="439817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latin typeface="+mn-lt"/>
              </a:rPr>
              <a:t>Resident &amp; Fellow Section</a:t>
            </a:r>
            <a:br>
              <a:rPr lang="en-US" altLang="en-US" sz="4400" b="1" dirty="0">
                <a:latin typeface="+mn-lt"/>
              </a:rPr>
            </a:br>
            <a:r>
              <a:rPr lang="en-US" altLang="en-US" sz="4400" b="1" dirty="0">
                <a:latin typeface="+mn-lt"/>
              </a:rPr>
              <a:t>Teaching </a:t>
            </a:r>
            <a:r>
              <a:rPr lang="en-US" altLang="en-US" sz="4400" b="1" dirty="0" err="1">
                <a:latin typeface="+mn-lt"/>
              </a:rPr>
              <a:t>NeuroImage</a:t>
            </a:r>
            <a:r>
              <a:rPr lang="en-US" altLang="en-US" sz="4400" b="1" dirty="0">
                <a:latin typeface="+mn-lt"/>
              </a:rPr>
              <a:t> </a:t>
            </a:r>
            <a:br>
              <a:rPr lang="en-US" altLang="en-US" sz="3200" b="1" dirty="0">
                <a:latin typeface="Calibri" panose="020F0502020204030204" pitchFamily="34" charset="0"/>
              </a:rPr>
            </a:br>
            <a:br>
              <a:rPr lang="en-US" altLang="en-US" sz="3200" b="1" dirty="0">
                <a:latin typeface="Calibri" panose="020F0502020204030204" pitchFamily="34" charset="0"/>
              </a:rPr>
            </a:br>
            <a:br>
              <a:rPr lang="en-US" altLang="en-US" sz="3200" b="1" dirty="0">
                <a:latin typeface="Calibri" panose="020F0502020204030204" pitchFamily="34" charset="0"/>
              </a:rPr>
            </a:br>
            <a:r>
              <a:rPr lang="en-US" altLang="en-US" sz="3600" b="0" dirty="0">
                <a:latin typeface="+mn-lt"/>
              </a:rPr>
              <a:t>A 52-Year-Old Woman with Diminished Vision</a:t>
            </a:r>
            <a:br>
              <a:rPr lang="en-US" altLang="en-US" sz="3600" b="0" dirty="0">
                <a:latin typeface="+mn-lt"/>
              </a:rPr>
            </a:br>
            <a:br>
              <a:rPr lang="en-US" altLang="en-US" sz="3600" b="0" dirty="0">
                <a:latin typeface="+mn-lt"/>
              </a:rPr>
            </a:br>
            <a:endParaRPr lang="en-US" sz="3600" b="0" spc="-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0915" y="6121100"/>
            <a:ext cx="1511814" cy="643085"/>
          </a:xfrm>
          <a:prstGeom prst="rect">
            <a:avLst/>
          </a:prstGeom>
        </p:spPr>
      </p:pic>
      <p:pic>
        <p:nvPicPr>
          <p:cNvPr id="10" name="Picture 9" descr="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8" y="0"/>
            <a:ext cx="11879147" cy="2185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3705" y="6257976"/>
            <a:ext cx="3564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Ying Huang et al.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90414" y="6442642"/>
            <a:ext cx="73358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Vignette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A 52-year-old, HIV-negative female presented with one-year of bilateral painless central vision loss that worsened over three months.</a:t>
            </a: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A medical examination revealed Argyll-Robertson pupil (i.e., accommodates but does not react to light). </a:t>
            </a: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Single-read next-generation sequencing (NGS) of the cerebrospinal fluid (CSF) identified 89 sequence reads corresponding to treponema.</a:t>
            </a: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Elevated CSF protein and pleocytosis.</a:t>
            </a: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Negative anti-aquaporin-4 and anti-myelin oligodendrocyte glycoprotein antibody levels.</a:t>
            </a: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 Retinal nerve fiber layer (RNFL) thinning, and bilateral nerve sheath enhancement.</a:t>
            </a: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Received penicillin and oral prednisolone and exhibited vision improvement. </a:t>
            </a: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6462793"/>
            <a:ext cx="665136" cy="16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79051" y="6293838"/>
            <a:ext cx="24332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+mn-ea"/>
              </a:rPr>
              <a:t>Ying Huang</a:t>
            </a:r>
            <a:r>
              <a:rPr lang="en-US" sz="2400" dirty="0"/>
              <a:t> et al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149"/>
            <a:ext cx="10706100" cy="1171809"/>
          </a:xfrm>
        </p:spPr>
        <p:txBody>
          <a:bodyPr>
            <a:normAutofit/>
          </a:bodyPr>
          <a:lstStyle/>
          <a:p>
            <a:r>
              <a:rPr lang="en-US" sz="4000" dirty="0"/>
              <a:t>Imaging 1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15580" y="6329906"/>
            <a:ext cx="27277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+mn-ea"/>
              </a:rPr>
              <a:t>Ying Huang</a:t>
            </a:r>
            <a:r>
              <a:rPr lang="en-US" sz="2400" dirty="0"/>
              <a:t> et al.</a:t>
            </a:r>
            <a:endParaRPr lang="en-US" sz="2400" dirty="0"/>
          </a:p>
        </p:txBody>
      </p:sp>
      <p:pic>
        <p:nvPicPr>
          <p:cNvPr id="7" name="图片 6" descr="fi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4600" y="219710"/>
            <a:ext cx="5380435" cy="5885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149"/>
            <a:ext cx="10706100" cy="1171809"/>
          </a:xfrm>
        </p:spPr>
        <p:txBody>
          <a:bodyPr>
            <a:normAutofit/>
          </a:bodyPr>
          <a:lstStyle/>
          <a:p>
            <a:r>
              <a:rPr lang="en-US" sz="4000" dirty="0"/>
              <a:t>Imaging 2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15580" y="6329906"/>
            <a:ext cx="27277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+mn-ea"/>
              </a:rPr>
              <a:t>Ying Huang</a:t>
            </a:r>
            <a:r>
              <a:rPr lang="en-US" sz="2400" dirty="0"/>
              <a:t> et al.</a:t>
            </a:r>
            <a:endParaRPr lang="en-US" sz="2400" dirty="0"/>
          </a:p>
        </p:txBody>
      </p:sp>
      <p:pic>
        <p:nvPicPr>
          <p:cNvPr id="4" name="图片 3" descr="fi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935" y="401320"/>
            <a:ext cx="7902575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149"/>
            <a:ext cx="10706100" cy="1171809"/>
          </a:xfrm>
        </p:spPr>
        <p:txBody>
          <a:bodyPr>
            <a:normAutofit/>
          </a:bodyPr>
          <a:lstStyle/>
          <a:p>
            <a:r>
              <a:rPr lang="en-US" sz="4000" dirty="0"/>
              <a:t>Table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15580" y="6329906"/>
            <a:ext cx="27277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+mn-ea"/>
              </a:rPr>
              <a:t>Ying Huang</a:t>
            </a:r>
            <a:r>
              <a:rPr lang="en-US" sz="2400" dirty="0"/>
              <a:t> et al.</a:t>
            </a:r>
            <a:endParaRPr 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2626155" y="5557834"/>
            <a:ext cx="766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Note: All pathogens listed in the table can be detected through next generation sequencing.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26155" y="686237"/>
          <a:ext cx="7667625" cy="4584949"/>
        </p:xfrm>
        <a:graphic>
          <a:graphicData uri="http://schemas.openxmlformats.org/drawingml/2006/table">
            <a:tbl>
              <a:tblPr firstRow="1" firstCol="1" bandRow="1"/>
              <a:tblGrid>
                <a:gridCol w="442090"/>
                <a:gridCol w="7225535"/>
              </a:tblGrid>
              <a:tr h="307573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solidFill>
                            <a:srgbClr val="53813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Table  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Common pathogens of infectious optic neuropathies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38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38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307573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Viral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38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966657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Herpes simplex virus, Epstein-Barr virus, Chikungunya virus, Dengue virus, Influenza Viruses, Mumps virus, Varicella-zoster virus, Cytomegalovirus, Human immunodeficiency virus, Measles virus, Rift valley fever virus, Rubella virus, Zika Virus, West Nile virus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73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Bacterial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966657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Treponema pallidum, Mycobacterium tuberculosis, Bartonella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henselae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bacteria,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Rickettsii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Bacterium Borrelia burgdorferi,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Leptospires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Tropheryma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whipplei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Mycobacterium leprae, Brucella genus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61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Fungi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322219">
                <a:tc>
                  <a:txBody>
                    <a:bodyPr/>
                    <a:lstStyle/>
                    <a:p>
                      <a:pPr algn="l"/>
                      <a:r>
                        <a:rPr lang="en-US" sz="11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Cryptococcus neoformans, Mucorales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73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Parasites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270577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Toxoplasma gondii,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Toxocara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canis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Toxocara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Plasmodium, Nematodes,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Onchocerca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Rapid Identification of Infectious Optic Neuritis by Next-Generation Sequencing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1308"/>
            <a:ext cx="10706100" cy="45785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Infectious causes of optic neuritis are complex.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NGS is an emerging method with the potential to rapidly identify atypical optic neuritis.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420" y="6493790"/>
            <a:ext cx="790414" cy="13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5542" y="6329906"/>
            <a:ext cx="27591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+mn-ea"/>
              </a:rPr>
              <a:t>Ying Huang</a:t>
            </a:r>
            <a:r>
              <a:rPr lang="en-US" sz="2400" dirty="0"/>
              <a:t> et al.</a:t>
            </a:r>
            <a:endParaRPr lang="en-US" sz="24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64a0f1b7-f10e-4a4f-871d-370858444a92}"/>
</p:tagLst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1930</Words>
  <Application>WPS 演示</Application>
  <PresentationFormat>宽屏</PresentationFormat>
  <Paragraphs>81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Calibri Light</vt:lpstr>
      <vt:lpstr>System Font Regular</vt:lpstr>
      <vt:lpstr>Segoe Print</vt:lpstr>
      <vt:lpstr>Times New Roman</vt:lpstr>
      <vt:lpstr>等线</vt:lpstr>
      <vt:lpstr>微软雅黑</vt:lpstr>
      <vt:lpstr>Arial Unicode MS</vt:lpstr>
      <vt:lpstr>Office Theme</vt:lpstr>
      <vt:lpstr>Resident &amp; Fellow Section Teaching NeuroImage    A 52-Year-Old Woman with Diminished Vision  </vt:lpstr>
      <vt:lpstr>Vignette</vt:lpstr>
      <vt:lpstr>Imaging 1</vt:lpstr>
      <vt:lpstr>Imaging 2</vt:lpstr>
      <vt:lpstr>Table</vt:lpstr>
      <vt:lpstr>Rapid Identification of Infectious Optic Neuritis by Next-Generation Sequencing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Hopwood</dc:creator>
  <cp:lastModifiedBy>yvonne</cp:lastModifiedBy>
  <cp:revision>97</cp:revision>
  <dcterms:created xsi:type="dcterms:W3CDTF">2021-03-03T19:05:00Z</dcterms:created>
  <dcterms:modified xsi:type="dcterms:W3CDTF">2021-10-20T14:53:51Z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3FCE9CEDE61149DDB2D045E71633DA91</vt:lpwstr>
  </property>
  <property fmtid="{D5CDD505-2E9C-101B-9397-08002B2CF9AE}" pid="3" name="KSOProductBuildVer">
    <vt:lpwstr>2052-11.1.0.10938</vt:lpwstr>
  </property>
</Properties>
</file>