
<file path=[Content_Types].xml><?xml version="1.0" encoding="utf-8"?>
<Types xmlns="http://schemas.openxmlformats.org/package/2006/content-types">
  <Default ContentType="application/vnd.openxmlformats-officedocument.vmlDrawing" Extension="vml"/>
  <Default ContentType="application/vnd.openxmlformats-officedocument.oleObject" Extension="bin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oleObject" PartName="/ppt/embeddings/oleObject2.bin"/>
  <Override ContentType="application/vnd.openxmlformats-officedocument.oleObject" PartName="/ppt/embeddings/oleObject1.bin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912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0" roundtripDataSignature="AMtx7mi7/Qp03Ksv3ZvdkCkX6rppXCVVH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91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customschemas.google.com/relationships/presentationmetadata" Target="metadata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drawings/_rels/vmlDrawing1.vml.rels><?xml version="1.0" encoding="UTF-8" standalone="yes"?>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png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2" name="Google Shape;92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Figure Legends 1:</a:t>
            </a:r>
            <a:endParaRPr b="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pt-BR"/>
              <a:t>(A) Axial T2WI shows multiple cystic lesions, one in the left occipital lobe with dot sign (arrows in A and B). Axial FLAIR shows vasogenic edema around most lesions (C). Axial T1WI post gadolinium shows peripheral and dot sign enhancement (D). Dot sign is a nodule within a cystic lesion.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Figure Legends 2:</a:t>
            </a:r>
            <a:endParaRPr b="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(A) Axial T2WI shows two cystic lesions in the right cerebellar hemisphere with dot sign (arrows in A and B). Axial DWI shows dot sign (C). Axial T1WI post gadolinium shows nodular and dot sign enhancement (D).</a:t>
            </a:r>
            <a:endParaRPr b="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pt-BR"/>
            </a:br>
            <a:endParaRPr b="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pt-BR"/>
            </a:br>
            <a:endParaRPr/>
          </a:p>
        </p:txBody>
      </p:sp>
      <p:sp>
        <p:nvSpPr>
          <p:cNvPr id="93" name="Google Shape;93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2" name="Google Shape;102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1 - Loyse A, Moodley A, Rich P, et al. Neurological, visual, and MRI brain scan findings in 87 South African patients with HIV-associated cryptococcal meningoencephalitis. J Infect 2015;70:668-675.</a:t>
            </a:r>
            <a:br>
              <a:rPr b="0" lang="pt-BR"/>
            </a:br>
            <a:r>
              <a:rPr b="0" i="0" lang="pt-BR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2 - Chen S, Chen X, Zhang Z, Quan L, Kuang S, Luo X. MRI findings of cerebral cryptococcosis in immunocompetent patients. J Med Imaging Radiat Oncol 2011;55:52-57.</a:t>
            </a:r>
            <a:endParaRPr b="0"/>
          </a:p>
        </p:txBody>
      </p:sp>
      <p:sp>
        <p:nvSpPr>
          <p:cNvPr id="103" name="Google Shape;103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584021" y="6329907"/>
            <a:ext cx="1748942" cy="4396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453789" y="6121100"/>
            <a:ext cx="1511814" cy="64308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2" name="Google Shape;72;p15"/>
          <p:cNvCxnSpPr/>
          <p:nvPr/>
        </p:nvCxnSpPr>
        <p:spPr>
          <a:xfrm>
            <a:off x="6453789" y="6217920"/>
            <a:ext cx="0" cy="451821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7"/>
          <p:cNvSpPr txBox="1"/>
          <p:nvPr>
            <p:ph type="title"/>
          </p:nvPr>
        </p:nvSpPr>
        <p:spPr>
          <a:xfrm>
            <a:off x="838200" y="225276"/>
            <a:ext cx="10706100" cy="117180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6D4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7"/>
          <p:cNvSpPr txBox="1"/>
          <p:nvPr>
            <p:ph idx="1" type="body"/>
          </p:nvPr>
        </p:nvSpPr>
        <p:spPr>
          <a:xfrm>
            <a:off x="838200" y="1509079"/>
            <a:ext cx="10706100" cy="48208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191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SzPts val="3000"/>
              <a:buChar char="▪"/>
              <a:defRPr/>
            </a:lvl1pPr>
            <a:lvl2pPr indent="-393700" lvl="1" marL="914400" algn="l">
              <a:lnSpc>
                <a:spcPct val="85000"/>
              </a:lnSpc>
              <a:spcBef>
                <a:spcPts val="800"/>
              </a:spcBef>
              <a:spcAft>
                <a:spcPts val="0"/>
              </a:spcAft>
              <a:buSzPts val="2600"/>
              <a:buChar char="•"/>
              <a:defRPr/>
            </a:lvl2pPr>
            <a:lvl3pPr indent="-355600" lvl="2" marL="1371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–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·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9" name="Google Shape;19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584021" y="6329907"/>
            <a:ext cx="1748942" cy="4396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Google Shape;20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453789" y="6121100"/>
            <a:ext cx="1511814" cy="64308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1" name="Google Shape;21;p7"/>
          <p:cNvCxnSpPr/>
          <p:nvPr/>
        </p:nvCxnSpPr>
        <p:spPr>
          <a:xfrm>
            <a:off x="6453789" y="6217920"/>
            <a:ext cx="0" cy="451821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8"/>
          <p:cNvSpPr txBox="1"/>
          <p:nvPr>
            <p:ph type="ctrTitle"/>
          </p:nvPr>
        </p:nvSpPr>
        <p:spPr>
          <a:xfrm>
            <a:off x="873777" y="1122363"/>
            <a:ext cx="10670512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6D48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8"/>
          <p:cNvSpPr txBox="1"/>
          <p:nvPr>
            <p:ph idx="1" type="subTitle"/>
          </p:nvPr>
        </p:nvSpPr>
        <p:spPr>
          <a:xfrm>
            <a:off x="873777" y="3602038"/>
            <a:ext cx="10670512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pic>
        <p:nvPicPr>
          <p:cNvPr id="25" name="Google Shape;25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584021" y="6329907"/>
            <a:ext cx="1748942" cy="4396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Google Shape;26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453789" y="6121100"/>
            <a:ext cx="1511814" cy="64308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7" name="Google Shape;27;p8"/>
          <p:cNvCxnSpPr/>
          <p:nvPr/>
        </p:nvCxnSpPr>
        <p:spPr>
          <a:xfrm>
            <a:off x="6453789" y="6217920"/>
            <a:ext cx="0" cy="451821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  <p:extLst>
    <p:ext uri="{DCECCB84-F9BA-43D5-87BE-67443E8EF086}">
      <p15:sldGuideLst>
        <p15:guide id="1" orient="horz" pos="2160">
          <p15:clr>
            <a:srgbClr val="FBAE40"/>
          </p15:clr>
        </p15:guide>
        <p15:guide id="2" pos="727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/>
          <p:nvPr>
            <p:ph type="title"/>
          </p:nvPr>
        </p:nvSpPr>
        <p:spPr>
          <a:xfrm>
            <a:off x="831849" y="1709738"/>
            <a:ext cx="10712445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6D48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9"/>
          <p:cNvSpPr txBox="1"/>
          <p:nvPr>
            <p:ph idx="1" type="body"/>
          </p:nvPr>
        </p:nvSpPr>
        <p:spPr>
          <a:xfrm>
            <a:off x="831849" y="4589463"/>
            <a:ext cx="10712445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pic>
        <p:nvPicPr>
          <p:cNvPr id="31" name="Google Shape;31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584021" y="6329907"/>
            <a:ext cx="1748942" cy="43966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Google Shape;32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453789" y="6121100"/>
            <a:ext cx="1511814" cy="64308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3" name="Google Shape;33;p9"/>
          <p:cNvCxnSpPr/>
          <p:nvPr/>
        </p:nvCxnSpPr>
        <p:spPr>
          <a:xfrm>
            <a:off x="6453789" y="6217920"/>
            <a:ext cx="0" cy="451821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0"/>
          <p:cNvSpPr txBox="1"/>
          <p:nvPr>
            <p:ph type="title"/>
          </p:nvPr>
        </p:nvSpPr>
        <p:spPr>
          <a:xfrm>
            <a:off x="838200" y="225276"/>
            <a:ext cx="10706100" cy="117180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6D4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0"/>
          <p:cNvSpPr txBox="1"/>
          <p:nvPr>
            <p:ph idx="1" type="body"/>
          </p:nvPr>
        </p:nvSpPr>
        <p:spPr>
          <a:xfrm>
            <a:off x="838199" y="1825625"/>
            <a:ext cx="5280081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▪"/>
              <a:defRPr/>
            </a:lvl1pPr>
            <a:lvl2pPr indent="-342900" lvl="1" marL="9144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–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·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0"/>
          <p:cNvSpPr txBox="1"/>
          <p:nvPr>
            <p:ph idx="2" type="body"/>
          </p:nvPr>
        </p:nvSpPr>
        <p:spPr>
          <a:xfrm>
            <a:off x="6264218" y="1825625"/>
            <a:ext cx="5280081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▪"/>
              <a:defRPr/>
            </a:lvl1pPr>
            <a:lvl2pPr indent="-342900" lvl="1" marL="9144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–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·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8" name="Google Shape;38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584021" y="6329907"/>
            <a:ext cx="1748942" cy="43966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39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453789" y="6121100"/>
            <a:ext cx="1511814" cy="64308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0" name="Google Shape;40;p10"/>
          <p:cNvCxnSpPr/>
          <p:nvPr/>
        </p:nvCxnSpPr>
        <p:spPr>
          <a:xfrm>
            <a:off x="6453789" y="6217920"/>
            <a:ext cx="0" cy="451821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/>
          <p:nvPr>
            <p:ph type="title"/>
          </p:nvPr>
        </p:nvSpPr>
        <p:spPr>
          <a:xfrm>
            <a:off x="839787" y="365125"/>
            <a:ext cx="10704503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6D4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1"/>
          <p:cNvSpPr txBox="1"/>
          <p:nvPr>
            <p:ph idx="1" type="body"/>
          </p:nvPr>
        </p:nvSpPr>
        <p:spPr>
          <a:xfrm>
            <a:off x="839788" y="1681163"/>
            <a:ext cx="5258886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000"/>
              <a:buNone/>
              <a:defRPr b="1" i="0" sz="3000"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4" name="Google Shape;44;p11"/>
          <p:cNvSpPr txBox="1"/>
          <p:nvPr>
            <p:ph idx="2" type="body"/>
          </p:nvPr>
        </p:nvSpPr>
        <p:spPr>
          <a:xfrm>
            <a:off x="839788" y="2505075"/>
            <a:ext cx="5258886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▪"/>
              <a:defRPr/>
            </a:lvl1pPr>
            <a:lvl2pPr indent="-342900" lvl="1" marL="9144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–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·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11"/>
          <p:cNvSpPr txBox="1"/>
          <p:nvPr>
            <p:ph idx="3" type="body"/>
          </p:nvPr>
        </p:nvSpPr>
        <p:spPr>
          <a:xfrm>
            <a:off x="6259511" y="1681163"/>
            <a:ext cx="5284785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000"/>
              <a:buNone/>
              <a:defRPr b="1" i="0" sz="3000"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6" name="Google Shape;46;p11"/>
          <p:cNvSpPr txBox="1"/>
          <p:nvPr>
            <p:ph idx="4" type="body"/>
          </p:nvPr>
        </p:nvSpPr>
        <p:spPr>
          <a:xfrm>
            <a:off x="6259511" y="2505075"/>
            <a:ext cx="5284785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▪"/>
              <a:defRPr/>
            </a:lvl1pPr>
            <a:lvl2pPr indent="-342900" lvl="1" marL="9144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–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·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47" name="Google Shape;47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584021" y="6329907"/>
            <a:ext cx="1748942" cy="43966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48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453789" y="6121100"/>
            <a:ext cx="1511814" cy="64308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9" name="Google Shape;49;p11"/>
          <p:cNvCxnSpPr/>
          <p:nvPr/>
        </p:nvCxnSpPr>
        <p:spPr>
          <a:xfrm>
            <a:off x="6453789" y="6217920"/>
            <a:ext cx="0" cy="451821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type="title"/>
          </p:nvPr>
        </p:nvSpPr>
        <p:spPr>
          <a:xfrm>
            <a:off x="838200" y="225276"/>
            <a:ext cx="10706100" cy="117180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6D4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52" name="Google Shape;52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584021" y="6329907"/>
            <a:ext cx="1748942" cy="4396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53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453789" y="6121100"/>
            <a:ext cx="1511814" cy="64308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4" name="Google Shape;54;p12"/>
          <p:cNvCxnSpPr/>
          <p:nvPr/>
        </p:nvCxnSpPr>
        <p:spPr>
          <a:xfrm>
            <a:off x="6453789" y="6217920"/>
            <a:ext cx="0" cy="451821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6D48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3"/>
          <p:cNvSpPr txBox="1"/>
          <p:nvPr>
            <p:ph idx="1" type="body"/>
          </p:nvPr>
        </p:nvSpPr>
        <p:spPr>
          <a:xfrm>
            <a:off x="5183187" y="987425"/>
            <a:ext cx="6361103" cy="5133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200"/>
              <a:buChar char="▪"/>
              <a:defRPr sz="3200"/>
            </a:lvl1pPr>
            <a:lvl2pPr indent="-406400" lvl="1" marL="9144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Char char="-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Char char="·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8" name="Google Shape;58;p13"/>
          <p:cNvSpPr txBox="1"/>
          <p:nvPr>
            <p:ph idx="2" type="body"/>
          </p:nvPr>
        </p:nvSpPr>
        <p:spPr>
          <a:xfrm>
            <a:off x="839788" y="2057400"/>
            <a:ext cx="3932237" cy="4063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pic>
        <p:nvPicPr>
          <p:cNvPr id="59" name="Google Shape;59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584021" y="6329907"/>
            <a:ext cx="1748942" cy="43966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453789" y="6121100"/>
            <a:ext cx="1511814" cy="64308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1" name="Google Shape;61;p13"/>
          <p:cNvCxnSpPr/>
          <p:nvPr/>
        </p:nvCxnSpPr>
        <p:spPr>
          <a:xfrm>
            <a:off x="6453789" y="6217920"/>
            <a:ext cx="0" cy="451821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6D48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4"/>
          <p:cNvSpPr/>
          <p:nvPr>
            <p:ph idx="2" type="pic"/>
          </p:nvPr>
        </p:nvSpPr>
        <p:spPr>
          <a:xfrm>
            <a:off x="5183188" y="987425"/>
            <a:ext cx="6172200" cy="5133675"/>
          </a:xfrm>
          <a:prstGeom prst="rect">
            <a:avLst/>
          </a:prstGeom>
          <a:noFill/>
          <a:ln>
            <a:noFill/>
          </a:ln>
        </p:spPr>
      </p:sp>
      <p:sp>
        <p:nvSpPr>
          <p:cNvPr id="65" name="Google Shape;65;p14"/>
          <p:cNvSpPr txBox="1"/>
          <p:nvPr>
            <p:ph idx="1" type="body"/>
          </p:nvPr>
        </p:nvSpPr>
        <p:spPr>
          <a:xfrm>
            <a:off x="839788" y="2057400"/>
            <a:ext cx="3932237" cy="4063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pic>
        <p:nvPicPr>
          <p:cNvPr id="66" name="Google Shape;66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584021" y="6329907"/>
            <a:ext cx="1748942" cy="43966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453789" y="6121100"/>
            <a:ext cx="1511814" cy="64308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8" name="Google Shape;68;p14"/>
          <p:cNvCxnSpPr/>
          <p:nvPr/>
        </p:nvCxnSpPr>
        <p:spPr>
          <a:xfrm>
            <a:off x="6453789" y="6217920"/>
            <a:ext cx="0" cy="451821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2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/>
          <p:nvPr>
            <p:ph type="title"/>
          </p:nvPr>
        </p:nvSpPr>
        <p:spPr>
          <a:xfrm>
            <a:off x="838200" y="225276"/>
            <a:ext cx="10706100" cy="117180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6D48"/>
              </a:buClr>
              <a:buSzPts val="3800"/>
              <a:buFont typeface="Arial"/>
              <a:buNone/>
              <a:defRPr b="1" i="0" sz="3800" u="none" cap="none" strike="noStrike">
                <a:solidFill>
                  <a:srgbClr val="006D4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5"/>
          <p:cNvSpPr txBox="1"/>
          <p:nvPr>
            <p:ph idx="1" type="body"/>
          </p:nvPr>
        </p:nvSpPr>
        <p:spPr>
          <a:xfrm>
            <a:off x="838200" y="1509079"/>
            <a:ext cx="10706100" cy="48208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D48"/>
              </a:buClr>
              <a:buSzPts val="3000"/>
              <a:buFont typeface="Noto Sans Symbols"/>
              <a:buChar char="▪"/>
              <a:defRPr b="0" i="0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93700" lvl="1" marL="914400" marR="0" rtl="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006D48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D48"/>
              </a:buClr>
              <a:buSzPts val="2000"/>
              <a:buFont typeface="NTR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D48"/>
              </a:buClr>
              <a:buSzPts val="1800"/>
              <a:buFont typeface="NTR"/>
              <a:buChar char="-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D48"/>
              </a:buClr>
              <a:buSzPts val="1800"/>
              <a:buFont typeface="NTR"/>
              <a:buChar char="·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5"/>
          <p:cNvSpPr/>
          <p:nvPr/>
        </p:nvSpPr>
        <p:spPr>
          <a:xfrm>
            <a:off x="0" y="0"/>
            <a:ext cx="322729" cy="6858000"/>
          </a:xfrm>
          <a:prstGeom prst="rect">
            <a:avLst/>
          </a:prstGeom>
          <a:solidFill>
            <a:srgbClr val="006D48"/>
          </a:solidFill>
          <a:ln cap="flat" cmpd="sng" w="12700">
            <a:solidFill>
              <a:srgbClr val="3D732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;p5"/>
          <p:cNvSpPr txBox="1"/>
          <p:nvPr/>
        </p:nvSpPr>
        <p:spPr>
          <a:xfrm>
            <a:off x="838200" y="6492875"/>
            <a:ext cx="3037840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</a:pPr>
            <a:r>
              <a:rPr b="0" i="0" lang="pt-BR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Confidential. © 2021 American Academy of Neurology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4;p5"/>
          <p:cNvSpPr txBox="1"/>
          <p:nvPr/>
        </p:nvSpPr>
        <p:spPr>
          <a:xfrm>
            <a:off x="8498842" y="6492875"/>
            <a:ext cx="3037840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</a:pPr>
            <a:fld id="{00000000-1234-1234-1234-123412341234}" type="slidenum">
              <a:rPr b="0" i="0" lang="pt-BR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2160">
          <p15:clr>
            <a:srgbClr val="F26B43"/>
          </p15:clr>
        </p15:guide>
        <p15:guide id="2" pos="727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vmlDrawing" Target="../drawings/vmlDrawing1.vml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png"/><Relationship Id="rId5" Type="http://schemas.openxmlformats.org/officeDocument/2006/relationships/oleObject" Target="../embeddings/oleObject1.bin"/><Relationship Id="rId6" Type="http://schemas.openxmlformats.org/officeDocument/2006/relationships/image" Target="../media/image4.png"/><Relationship Id="rId7" Type="http://schemas.openxmlformats.org/officeDocument/2006/relationships/oleObject" Target="../embeddings/oleObject2.bin"/><Relationship Id="rId8" Type="http://schemas.openxmlformats.org/officeDocument/2006/relationships/oleObject" Target="../embeddings/oleObject2.bin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"/>
          <p:cNvSpPr txBox="1"/>
          <p:nvPr>
            <p:ph idx="4294967295" type="ctrTitle"/>
          </p:nvPr>
        </p:nvSpPr>
        <p:spPr>
          <a:xfrm>
            <a:off x="1524000" y="1859798"/>
            <a:ext cx="9144000" cy="43981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6D48"/>
              </a:buClr>
              <a:buSzPts val="4400"/>
              <a:buFont typeface="Calibri"/>
              <a:buNone/>
            </a:pPr>
            <a:r>
              <a:rPr b="1" i="0" lang="pt-BR" sz="4400" u="none" cap="none" strike="noStrike">
                <a:solidFill>
                  <a:srgbClr val="006D48"/>
                </a:solidFill>
                <a:latin typeface="Calibri"/>
                <a:ea typeface="Calibri"/>
                <a:cs typeface="Calibri"/>
                <a:sym typeface="Calibri"/>
              </a:rPr>
              <a:t>Resident &amp; Fellow Section</a:t>
            </a:r>
            <a:br>
              <a:rPr b="1" i="0" lang="pt-BR" sz="4400" u="none" cap="none" strike="noStrike">
                <a:solidFill>
                  <a:srgbClr val="006D48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pt-BR" sz="4400" u="none" cap="none" strike="noStrike">
                <a:solidFill>
                  <a:srgbClr val="006D48"/>
                </a:solidFill>
                <a:latin typeface="Calibri"/>
                <a:ea typeface="Calibri"/>
                <a:cs typeface="Calibri"/>
                <a:sym typeface="Calibri"/>
              </a:rPr>
              <a:t>Teaching NeuroImage</a:t>
            </a:r>
            <a:br>
              <a:rPr b="1" i="0" lang="pt-BR" sz="3200" u="none" cap="none" strike="noStrike">
                <a:solidFill>
                  <a:srgbClr val="006D48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1" i="0" lang="pt-BR" sz="3200" u="none" cap="none" strike="noStrike">
                <a:solidFill>
                  <a:srgbClr val="006D48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1" i="0" lang="pt-BR" sz="3200" u="none" cap="none" strike="noStrike">
                <a:solidFill>
                  <a:srgbClr val="006D48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1" i="0" lang="pt-BR" sz="3200" u="none" cap="none" strike="noStrike">
                <a:solidFill>
                  <a:srgbClr val="006D48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pt-BR" sz="3800" u="none" cap="none" strike="noStrike">
                <a:solidFill>
                  <a:srgbClr val="006D48"/>
                </a:solidFill>
                <a:latin typeface="Arial"/>
                <a:ea typeface="Arial"/>
                <a:cs typeface="Arial"/>
                <a:sym typeface="Arial"/>
              </a:rPr>
              <a:t>A 51-year-old man with headache, paresthesia and seizure.</a:t>
            </a:r>
            <a:br>
              <a:rPr b="0" i="0" lang="pt-BR" sz="3600" u="none" cap="none" strike="noStrike">
                <a:solidFill>
                  <a:srgbClr val="006D48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3600" u="none" cap="none" strike="noStrike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8" name="Google Shape;78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70915" y="6121100"/>
            <a:ext cx="1511814" cy="64308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Text&#10;&#10;Description automatically generated" id="79" name="Google Shape;79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19168" y="0"/>
            <a:ext cx="11879147" cy="2185261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"/>
          <p:cNvSpPr txBox="1"/>
          <p:nvPr/>
        </p:nvSpPr>
        <p:spPr>
          <a:xfrm>
            <a:off x="8633705" y="6257976"/>
            <a:ext cx="356461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Rosa-Júnior et al.</a:t>
            </a:r>
            <a:endParaRPr/>
          </a:p>
        </p:txBody>
      </p:sp>
      <p:sp>
        <p:nvSpPr>
          <p:cNvPr id="81" name="Google Shape;81;p1"/>
          <p:cNvSpPr/>
          <p:nvPr/>
        </p:nvSpPr>
        <p:spPr>
          <a:xfrm>
            <a:off x="790414" y="6442642"/>
            <a:ext cx="733586" cy="215444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"/>
          <p:cNvSpPr txBox="1"/>
          <p:nvPr>
            <p:ph type="title"/>
          </p:nvPr>
        </p:nvSpPr>
        <p:spPr>
          <a:xfrm>
            <a:off x="838200" y="225276"/>
            <a:ext cx="10706100" cy="117180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6D48"/>
              </a:buClr>
              <a:buSzPts val="4000"/>
              <a:buFont typeface="Arial"/>
              <a:buNone/>
            </a:pPr>
            <a:r>
              <a:rPr lang="pt-BR" sz="4000"/>
              <a:t>Vignette</a:t>
            </a:r>
            <a:endParaRPr/>
          </a:p>
        </p:txBody>
      </p:sp>
      <p:sp>
        <p:nvSpPr>
          <p:cNvPr id="87" name="Google Shape;87;p2"/>
          <p:cNvSpPr txBox="1"/>
          <p:nvPr>
            <p:ph idx="1" type="body"/>
          </p:nvPr>
        </p:nvSpPr>
        <p:spPr>
          <a:xfrm>
            <a:off x="838200" y="1509079"/>
            <a:ext cx="10706100" cy="48208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25000" lnSpcReduction="20000"/>
          </a:bodyPr>
          <a:lstStyle/>
          <a:p>
            <a:pPr indent="-111125" lvl="0" marL="180975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 sz="4400">
              <a:latin typeface="Calibri"/>
              <a:ea typeface="Calibri"/>
              <a:cs typeface="Calibri"/>
              <a:sym typeface="Calibri"/>
            </a:endParaRPr>
          </a:p>
          <a:p>
            <a:pPr indent="-203200" lvl="0" marL="180975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SzPct val="100000"/>
              <a:buChar char="▪"/>
            </a:pPr>
            <a:r>
              <a:rPr lang="pt-BR" sz="12800">
                <a:latin typeface="Calibri"/>
                <a:ea typeface="Calibri"/>
                <a:cs typeface="Calibri"/>
                <a:sym typeface="Calibri"/>
              </a:rPr>
              <a:t>A 51-year-old man </a:t>
            </a:r>
            <a:endParaRPr/>
          </a:p>
          <a:p>
            <a:pPr indent="0" lvl="0" marL="180975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 sz="12800">
              <a:latin typeface="Calibri"/>
              <a:ea typeface="Calibri"/>
              <a:cs typeface="Calibri"/>
              <a:sym typeface="Calibri"/>
            </a:endParaRPr>
          </a:p>
          <a:p>
            <a:pPr indent="-203200" lvl="0" marL="180975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SzPct val="100000"/>
              <a:buChar char="▪"/>
            </a:pPr>
            <a:r>
              <a:rPr lang="pt-BR" sz="12800">
                <a:latin typeface="Calibri"/>
                <a:ea typeface="Calibri"/>
                <a:cs typeface="Calibri"/>
                <a:sym typeface="Calibri"/>
              </a:rPr>
              <a:t>With headache</a:t>
            </a:r>
            <a:endParaRPr/>
          </a:p>
          <a:p>
            <a:pPr indent="0" lvl="0" marL="180975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 sz="12800">
              <a:latin typeface="Calibri"/>
              <a:ea typeface="Calibri"/>
              <a:cs typeface="Calibri"/>
              <a:sym typeface="Calibri"/>
            </a:endParaRPr>
          </a:p>
          <a:p>
            <a:pPr indent="-203200" lvl="0" marL="180975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SzPct val="100000"/>
              <a:buChar char="▪"/>
            </a:pPr>
            <a:r>
              <a:rPr lang="pt-BR" sz="12800">
                <a:latin typeface="Calibri"/>
                <a:ea typeface="Calibri"/>
                <a:cs typeface="Calibri"/>
                <a:sym typeface="Calibri"/>
              </a:rPr>
              <a:t>Legs and arms paresthesia and</a:t>
            </a:r>
            <a:endParaRPr/>
          </a:p>
          <a:p>
            <a:pPr indent="0" lvl="0" marL="180975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 sz="12800">
              <a:latin typeface="Calibri"/>
              <a:ea typeface="Calibri"/>
              <a:cs typeface="Calibri"/>
              <a:sym typeface="Calibri"/>
            </a:endParaRPr>
          </a:p>
          <a:p>
            <a:pPr indent="-203200" lvl="0" marL="180975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SzPct val="100000"/>
              <a:buChar char="▪"/>
            </a:pPr>
            <a:r>
              <a:rPr lang="pt-BR" sz="12800">
                <a:latin typeface="Calibri"/>
                <a:ea typeface="Calibri"/>
                <a:cs typeface="Calibri"/>
                <a:sym typeface="Calibri"/>
              </a:rPr>
              <a:t>Seizure</a:t>
            </a:r>
            <a:endParaRPr sz="12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 sz="44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 sz="44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 sz="44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 sz="44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SzPct val="100000"/>
              <a:buNone/>
            </a:pPr>
            <a:br>
              <a:rPr lang="pt-BR"/>
            </a:br>
            <a:endParaRPr/>
          </a:p>
          <a:p>
            <a:pPr indent="-138112" lvl="2" marL="62865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/>
          </a:p>
        </p:txBody>
      </p:sp>
      <p:sp>
        <p:nvSpPr>
          <p:cNvPr id="88" name="Google Shape;88;p2"/>
          <p:cNvSpPr/>
          <p:nvPr/>
        </p:nvSpPr>
        <p:spPr>
          <a:xfrm>
            <a:off x="838200" y="6462793"/>
            <a:ext cx="665136" cy="169931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2"/>
          <p:cNvSpPr txBox="1"/>
          <p:nvPr/>
        </p:nvSpPr>
        <p:spPr>
          <a:xfrm>
            <a:off x="8679051" y="6293838"/>
            <a:ext cx="2433234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Rosa-Júnior et al.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"/>
          <p:cNvSpPr txBox="1"/>
          <p:nvPr>
            <p:ph type="title"/>
          </p:nvPr>
        </p:nvSpPr>
        <p:spPr>
          <a:xfrm>
            <a:off x="838200" y="225276"/>
            <a:ext cx="10706100" cy="117180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6D48"/>
              </a:buClr>
              <a:buSzPts val="4000"/>
              <a:buFont typeface="Arial"/>
              <a:buNone/>
            </a:pPr>
            <a:br>
              <a:rPr lang="pt-BR" sz="4000"/>
            </a:br>
            <a:r>
              <a:rPr lang="pt-BR" sz="4000"/>
              <a:t>Figure 1								Figure 2</a:t>
            </a:r>
            <a:endParaRPr/>
          </a:p>
        </p:txBody>
      </p:sp>
      <p:sp>
        <p:nvSpPr>
          <p:cNvPr id="96" name="Google Shape;96;p3"/>
          <p:cNvSpPr/>
          <p:nvPr/>
        </p:nvSpPr>
        <p:spPr>
          <a:xfrm>
            <a:off x="838200" y="6447295"/>
            <a:ext cx="680634" cy="185429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rgbClr val="F2F2F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3"/>
          <p:cNvSpPr txBox="1"/>
          <p:nvPr/>
        </p:nvSpPr>
        <p:spPr>
          <a:xfrm>
            <a:off x="8415580" y="6329906"/>
            <a:ext cx="272770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Rosa-Júnior et al.</a:t>
            </a:r>
            <a:endParaRPr/>
          </a:p>
        </p:txBody>
      </p:sp>
      <p:graphicFrame>
        <p:nvGraphicFramePr>
          <p:cNvPr id="98" name="Google Shape;98;p3"/>
          <p:cNvGraphicFramePr/>
          <p:nvPr/>
        </p:nvGraphicFramePr>
        <p:xfrm>
          <a:off x="383386" y="1494081"/>
          <a:ext cx="4625204" cy="4403902"/>
        </p:xfrm>
        <a:graphic>
          <a:graphicData uri="http://schemas.openxmlformats.org/presentationml/2006/ole">
            <mc:AlternateContent>
              <mc:Choice Requires="v">
                <p:oleObj r:id="rId4" imgH="4403902" imgW="4625204" progId="AcroExch.Document.DC" spid="_x0000_s1">
                  <p:embed/>
                </p:oleObj>
              </mc:Choice>
              <mc:Fallback>
                <p:oleObj r:id="rId5" imgH="4403902" imgW="4625204" progId="AcroExch.Document.DC">
                  <p:embed/>
                  <p:pic>
                    <p:nvPicPr>
                      <p:cNvPr id="98" name="Google Shape;98;p3"/>
                      <p:cNvPicPr preferRelativeResize="0"/>
                      <p:nvPr/>
                    </p:nvPicPr>
                    <p:blipFill rotWithShape="1">
                      <a:blip r:embed="rId6">
                        <a:alphaModFix/>
                      </a:blip>
                      <a:srcRect b="0" l="0" r="0" t="0"/>
                      <a:stretch/>
                    </p:blipFill>
                    <p:spPr>
                      <a:xfrm>
                        <a:off x="383386" y="1494081"/>
                        <a:ext cx="4625204" cy="44039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" name="Google Shape;99;p3"/>
          <p:cNvGraphicFramePr/>
          <p:nvPr/>
        </p:nvGraphicFramePr>
        <p:xfrm>
          <a:off x="6357361" y="1903503"/>
          <a:ext cx="5451253" cy="3585058"/>
        </p:xfrm>
        <a:graphic>
          <a:graphicData uri="http://schemas.openxmlformats.org/presentationml/2006/ole">
            <mc:AlternateContent>
              <mc:Choice Requires="v">
                <p:oleObj r:id="rId7" imgH="3585058" imgW="5451253" progId="AcroExch.Document.DC" spid="_x0000_s2">
                  <p:embed/>
                </p:oleObj>
              </mc:Choice>
              <mc:Fallback>
                <p:oleObj r:id="rId8" imgH="3585058" imgW="5451253" progId="AcroExch.Document.DC">
                  <p:embed/>
                  <p:pic>
                    <p:nvPicPr>
                      <p:cNvPr id="99" name="Google Shape;99;p3"/>
                      <p:cNvPicPr preferRelativeResize="0"/>
                      <p:nvPr/>
                    </p:nvPicPr>
                    <p:blipFill rotWithShape="1">
                      <a:blip r:embed="rId9">
                        <a:alphaModFix/>
                      </a:blip>
                      <a:srcRect b="0" l="0" r="0" t="0"/>
                      <a:stretch/>
                    </p:blipFill>
                    <p:spPr>
                      <a:xfrm>
                        <a:off x="6357361" y="1903503"/>
                        <a:ext cx="5451253" cy="35850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"/>
          <p:cNvSpPr txBox="1"/>
          <p:nvPr>
            <p:ph type="title"/>
          </p:nvPr>
        </p:nvSpPr>
        <p:spPr>
          <a:xfrm>
            <a:off x="838200" y="225276"/>
            <a:ext cx="10706100" cy="117180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6D48"/>
              </a:buClr>
              <a:buSzPts val="3800"/>
              <a:buFont typeface="Arial"/>
              <a:buNone/>
            </a:pPr>
            <a:r>
              <a:rPr lang="pt-BR"/>
              <a:t>Cryptococcosis in the central nervous system mimicking neurocysticercosis</a:t>
            </a:r>
            <a:endParaRPr sz="4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4"/>
          <p:cNvSpPr txBox="1"/>
          <p:nvPr>
            <p:ph idx="1" type="body"/>
          </p:nvPr>
        </p:nvSpPr>
        <p:spPr>
          <a:xfrm>
            <a:off x="838200" y="1751308"/>
            <a:ext cx="10706100" cy="45785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190500" lvl="0" marL="180975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Char char="▪"/>
            </a:pPr>
            <a:r>
              <a:rPr lang="pt-BR"/>
              <a:t>The dot sign is </a:t>
            </a:r>
            <a:r>
              <a:rPr lang="pt-BR"/>
              <a:t>reported to be pathognomonic of neurocysticercosis</a:t>
            </a:r>
            <a:r>
              <a:rPr lang="pt-BR"/>
              <a:t>.</a:t>
            </a:r>
            <a:endParaRPr/>
          </a:p>
          <a:p>
            <a:pPr indent="-190500" lvl="0" marL="180975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SzPts val="3000"/>
              <a:buChar char="▪"/>
            </a:pPr>
            <a:r>
              <a:rPr lang="pt-BR"/>
              <a:t>However other conditions can mimic, including brain tumors and cryptococcosis. </a:t>
            </a:r>
            <a:endParaRPr/>
          </a:p>
          <a:p>
            <a:pPr indent="-190500" lvl="0" marL="180975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SzPts val="3000"/>
              <a:buChar char="▪"/>
            </a:pPr>
            <a:r>
              <a:rPr lang="pt-BR"/>
              <a:t>Nevertheless there are imaging differences between neurocysticercosis and cryptococcosis</a:t>
            </a:r>
            <a:r>
              <a:rPr lang="pt-BR"/>
              <a:t>. </a:t>
            </a:r>
            <a:endParaRPr/>
          </a:p>
          <a:p>
            <a:pPr indent="-190500" lvl="0" marL="180975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SzPts val="3000"/>
              <a:buChar char="▪"/>
            </a:pPr>
            <a:r>
              <a:rPr lang="pt-BR"/>
              <a:t>In neurocysticercosis usually there is no post-contrast enhancement of the dot sign.</a:t>
            </a:r>
            <a:endParaRPr sz="3200"/>
          </a:p>
          <a:p>
            <a:pPr indent="-190500" lvl="0" marL="180975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SzPts val="3000"/>
              <a:buChar char="▪"/>
            </a:pPr>
            <a:r>
              <a:rPr lang="pt-BR"/>
              <a:t>Cryptococcosis encephalitis is a difficult-to-treat disease that can affect immunosuppressed or immunocompetent patients</a:t>
            </a:r>
            <a:r>
              <a:rPr lang="pt-BR" sz="3200">
                <a:latin typeface="Calibri"/>
                <a:ea typeface="Calibri"/>
                <a:cs typeface="Calibri"/>
                <a:sym typeface="Calibri"/>
              </a:rPr>
              <a:t>.</a:t>
            </a:r>
            <a:endParaRPr sz="3200"/>
          </a:p>
        </p:txBody>
      </p:sp>
      <p:sp>
        <p:nvSpPr>
          <p:cNvPr id="107" name="Google Shape;107;p4"/>
          <p:cNvSpPr/>
          <p:nvPr/>
        </p:nvSpPr>
        <p:spPr>
          <a:xfrm>
            <a:off x="728420" y="6493790"/>
            <a:ext cx="790414" cy="138934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4"/>
          <p:cNvSpPr txBox="1"/>
          <p:nvPr/>
        </p:nvSpPr>
        <p:spPr>
          <a:xfrm>
            <a:off x="8375542" y="6329906"/>
            <a:ext cx="2759183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Rosa-Júnior et al.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Green">
      <a:dk1>
        <a:srgbClr val="000000"/>
      </a:dk1>
      <a:lt1>
        <a:srgbClr val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2021-03-03T19:05:39Z</dcterms:created>
  <dc:creator>Jim Hopwood</dc:creator>
</cp:coreProperties>
</file>