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884" autoAdjust="0"/>
  </p:normalViewPr>
  <p:slideViewPr>
    <p:cSldViewPr snapToGrid="0">
      <p:cViewPr varScale="1">
        <p:scale>
          <a:sx n="87" d="100"/>
          <a:sy n="87" d="100"/>
        </p:scale>
        <p:origin x="15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8007AE-1612-47BF-99C0-FDB7B24EEF97}" type="datetimeFigureOut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60EAB6-035A-4D44-86E6-0C60819E6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7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 b="1"/>
            </a:pPr>
            <a:r>
              <a:rPr lang="en-US" dirty="0"/>
              <a:t>Figure</a:t>
            </a:r>
            <a:r>
              <a:rPr lang="en-US" baseline="0" dirty="0"/>
              <a:t> – </a:t>
            </a:r>
            <a:r>
              <a:rPr lang="en-US" b="0" baseline="0" dirty="0" err="1"/>
              <a:t>Retinography</a:t>
            </a:r>
            <a:r>
              <a:rPr lang="en-US" b="0" baseline="0" dirty="0"/>
              <a:t>, left eye (A): this image shows </a:t>
            </a:r>
            <a:r>
              <a:rPr lang="en-US" b="0" baseline="0" dirty="0" err="1"/>
              <a:t>peripapillary</a:t>
            </a:r>
            <a:r>
              <a:rPr lang="en-US" b="0" baseline="0" dirty="0"/>
              <a:t> </a:t>
            </a:r>
            <a:r>
              <a:rPr lang="en-US" b="0" baseline="0" dirty="0" err="1"/>
              <a:t>chorioretinal</a:t>
            </a:r>
            <a:r>
              <a:rPr lang="en-US" b="0" baseline="0" dirty="0"/>
              <a:t> atrophy (red arrow), macular atrophy (white arrow) and extensive loss of retinal pigment epithelium in the lower retinal periphery (star). Optical coherence tomography (OCT), right eye (B and C): near-infrared light (B) shows macular atrophy (red arrow) and </a:t>
            </a:r>
            <a:r>
              <a:rPr lang="en-US" b="0" baseline="0" dirty="0" err="1"/>
              <a:t>peripapillary</a:t>
            </a:r>
            <a:r>
              <a:rPr lang="en-US" b="0" baseline="0" dirty="0"/>
              <a:t> </a:t>
            </a:r>
            <a:r>
              <a:rPr lang="en-US" b="0" baseline="0" dirty="0" err="1"/>
              <a:t>chorioretinal</a:t>
            </a:r>
            <a:r>
              <a:rPr lang="en-US" b="0" baseline="0" dirty="0"/>
              <a:t> atrophy (yellow arrow); image C shows complete foveal atrophy, loss of deep macular layers within the atrophic topography, and loss of </a:t>
            </a:r>
            <a:r>
              <a:rPr lang="en-US" b="0" baseline="0" dirty="0" err="1"/>
              <a:t>peripapillary</a:t>
            </a:r>
            <a:r>
              <a:rPr lang="en-US" b="0" baseline="0" dirty="0"/>
              <a:t> retinal pigment epithelium (star). </a:t>
            </a: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D8F0FC-0597-44C3-BD8D-DE8658E2AF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3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 b="1"/>
            </a:pPr>
            <a:r>
              <a:rPr lang="en-US" dirty="0"/>
              <a:t>References</a:t>
            </a:r>
          </a:p>
          <a:p>
            <a:r>
              <a:rPr lang="en-US" dirty="0"/>
              <a:t>[1] 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Teive HAG, Ashizawa T. Primary and secondary ataxias. Curr Opin Neurol. 2015;28(4):413-422</a:t>
            </a:r>
            <a:r>
              <a:rPr lang="en-US" dirty="0"/>
              <a:t>. </a:t>
            </a:r>
          </a:p>
          <a:p>
            <a:r>
              <a:rPr lang="en-US" dirty="0"/>
              <a:t>[2] 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Isashiki Y, Kii Y, Ohba N, Nakagawa M. Retinopathy associated with Machado-Joseph disease (spinocerebellar ataxia 3) with CAG trinucleotide repeat expansion. Am J Ophthalmol. 2001;131(6):808-810</a:t>
            </a:r>
            <a:r>
              <a:rPr lang="en-US" dirty="0"/>
              <a:t>. </a:t>
            </a:r>
          </a:p>
          <a:p>
            <a:r>
              <a:rPr lang="en-US" dirty="0"/>
              <a:t>[3] 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Durr A, Stevanin G, Cancel G, et al. Spinocerebellar ataxia 3 and Machado-Joseph disease: clinical, molecular, and neuropathological features. Ann Neurol. 1996;39(4):490-499.</a:t>
            </a:r>
            <a:endParaRPr lang="en-US" dirty="0"/>
          </a:p>
          <a:p>
            <a:r>
              <a:rPr lang="en-US" dirty="0"/>
              <a:t>[4]</a:t>
            </a:r>
            <a:r>
              <a:rPr lang="en-US" baseline="0" dirty="0"/>
              <a:t> 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Alvarez G, Rey A, Sanchez-Dalmau FB, et al. Optical coherence tomography findings in spinocerebellar ataxia-3. Eye (Lond). 2013;27(12):1376-1381.</a:t>
            </a: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E0C1709-9C8D-4532-A2B0-BF42469160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9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42FC1-0500-410C-B0C3-70697C37FEF2}" type="datetimeFigureOut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B283-1DCD-4787-8F8A-8BA63EA6D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C9D6-EC7A-41A9-B118-CC2165240644}" type="datetimeFigureOut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507CD-33BC-40E3-BAEE-D789F5F6E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7143E-C727-4F43-A930-B55D83DFD799}" type="datetimeFigureOut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1295-8D10-4F07-91B1-ACBB659E1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9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C4F3D-A8B9-4A02-96D0-0E2B63FD9EF1}" type="datetimeFigureOut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9B4B0-D13C-48F1-8511-14C6C9E4F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7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4DB67-3F74-47F8-9C8B-037B4661AB72}" type="datetimeFigureOut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E426-CF19-4B71-8316-B5A792982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9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0BD23-9943-44DE-882F-E0D332DBC324}" type="datetimeFigureOut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C5CC-F5CF-4B90-8B68-146ED9E55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90C7-D507-4E15-98CF-3705F35C907E}" type="datetimeFigureOut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0D10-86CF-4FAF-88F6-A0CB328C2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8D7E-3177-48C5-82AB-D387AB1A92DE}" type="datetimeFigureOut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4DF2-49B5-4256-A92E-B814A629C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4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BC22-691E-4A88-81BB-810B62A8C71D}" type="datetimeFigureOut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38FC-DB2E-44EF-B278-BD3A41C70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9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49F3-4772-4E85-B093-B1A50A64AD94}" type="datetimeFigureOut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BB45-256F-4BEF-8BA2-BED05E2C4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04408-141B-41FC-8657-D3E8881E5ED7}" type="datetimeFigureOut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B748-3465-4F8A-BC97-3F1BFCA98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4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466479-254C-4894-BE78-B03CDA263E21}" type="datetimeFigureOut">
              <a:rPr lang="en-US"/>
              <a:pPr>
                <a:defRPr/>
              </a:pPr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005359-FFE6-4223-9F9F-0F6C83138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36650" y="587375"/>
            <a:ext cx="99187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noFill/>
                  <a:prstDash val="solid"/>
                </a:ln>
                <a:latin typeface="+mj-lt"/>
                <a:cs typeface="+mn-cs"/>
              </a:rPr>
              <a:t>A 17-year-old woman with ataxia, dysarthria, and poor vision</a:t>
            </a:r>
            <a:endParaRPr lang="x-none" sz="4400" b="1" dirty="0">
              <a:ln w="12700">
                <a:noFill/>
                <a:prstDash val="solid"/>
              </a:ln>
              <a:latin typeface="+mj-lt"/>
              <a:cs typeface="+mn-cs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2287588" y="2152650"/>
            <a:ext cx="7772400" cy="1470025"/>
          </a:xfrm>
        </p:spPr>
        <p:txBody>
          <a:bodyPr/>
          <a:lstStyle/>
          <a:p>
            <a:r>
              <a:rPr lang="en-US" sz="4400" dirty="0"/>
              <a:t>Teaching </a:t>
            </a:r>
            <a:r>
              <a:rPr lang="en-US" sz="4400" dirty="0" err="1"/>
              <a:t>Neuro</a:t>
            </a:r>
            <a:r>
              <a:rPr lang="en-US" sz="4400" i="1" dirty="0" err="1"/>
              <a:t>Images</a:t>
            </a:r>
            <a:endParaRPr lang="en-US" sz="4400" i="1" dirty="0"/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2973388" y="3860800"/>
            <a:ext cx="6400800" cy="1266825"/>
          </a:xfrm>
        </p:spPr>
        <p:txBody>
          <a:bodyPr/>
          <a:lstStyle/>
          <a:p>
            <a:r>
              <a:rPr lang="en-US" sz="3200" i="1" dirty="0"/>
              <a:t>Neurology</a:t>
            </a:r>
          </a:p>
          <a:p>
            <a:r>
              <a:rPr lang="en-US" sz="3200" dirty="0"/>
              <a:t>Resident &amp; Fellow Section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2019 American Academy of Neurology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538" y="58324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1981200" y="2635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Vignette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839325" y="6216650"/>
            <a:ext cx="2363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/>
              <a:t>Nascimento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2019 American Academy of Neurology</a:t>
            </a:r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Content Placeholder 2"/>
          <p:cNvSpPr txBox="1">
            <a:spLocks/>
          </p:cNvSpPr>
          <p:nvPr/>
        </p:nvSpPr>
        <p:spPr bwMode="auto">
          <a:xfrm>
            <a:off x="444500" y="981981"/>
            <a:ext cx="11303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000" dirty="0"/>
              <a:t>A 17-year-old African Brazilian woman presented with a 1-year history of progressive ataxia, dysarthria and decreased visual acuity. Family history was remarkable for multiple relatives with similar motor symptoms but no visual complaints.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000" dirty="0"/>
              <a:t>Examination showed upward gaze palsy, dysarthria, ataxia and increased tone and reflexes. </a:t>
            </a:r>
            <a:r>
              <a:rPr lang="en-US" sz="3000" dirty="0" err="1"/>
              <a:t>Fundoscopic</a:t>
            </a:r>
            <a:r>
              <a:rPr lang="en-US" sz="3000" dirty="0"/>
              <a:t> examination and subsequent optic coherence tomography (OTC) revealed bilateral atrophic maculopathy (</a:t>
            </a:r>
            <a:r>
              <a:rPr lang="en-US" sz="3000" b="1" dirty="0"/>
              <a:t>figure</a:t>
            </a:r>
            <a:r>
              <a:rPr lang="en-US" sz="3000" dirty="0"/>
              <a:t>).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000" b="0" i="0" u="none" strike="noStrike" baseline="0" dirty="0">
                <a:solidFill>
                  <a:srgbClr val="000000"/>
                </a:solidFill>
                <a:latin typeface="Calibri"/>
              </a:rPr>
              <a:t>Genetic testing confirmed the diagnosis of spinocerebellar ataxia type 3 (SCA3) by revealing abnormal CAG repeats in the </a:t>
            </a:r>
            <a:r>
              <a:rPr lang="en-US" sz="3000" b="0" i="1" u="none" strike="noStrike" baseline="0" dirty="0">
                <a:solidFill>
                  <a:srgbClr val="000000"/>
                </a:solidFill>
                <a:latin typeface="Calibri"/>
              </a:rPr>
              <a:t>ATXN3</a:t>
            </a:r>
            <a:r>
              <a:rPr lang="en-US" sz="3000" b="0" i="0" u="none" strike="noStrike" baseline="0" dirty="0">
                <a:solidFill>
                  <a:srgbClr val="000000"/>
                </a:solidFill>
                <a:latin typeface="Calibri"/>
              </a:rPr>
              <a:t> gene</a:t>
            </a:r>
            <a:r>
              <a:rPr lang="en-US" sz="3000" b="0" i="0" u="none" strike="noStrike" dirty="0">
                <a:solidFill>
                  <a:srgbClr val="000000"/>
                </a:solidFill>
                <a:latin typeface="Calibri"/>
              </a:rPr>
              <a:t> – the pathologic allele had 68 repeats and the norma</a:t>
            </a:r>
            <a:r>
              <a:rPr lang="en-US" sz="3000" dirty="0">
                <a:solidFill>
                  <a:srgbClr val="000000"/>
                </a:solidFill>
                <a:latin typeface="Calibri"/>
              </a:rPr>
              <a:t>l allele 14 repeats</a:t>
            </a:r>
            <a:r>
              <a:rPr lang="en-US" sz="3000" b="0" i="0" u="none" strike="noStrike" baseline="0" dirty="0">
                <a:solidFill>
                  <a:srgbClr val="000000"/>
                </a:solidFill>
                <a:latin typeface="Calibri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1981200" y="2635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Image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2019 American Academy of Neurology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839325" y="6216650"/>
            <a:ext cx="2363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/>
              <a:t>Nascimento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9" y="1406524"/>
            <a:ext cx="4303686" cy="38457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295" y="1406525"/>
            <a:ext cx="7719702" cy="38457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609" y="1406523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64682" y="1365511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37146" y="1365511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bg1"/>
                </a:solidFill>
              </a:rPr>
              <a:t>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444500" y="165555"/>
            <a:ext cx="1130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Retinopathy in spinocerebellar ataxia type 3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2019 American Academy of Neurology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Content Placeholder 2"/>
          <p:cNvSpPr txBox="1">
            <a:spLocks/>
          </p:cNvSpPr>
          <p:nvPr/>
        </p:nvSpPr>
        <p:spPr bwMode="auto">
          <a:xfrm>
            <a:off x="444500" y="1662802"/>
            <a:ext cx="11303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CA" sz="3200" dirty="0"/>
              <a:t>Retinopathy, a typical finding in spinocerebellar atrophy type 7, has rarely been associated with SCA3. Further studies should elucidate this association thereby possibly expanding the phenotypic spectrum of SCA3.</a:t>
            </a:r>
            <a:endParaRPr lang="en-IN" sz="3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839325" y="6216650"/>
            <a:ext cx="2363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/>
              <a:t>Nascimento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434</Words>
  <Application>Microsoft Office PowerPoint</Application>
  <PresentationFormat>Widescreen</PresentationFormat>
  <Paragraphs>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Teaching NeuroImages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NeuroImages</dc:title>
  <dc:creator>Robert Witherow</dc:creator>
  <cp:lastModifiedBy>Andrea Rahkola</cp:lastModifiedBy>
  <cp:revision>16</cp:revision>
  <dcterms:created xsi:type="dcterms:W3CDTF">2019-01-10T05:30:26Z</dcterms:created>
  <dcterms:modified xsi:type="dcterms:W3CDTF">2020-03-25T18:38:37Z</dcterms:modified>
</cp:coreProperties>
</file>