
<file path=[Content_Types].xml><?xml version="1.0" encoding="utf-8"?>
<Types xmlns="http://schemas.openxmlformats.org/package/2006/content-types">
  <Default Extension="jpeg" ContentType="image/jpeg"/>
  <Default Extension="JPG" ContentType="image/.jpg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6"/>
  </p:notesMasterIdLst>
  <p:sldIdLst>
    <p:sldId id="256" r:id="rId3"/>
    <p:sldId id="262" r:id="rId4"/>
    <p:sldId id="257" r:id="rId5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D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 autoAdjust="0"/>
    <p:restoredTop sz="96327" autoAdjust="0"/>
  </p:normalViewPr>
  <p:slideViewPr>
    <p:cSldViewPr snapToGrid="0" snapToObjects="1" showGuides="1">
      <p:cViewPr varScale="1">
        <p:scale>
          <a:sx n="67" d="100"/>
          <a:sy n="67" d="100"/>
        </p:scale>
        <p:origin x="620" y="44"/>
      </p:cViewPr>
      <p:guideLst>
        <p:guide orient="horz" pos="2160"/>
        <p:guide pos="3900"/>
      </p:guideLst>
    </p:cSldViewPr>
  </p:slideViewPr>
  <p:outlineViewPr>
    <p:cViewPr>
      <p:scale>
        <a:sx n="33" d="100"/>
        <a:sy n="33" d="100"/>
      </p:scale>
      <p:origin x="0" y="-35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51" d="100"/>
          <a:sy n="51" d="100"/>
        </p:scale>
        <p:origin x="2692" y="2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C5CF09-37D6-4680-AF13-891938B3D27B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802FC5-D8ED-432A-B5FA-A6526FF90EC2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 figure legend here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802FC5-D8ED-432A-B5FA-A6526FF90EC2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Include all references if applicable for this Teaching (Video)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NeuroImage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slide deck</a:t>
            </a:r>
            <a:endParaRPr 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802FC5-D8ED-432A-B5FA-A6526FF90EC2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3777" y="1122363"/>
            <a:ext cx="10670512" cy="2387600"/>
          </a:xfrm>
        </p:spPr>
        <p:txBody>
          <a:bodyPr anchor="b"/>
          <a:lstStyle>
            <a:lvl1pPr algn="ctr">
              <a:lnSpc>
                <a:spcPct val="80000"/>
              </a:lnSpc>
              <a:defRPr sz="6000" spc="-100" baseline="0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3777" y="3602038"/>
            <a:ext cx="1067051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84021" y="6329907"/>
            <a:ext cx="1748942" cy="43966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53789" y="6121100"/>
            <a:ext cx="1511814" cy="643085"/>
          </a:xfrm>
          <a:prstGeom prst="rect">
            <a:avLst/>
          </a:prstGeom>
        </p:spPr>
      </p:pic>
      <p:cxnSp>
        <p:nvCxnSpPr>
          <p:cNvPr id="14" name="Straight Connector 13"/>
          <p:cNvCxnSpPr/>
          <p:nvPr userDrawn="1"/>
        </p:nvCxnSpPr>
        <p:spPr>
          <a:xfrm>
            <a:off x="6453789" y="6217920"/>
            <a:ext cx="0" cy="4518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100"/>
              </a:spcBef>
              <a:defRPr/>
            </a:lvl1pPr>
            <a:lvl2pPr>
              <a:spcBef>
                <a:spcPts val="800"/>
              </a:spcBef>
              <a:defRPr/>
            </a:lvl2pPr>
            <a:lvl3pPr>
              <a:spcBef>
                <a:spcPts val="600"/>
              </a:spcBef>
              <a:defRPr/>
            </a:lvl3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84021" y="6329907"/>
            <a:ext cx="1748942" cy="43966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53789" y="6121100"/>
            <a:ext cx="1511814" cy="643085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6453789" y="6217920"/>
            <a:ext cx="0" cy="4518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712445" cy="2852737"/>
          </a:xfrm>
        </p:spPr>
        <p:txBody>
          <a:bodyPr anchor="b"/>
          <a:lstStyle>
            <a:lvl1pPr>
              <a:defRPr sz="6000" spc="-150" baseline="0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49" y="4589463"/>
            <a:ext cx="1071244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84021" y="6329907"/>
            <a:ext cx="1748942" cy="43966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53789" y="6121100"/>
            <a:ext cx="1511814" cy="643085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6453789" y="6217920"/>
            <a:ext cx="0" cy="4518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528008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4218" y="1825625"/>
            <a:ext cx="528008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84021" y="6329907"/>
            <a:ext cx="1748942" cy="43966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53789" y="6121100"/>
            <a:ext cx="1511814" cy="643085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6453789" y="6217920"/>
            <a:ext cx="0" cy="4518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7" y="365125"/>
            <a:ext cx="10704503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258886" cy="823912"/>
          </a:xfrm>
        </p:spPr>
        <p:txBody>
          <a:bodyPr anchor="b"/>
          <a:lstStyle>
            <a:lvl1pPr marL="0" indent="0">
              <a:buNone/>
              <a:defRPr sz="3000" b="1" i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258886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9511" y="1681163"/>
            <a:ext cx="5284785" cy="823912"/>
          </a:xfrm>
        </p:spPr>
        <p:txBody>
          <a:bodyPr anchor="b"/>
          <a:lstStyle>
            <a:lvl1pPr marL="0" indent="0">
              <a:buNone/>
              <a:defRPr sz="3000" b="1" i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9511" y="2505075"/>
            <a:ext cx="528478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84021" y="6329907"/>
            <a:ext cx="1748942" cy="43966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53789" y="6121100"/>
            <a:ext cx="1511814" cy="643085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6453789" y="6217920"/>
            <a:ext cx="0" cy="4518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84021" y="6329907"/>
            <a:ext cx="1748942" cy="43966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53789" y="6121100"/>
            <a:ext cx="1511814" cy="643085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6453789" y="6217920"/>
            <a:ext cx="0" cy="4518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7" y="987425"/>
            <a:ext cx="6361103" cy="51336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40637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84021" y="6329907"/>
            <a:ext cx="1748942" cy="43966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53789" y="6121100"/>
            <a:ext cx="1511814" cy="643085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6453789" y="6217920"/>
            <a:ext cx="0" cy="4518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51336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40637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84021" y="6329907"/>
            <a:ext cx="1748942" cy="43966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53789" y="6121100"/>
            <a:ext cx="1511814" cy="643085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6453789" y="6217920"/>
            <a:ext cx="0" cy="4518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84021" y="6329907"/>
            <a:ext cx="1748942" cy="43966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53789" y="6121100"/>
            <a:ext cx="1511814" cy="643085"/>
          </a:xfrm>
          <a:prstGeom prst="rect">
            <a:avLst/>
          </a:prstGeom>
        </p:spPr>
      </p:pic>
      <p:cxnSp>
        <p:nvCxnSpPr>
          <p:cNvPr id="7" name="Straight Connector 6"/>
          <p:cNvCxnSpPr/>
          <p:nvPr userDrawn="1"/>
        </p:nvCxnSpPr>
        <p:spPr>
          <a:xfrm>
            <a:off x="6453789" y="6217920"/>
            <a:ext cx="0" cy="4518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225276"/>
            <a:ext cx="10706100" cy="11718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509079"/>
            <a:ext cx="10706100" cy="48208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322729" cy="6858000"/>
          </a:xfrm>
          <a:prstGeom prst="rect">
            <a:avLst/>
          </a:prstGeom>
          <a:solidFill>
            <a:srgbClr val="006D4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 userDrawn="1"/>
        </p:nvSpPr>
        <p:spPr>
          <a:xfrm>
            <a:off x="838200" y="6492875"/>
            <a:ext cx="303784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Confidential. © 2021 American Academy of Neurology</a:t>
            </a:r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8498842" y="6492875"/>
            <a:ext cx="303784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425D3C1-E271-5D44-9F02-3945EF68A760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800" b="1" i="0" kern="1200" spc="-100" baseline="0">
          <a:solidFill>
            <a:srgbClr val="006D48"/>
          </a:solidFill>
          <a:latin typeface="Arial" panose="020B0604020202020204" pitchFamily="34" charset="0"/>
          <a:ea typeface="+mj-ea"/>
          <a:cs typeface="Calibri" panose="020F0502020204030204" pitchFamily="34" charset="0"/>
        </a:defRPr>
      </a:lvl1pPr>
    </p:titleStyle>
    <p:bodyStyle>
      <a:lvl1pPr marL="180975" indent="-180975" algn="l" defTabSz="914400" rtl="0" eaLnBrk="1" latinLnBrk="0" hangingPunct="1">
        <a:lnSpc>
          <a:spcPct val="90000"/>
        </a:lnSpc>
        <a:spcBef>
          <a:spcPts val="1000"/>
        </a:spcBef>
        <a:buClr>
          <a:srgbClr val="006D48"/>
        </a:buClr>
        <a:buFont typeface="Wingdings" panose="05000000000000000000" pitchFamily="2" charset="2"/>
        <a:buChar char="§"/>
        <a:defRPr sz="3000" b="0" i="0" kern="1200" spc="-100" baseline="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1pPr>
      <a:lvl2pPr marL="405130" indent="-171450" algn="l" defTabSz="914400" rtl="0" eaLnBrk="1" latinLnBrk="0" hangingPunct="1">
        <a:lnSpc>
          <a:spcPct val="85000"/>
        </a:lnSpc>
        <a:spcBef>
          <a:spcPts val="600"/>
        </a:spcBef>
        <a:buClr>
          <a:srgbClr val="006D48"/>
        </a:buClr>
        <a:buFont typeface="Arial" panose="020B0604020202020204" pitchFamily="34" charset="0"/>
        <a:buChar char="•"/>
        <a:defRPr sz="2600" b="0" i="0" kern="1200" spc="-50" baseline="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2pPr>
      <a:lvl3pPr marL="628650" indent="-170180" algn="l" defTabSz="914400" rtl="0" eaLnBrk="1" latinLnBrk="0" hangingPunct="1">
        <a:lnSpc>
          <a:spcPct val="90000"/>
        </a:lnSpc>
        <a:spcBef>
          <a:spcPts val="500"/>
        </a:spcBef>
        <a:buClr>
          <a:srgbClr val="006D48"/>
        </a:buClr>
        <a:buFont typeface="System Font Regular"/>
        <a:buChar char="–"/>
        <a:defRPr sz="2000" b="0" i="0" kern="120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863600" indent="-171450" algn="l" defTabSz="914400" rtl="0" eaLnBrk="1" latinLnBrk="0" hangingPunct="1">
        <a:lnSpc>
          <a:spcPct val="90000"/>
        </a:lnSpc>
        <a:spcBef>
          <a:spcPts val="500"/>
        </a:spcBef>
        <a:buClr>
          <a:srgbClr val="006D48"/>
        </a:buClr>
        <a:buFont typeface="System Font Regular"/>
        <a:buChar char="-"/>
        <a:defRPr sz="1800" b="0" i="0" kern="120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1087755" indent="-170180" algn="l" defTabSz="914400" rtl="0" eaLnBrk="1" latinLnBrk="0" hangingPunct="1">
        <a:lnSpc>
          <a:spcPct val="90000"/>
        </a:lnSpc>
        <a:spcBef>
          <a:spcPts val="500"/>
        </a:spcBef>
        <a:buClr>
          <a:srgbClr val="006D48"/>
        </a:buClr>
        <a:buFont typeface="System Font Regular"/>
        <a:buChar char="·"/>
        <a:defRPr sz="1800" b="0" i="0" kern="120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image" Target="../media/image3.png"/><Relationship Id="rId1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 idx="4294967295"/>
          </p:nvPr>
        </p:nvSpPr>
        <p:spPr>
          <a:xfrm>
            <a:off x="1524000" y="1859798"/>
            <a:ext cx="9144000" cy="4398178"/>
          </a:xfrm>
        </p:spPr>
        <p:txBody>
          <a:bodyPr>
            <a:norm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altLang="en-US" sz="4400" b="1" dirty="0">
                <a:latin typeface="+mn-lt"/>
              </a:rPr>
              <a:t>Resident &amp; Fellow Section</a:t>
            </a:r>
            <a:br>
              <a:rPr lang="en-US" altLang="en-US" sz="4400" b="1" dirty="0">
                <a:latin typeface="+mn-lt"/>
              </a:rPr>
            </a:br>
            <a:r>
              <a:rPr lang="en-US" altLang="en-US" sz="4400" b="1" dirty="0">
                <a:latin typeface="+mn-lt"/>
              </a:rPr>
              <a:t>Teaching </a:t>
            </a:r>
            <a:r>
              <a:rPr lang="en-US" altLang="en-US" sz="4400" b="1" dirty="0" err="1">
                <a:latin typeface="+mn-lt"/>
              </a:rPr>
              <a:t>NeuroImage</a:t>
            </a:r>
            <a:r>
              <a:rPr lang="en-US" altLang="en-US" sz="4400" b="1" dirty="0">
                <a:latin typeface="+mn-lt"/>
              </a:rPr>
              <a:t> </a:t>
            </a:r>
            <a:br>
              <a:rPr lang="en-US" altLang="en-US" sz="3200" b="1" dirty="0">
                <a:latin typeface="Calibri" panose="020F0502020204030204" pitchFamily="34" charset="0"/>
              </a:rPr>
            </a:br>
            <a:br>
              <a:rPr lang="en-US" altLang="en-US" sz="3200" b="1" dirty="0">
                <a:latin typeface="Calibri" panose="020F0502020204030204" pitchFamily="34" charset="0"/>
              </a:rPr>
            </a:br>
            <a:br>
              <a:rPr lang="en-US" altLang="en-US" sz="3200" b="1" dirty="0">
                <a:latin typeface="Calibri" panose="020F0502020204030204" pitchFamily="34" charset="0"/>
              </a:rPr>
            </a:br>
            <a:r>
              <a:rPr lang="en-US" altLang="en-US" sz="3600" b="0" dirty="0">
                <a:latin typeface="+mn-lt"/>
              </a:rPr>
              <a:t>A 20-year-old man with bilateral lower limb weakness </a:t>
            </a:r>
            <a:endParaRPr lang="en-US" sz="3600" b="0" spc="-100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370915" y="6121100"/>
            <a:ext cx="1511814" cy="643085"/>
          </a:xfrm>
          <a:prstGeom prst="rect">
            <a:avLst/>
          </a:prstGeom>
        </p:spPr>
      </p:pic>
      <p:pic>
        <p:nvPicPr>
          <p:cNvPr id="10" name="Picture 9" descr="Text&#10;&#10;Description automatically generate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168" y="0"/>
            <a:ext cx="11879147" cy="218526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633705" y="6257976"/>
            <a:ext cx="356461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Jianyong Li et al.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790414" y="6442642"/>
            <a:ext cx="733586" cy="2154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Vignette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/>
          </a:bodyPr>
          <a:lstStyle/>
          <a:p>
            <a:endParaRPr lang="en-US" sz="4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9600" dirty="0">
                <a:latin typeface="Calibri" panose="020F0502020204030204" pitchFamily="34" charset="0"/>
                <a:cs typeface="Calibri" panose="020F0502020204030204" pitchFamily="34" charset="0"/>
              </a:rPr>
              <a:t>A 20-year-old man with a history of B-cell ALL in remission reported a 2-week history of bilateral lower limb weakness.</a:t>
            </a:r>
            <a:endParaRPr lang="en-US" sz="9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9600" dirty="0">
                <a:latin typeface="Calibri" panose="020F0502020204030204" pitchFamily="34" charset="0"/>
                <a:cs typeface="Calibri" panose="020F0502020204030204" pitchFamily="34" charset="0"/>
              </a:rPr>
              <a:t> Electrophysiological examination showed prolonged latency of F-wave of bilateral tibial nerves. </a:t>
            </a:r>
            <a:endParaRPr lang="en-US" sz="9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9600" dirty="0">
                <a:latin typeface="Calibri" panose="020F0502020204030204" pitchFamily="34" charset="0"/>
                <a:cs typeface="Calibri" panose="020F0502020204030204" pitchFamily="34" charset="0"/>
              </a:rPr>
              <a:t>The CSF opening pressure was increased (&gt;30 cm/H20), with elevated protein level (1683mg/L, RI 150-400mg/L), decreased glucose concentration (5.94mg/dL, RI 50.4-80.64mg/dL) and pleocytosis (854/mm3, RI&lt;10/mm3) in CSF. </a:t>
            </a:r>
            <a:endParaRPr lang="en-US" sz="9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9600" dirty="0">
                <a:latin typeface="Calibri" panose="020F0502020204030204" pitchFamily="34" charset="0"/>
                <a:cs typeface="Calibri" panose="020F0502020204030204" pitchFamily="34" charset="0"/>
              </a:rPr>
              <a:t>Flow cytometry assays for detecting minimal residual disease in CSF disclosed numerous lymphoblasts (CD45+, CD19+, CD34+, CD10+, CD38±, CD20-).</a:t>
            </a:r>
            <a:endParaRPr lang="en-US" sz="9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4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4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4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6462793"/>
            <a:ext cx="665136" cy="1699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679051" y="6293838"/>
            <a:ext cx="2433234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Jianyong Li et al</a:t>
            </a:r>
            <a:r>
              <a:rPr lang="en-US" dirty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Imaging</a:t>
            </a:r>
            <a:endParaRPr lang="en-US" sz="4000" dirty="0"/>
          </a:p>
        </p:txBody>
      </p:sp>
      <p:pic>
        <p:nvPicPr>
          <p:cNvPr id="5" name="内容占位符 4" descr="Figure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3870325" y="1304290"/>
            <a:ext cx="4662805" cy="482028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838200" y="6447295"/>
            <a:ext cx="680634" cy="18542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415580" y="6329906"/>
            <a:ext cx="2727701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Jianyong Li et al.</a:t>
            </a:r>
            <a:endParaRPr lang="en-US" sz="2400" dirty="0"/>
          </a:p>
        </p:txBody>
      </p:sp>
      <p:sp>
        <p:nvSpPr>
          <p:cNvPr id="8" name="文本框 7"/>
          <p:cNvSpPr txBox="1"/>
          <p:nvPr/>
        </p:nvSpPr>
        <p:spPr>
          <a:xfrm>
            <a:off x="3286760" y="441325"/>
            <a:ext cx="785622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/>
              <a:t>T2-weighted axial (A.a) and sagittal (A.b) </a:t>
            </a:r>
            <a:r>
              <a:rPr lang="en-US" altLang="zh-CN" sz="2400"/>
              <a:t>,and </a:t>
            </a:r>
            <a:r>
              <a:rPr lang="zh-CN" altLang="en-US" sz="2400">
                <a:sym typeface="+mn-ea"/>
              </a:rPr>
              <a:t>T1-weighted, post-contrast axial (B.a) and sagittal (B.b)</a:t>
            </a:r>
            <a:r>
              <a:rPr lang="en-US" altLang="zh-CN" sz="2400">
                <a:sym typeface="+mn-ea"/>
              </a:rPr>
              <a:t> </a:t>
            </a:r>
            <a:r>
              <a:rPr lang="zh-CN" altLang="en-US" sz="2400"/>
              <a:t>lumbosacral MRI </a:t>
            </a:r>
            <a:r>
              <a:rPr lang="en-US" altLang="zh-CN" sz="2400"/>
              <a:t>.</a:t>
            </a:r>
            <a:endParaRPr lang="en-US" altLang="zh-CN"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>
                <a:latin typeface="Calibri" panose="020F0502020204030204" pitchFamily="34" charset="0"/>
              </a:rPr>
              <a:t>Thickened and enhanced cauda equina as a manifestation of acute lymphoblastic leukemia relapse</a:t>
            </a:r>
            <a:endParaRPr lang="en-US" sz="40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51308"/>
            <a:ext cx="10706100" cy="4578598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  <a:sym typeface="+mn-ea"/>
              </a:rPr>
              <a:t>lumbosacral MRI showed thickened and homogeneously enhanced cauda equina.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Cauda equina involvement as a manifestation of ALL relapse is rare, and lumbosacral MRI markedly improved diagnosis.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28420" y="6493790"/>
            <a:ext cx="790414" cy="13893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375542" y="6329906"/>
            <a:ext cx="2759183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Jianyong Li et al.</a:t>
            </a: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1175</Words>
  <Application>WPS 演示</Application>
  <PresentationFormat>Widescreen</PresentationFormat>
  <Paragraphs>32</Paragraphs>
  <Slides>4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5" baseType="lpstr">
      <vt:lpstr>Arial</vt:lpstr>
      <vt:lpstr>宋体</vt:lpstr>
      <vt:lpstr>Wingdings</vt:lpstr>
      <vt:lpstr>Calibri</vt:lpstr>
      <vt:lpstr>Calibri Light</vt:lpstr>
      <vt:lpstr>System Font Regular</vt:lpstr>
      <vt:lpstr>Segoe Print</vt:lpstr>
      <vt:lpstr>微软雅黑</vt:lpstr>
      <vt:lpstr>Arial Unicode MS</vt:lpstr>
      <vt:lpstr>等线</vt:lpstr>
      <vt:lpstr>Office Theme</vt:lpstr>
      <vt:lpstr>Resident &amp; Fellow Section Teaching NeuroImage (or Teaching Video NeuroImage)    5-7-word statement of patient presentation  (include age/sex of patient; do not use title of manuscript; do not give away diagnosis) </vt:lpstr>
      <vt:lpstr>Vignette</vt:lpstr>
      <vt:lpstr>Imaging</vt:lpstr>
      <vt:lpstr>Title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 Hopwood</dc:creator>
  <cp:lastModifiedBy>win</cp:lastModifiedBy>
  <cp:revision>43</cp:revision>
  <dcterms:created xsi:type="dcterms:W3CDTF">2021-03-03T19:05:00Z</dcterms:created>
  <dcterms:modified xsi:type="dcterms:W3CDTF">2022-03-03T09:32:27Z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0x0101004112F9938919D04B934E9D542364D6DB</vt:lpwstr>
  </property>
  <property fmtid="{D5CDD505-2E9C-101B-9397-08002B2CF9AE}" pid="3" name="KSOProductBuildVer">
    <vt:lpwstr>2052-11.1.0.9991</vt:lpwstr>
  </property>
</Properties>
</file>