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sldIdLst>
    <p:sldId id="256" r:id="rId5"/>
    <p:sldId id="262" r:id="rId6"/>
    <p:sldId id="257"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70505" autoAdjust="0"/>
  </p:normalViewPr>
  <p:slideViewPr>
    <p:cSldViewPr snapToGrid="0" snapToObjects="1" showGuides="1">
      <p:cViewPr varScale="1">
        <p:scale>
          <a:sx n="80" d="100"/>
          <a:sy n="80" d="100"/>
        </p:scale>
        <p:origin x="1758" y="84"/>
      </p:cViewPr>
      <p:guideLst>
        <p:guide orient="horz" pos="2160"/>
        <p:guide pos="3912"/>
      </p:guideLst>
    </p:cSldViewPr>
  </p:slideViewPr>
  <p:outlineViewPr>
    <p:cViewPr>
      <p:scale>
        <a:sx n="33" d="100"/>
        <a:sy n="33" d="100"/>
      </p:scale>
      <p:origin x="0" y="-356"/>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5CF09-37D6-4680-AF13-891938B3D27B}"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02FC5-D8ED-432A-B5FA-A6526FF90EC2}" type="slidenum">
              <a:rPr lang="en-US" smtClean="0"/>
              <a:t>‹#›</a:t>
            </a:fld>
            <a:endParaRPr lang="en-US"/>
          </a:p>
        </p:txBody>
      </p:sp>
    </p:spTree>
    <p:extLst>
      <p:ext uri="{BB962C8B-B14F-4D97-AF65-F5344CB8AC3E}">
        <p14:creationId xmlns:p14="http://schemas.microsoft.com/office/powerpoint/2010/main" val="2675016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Figure 1: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CPAP adherence report demonstrating a sleep period that begins later each day. Each green bar represents one day of CPAP use with the top representing CPAP initiation, approximating sleep onset, and the bottom representing CPAP discontinuation, approximating end of sleep. The image produces a unique diagonal band appearance.</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0E802FC5-D8ED-432A-B5FA-A6526FF90EC2}" type="slidenum">
              <a:rPr lang="en-US" smtClean="0"/>
              <a:t>3</a:t>
            </a:fld>
            <a:endParaRPr lang="en-US"/>
          </a:p>
        </p:txBody>
      </p:sp>
    </p:spTree>
    <p:extLst>
      <p:ext uri="{BB962C8B-B14F-4D97-AF65-F5344CB8AC3E}">
        <p14:creationId xmlns:p14="http://schemas.microsoft.com/office/powerpoint/2010/main" val="404711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l. Clinical Analyses of Sighted Patients with Non-24-Hour Sleep-Wake Syndrome: A Study of 57 Consecutively Diagnosed Cases. </a:t>
            </a:r>
            <a:r>
              <a:rPr lang="en-US" sz="1200" i="1" dirty="0">
                <a:effectLst/>
                <a:latin typeface="Calibri" panose="020F0502020204030204" pitchFamily="34" charset="0"/>
                <a:ea typeface="Calibri" panose="020F0502020204030204" pitchFamily="34" charset="0"/>
                <a:cs typeface="Calibri" panose="020F0502020204030204" pitchFamily="34" charset="0"/>
              </a:rPr>
              <a:t>Sleep</a:t>
            </a:r>
            <a:r>
              <a:rPr lang="en-US" sz="1200" dirty="0">
                <a:effectLst/>
                <a:latin typeface="Calibri" panose="020F0502020204030204" pitchFamily="34" charset="0"/>
                <a:ea typeface="Calibri" panose="020F0502020204030204" pitchFamily="34" charset="0"/>
                <a:cs typeface="Calibri" panose="020F0502020204030204" pitchFamily="34" charset="0"/>
              </a:rPr>
              <a:t>. 2005;28(8):945-952. doi:10.1093/sleep/28.8.945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2. Hayakawa T, Uchiyama M, Kamei Y, et a1. 	Malkani RG, Abbott SM, Reid KJ, Zee PC. Diagnostic and Treatment Challenges of Sighted Non–24-Hour Sleep-Wake Disorder. </a:t>
            </a:r>
            <a:r>
              <a:rPr lang="en-US" sz="1200" i="1" dirty="0">
                <a:effectLst/>
                <a:latin typeface="Calibri" panose="020F0502020204030204" pitchFamily="34" charset="0"/>
                <a:ea typeface="Calibri" panose="020F0502020204030204" pitchFamily="34" charset="0"/>
                <a:cs typeface="Calibri" panose="020F0502020204030204" pitchFamily="34" charset="0"/>
              </a:rPr>
              <a:t>J Clin Sleep Med</a:t>
            </a:r>
            <a:r>
              <a:rPr lang="en-US" sz="1200" dirty="0">
                <a:effectLst/>
                <a:latin typeface="Calibri" panose="020F0502020204030204" pitchFamily="34" charset="0"/>
                <a:ea typeface="Calibri" panose="020F0502020204030204" pitchFamily="34" charset="0"/>
                <a:cs typeface="Calibri" panose="020F0502020204030204" pitchFamily="34" charset="0"/>
              </a:rPr>
              <a:t>. 2018;14(04):603-613. doi:10.5664/jcsm.7054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802FC5-D8ED-432A-B5FA-A6526FF90EC2}" type="slidenum">
              <a:rPr lang="en-US" smtClean="0"/>
              <a:t>4</a:t>
            </a:fld>
            <a:endParaRPr lang="en-US"/>
          </a:p>
        </p:txBody>
      </p:sp>
    </p:spTree>
    <p:extLst>
      <p:ext uri="{BB962C8B-B14F-4D97-AF65-F5344CB8AC3E}">
        <p14:creationId xmlns:p14="http://schemas.microsoft.com/office/powerpoint/2010/main" val="101455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EBFC-2324-3B45-B2BC-CF4EFE6CE394}"/>
              </a:ext>
            </a:extLst>
          </p:cNvPr>
          <p:cNvSpPr>
            <a:spLocks noGrp="1"/>
          </p:cNvSpPr>
          <p:nvPr>
            <p:ph type="ctrTitle"/>
          </p:nvPr>
        </p:nvSpPr>
        <p:spPr>
          <a:xfrm>
            <a:off x="873777" y="1122363"/>
            <a:ext cx="10670512" cy="2387600"/>
          </a:xfrm>
        </p:spPr>
        <p:txBody>
          <a:bodyPr anchor="b"/>
          <a:lstStyle>
            <a:lvl1pPr algn="ctr">
              <a:lnSpc>
                <a:spcPct val="80000"/>
              </a:lnSpc>
              <a:defRPr sz="6000" spc="-100" baseline="0"/>
            </a:lvl1pPr>
          </a:lstStyle>
          <a:p>
            <a:r>
              <a:rPr lang="en-US" dirty="0"/>
              <a:t>Click to edit Master title style</a:t>
            </a:r>
          </a:p>
        </p:txBody>
      </p:sp>
      <p:sp>
        <p:nvSpPr>
          <p:cNvPr id="3" name="Subtitle 2">
            <a:extLst>
              <a:ext uri="{FF2B5EF4-FFF2-40B4-BE49-F238E27FC236}">
                <a16:creationId xmlns:a16="http://schemas.microsoft.com/office/drawing/2014/main" id="{7EF36CAC-0D31-9F49-9E9F-084E893CD9A0}"/>
              </a:ext>
            </a:extLst>
          </p:cNvPr>
          <p:cNvSpPr>
            <a:spLocks noGrp="1"/>
          </p:cNvSpPr>
          <p:nvPr>
            <p:ph type="subTitle" idx="1"/>
          </p:nvPr>
        </p:nvSpPr>
        <p:spPr>
          <a:xfrm>
            <a:off x="873777" y="3602038"/>
            <a:ext cx="1067051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a:extLst>
              <a:ext uri="{FF2B5EF4-FFF2-40B4-BE49-F238E27FC236}">
                <a16:creationId xmlns:a16="http://schemas.microsoft.com/office/drawing/2014/main" id="{CDD6D708-E83F-EF41-932A-073B7BF574E3}"/>
              </a:ext>
            </a:extLst>
          </p:cNvPr>
          <p:cNvPicPr>
            <a:picLocks noChangeAspect="1"/>
          </p:cNvPicPr>
          <p:nvPr userDrawn="1"/>
        </p:nvPicPr>
        <p:blipFill>
          <a:blip r:embed="rId2"/>
          <a:stretch>
            <a:fillRect/>
          </a:stretch>
        </p:blipFill>
        <p:spPr>
          <a:xfrm>
            <a:off x="4584021" y="6329907"/>
            <a:ext cx="1748942" cy="439660"/>
          </a:xfrm>
          <a:prstGeom prst="rect">
            <a:avLst/>
          </a:prstGeom>
        </p:spPr>
      </p:pic>
      <p:pic>
        <p:nvPicPr>
          <p:cNvPr id="13" name="Picture 12">
            <a:extLst>
              <a:ext uri="{FF2B5EF4-FFF2-40B4-BE49-F238E27FC236}">
                <a16:creationId xmlns:a16="http://schemas.microsoft.com/office/drawing/2014/main" id="{2F521108-5E80-D64F-9572-6A2690301C28}"/>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14" name="Straight Connector 13">
            <a:extLst>
              <a:ext uri="{FF2B5EF4-FFF2-40B4-BE49-F238E27FC236}">
                <a16:creationId xmlns:a16="http://schemas.microsoft.com/office/drawing/2014/main" id="{A5B8F8B5-DF68-A646-AA14-99B24DE39958}"/>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448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27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1A53-9B07-DF4A-AC40-7BF97CF40F3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356B5E-4F9D-2446-ADA1-979B75DD2486}"/>
              </a:ext>
            </a:extLst>
          </p:cNvPr>
          <p:cNvSpPr>
            <a:spLocks noGrp="1"/>
          </p:cNvSpPr>
          <p:nvPr>
            <p:ph idx="1"/>
          </p:nvPr>
        </p:nvSpPr>
        <p:spPr/>
        <p:txBody>
          <a:bodyPr/>
          <a:lstStyle>
            <a:lvl1pPr>
              <a:spcBef>
                <a:spcPts val="1100"/>
              </a:spcBef>
              <a:defRPr/>
            </a:lvl1pPr>
            <a:lvl2pPr>
              <a:spcBef>
                <a:spcPts val="800"/>
              </a:spcBef>
              <a:defRPr/>
            </a:lvl2pPr>
            <a:lvl3pPr>
              <a:spcBef>
                <a:spcPts val="600"/>
              </a:spcBef>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CDAFA28F-B750-874B-B349-803073DF80BD}"/>
              </a:ext>
            </a:extLst>
          </p:cNvPr>
          <p:cNvPicPr>
            <a:picLocks noChangeAspect="1"/>
          </p:cNvPicPr>
          <p:nvPr userDrawn="1"/>
        </p:nvPicPr>
        <p:blipFill>
          <a:blip r:embed="rId2"/>
          <a:stretch>
            <a:fillRect/>
          </a:stretch>
        </p:blipFill>
        <p:spPr>
          <a:xfrm>
            <a:off x="4584021" y="6329907"/>
            <a:ext cx="1748942" cy="439660"/>
          </a:xfrm>
          <a:prstGeom prst="rect">
            <a:avLst/>
          </a:prstGeom>
        </p:spPr>
      </p:pic>
      <p:pic>
        <p:nvPicPr>
          <p:cNvPr id="8" name="Picture 7">
            <a:extLst>
              <a:ext uri="{FF2B5EF4-FFF2-40B4-BE49-F238E27FC236}">
                <a16:creationId xmlns:a16="http://schemas.microsoft.com/office/drawing/2014/main" id="{D397A64C-ACBD-6F4D-93F8-4F3B3D889F33}"/>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9" name="Straight Connector 8">
            <a:extLst>
              <a:ext uri="{FF2B5EF4-FFF2-40B4-BE49-F238E27FC236}">
                <a16:creationId xmlns:a16="http://schemas.microsoft.com/office/drawing/2014/main" id="{AA95017A-1C8C-5D47-A269-FEC516306EEE}"/>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0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6871-BA6F-5B40-8367-906D6BEF675B}"/>
              </a:ext>
            </a:extLst>
          </p:cNvPr>
          <p:cNvSpPr>
            <a:spLocks noGrp="1"/>
          </p:cNvSpPr>
          <p:nvPr>
            <p:ph type="title"/>
          </p:nvPr>
        </p:nvSpPr>
        <p:spPr>
          <a:xfrm>
            <a:off x="831849" y="1709738"/>
            <a:ext cx="10712445" cy="2852737"/>
          </a:xfrm>
        </p:spPr>
        <p:txBody>
          <a:bodyPr anchor="b"/>
          <a:lstStyle>
            <a:lvl1pPr>
              <a:defRPr sz="6000" spc="-150" baseline="0"/>
            </a:lvl1pPr>
          </a:lstStyle>
          <a:p>
            <a:r>
              <a:rPr lang="en-US" dirty="0"/>
              <a:t>Click to edit Master title style</a:t>
            </a:r>
          </a:p>
        </p:txBody>
      </p:sp>
      <p:sp>
        <p:nvSpPr>
          <p:cNvPr id="3" name="Text Placeholder 2">
            <a:extLst>
              <a:ext uri="{FF2B5EF4-FFF2-40B4-BE49-F238E27FC236}">
                <a16:creationId xmlns:a16="http://schemas.microsoft.com/office/drawing/2014/main" id="{2543E4DB-7DF6-144A-84D6-0E4970FB4DC4}"/>
              </a:ext>
            </a:extLst>
          </p:cNvPr>
          <p:cNvSpPr>
            <a:spLocks noGrp="1"/>
          </p:cNvSpPr>
          <p:nvPr>
            <p:ph type="body" idx="1"/>
          </p:nvPr>
        </p:nvSpPr>
        <p:spPr>
          <a:xfrm>
            <a:off x="831849" y="4589463"/>
            <a:ext cx="1071244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AAE82BA4-AC08-9A41-8CC4-E2DDC67C1256}"/>
              </a:ext>
            </a:extLst>
          </p:cNvPr>
          <p:cNvPicPr>
            <a:picLocks noChangeAspect="1"/>
          </p:cNvPicPr>
          <p:nvPr userDrawn="1"/>
        </p:nvPicPr>
        <p:blipFill>
          <a:blip r:embed="rId2"/>
          <a:stretch>
            <a:fillRect/>
          </a:stretch>
        </p:blipFill>
        <p:spPr>
          <a:xfrm>
            <a:off x="4584021" y="6329907"/>
            <a:ext cx="1748942" cy="439660"/>
          </a:xfrm>
          <a:prstGeom prst="rect">
            <a:avLst/>
          </a:prstGeom>
        </p:spPr>
      </p:pic>
      <p:pic>
        <p:nvPicPr>
          <p:cNvPr id="8" name="Picture 7">
            <a:extLst>
              <a:ext uri="{FF2B5EF4-FFF2-40B4-BE49-F238E27FC236}">
                <a16:creationId xmlns:a16="http://schemas.microsoft.com/office/drawing/2014/main" id="{F17B6A6C-97FF-AE41-B21F-D3792A617C75}"/>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9" name="Straight Connector 8">
            <a:extLst>
              <a:ext uri="{FF2B5EF4-FFF2-40B4-BE49-F238E27FC236}">
                <a16:creationId xmlns:a16="http://schemas.microsoft.com/office/drawing/2014/main" id="{F231892D-11DD-2E48-86AB-A4D7331C1390}"/>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62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271F-8406-E04C-86C5-9970401A6B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8BDF0E-7A1E-6047-933B-CB601FBF63D3}"/>
              </a:ext>
            </a:extLst>
          </p:cNvPr>
          <p:cNvSpPr>
            <a:spLocks noGrp="1"/>
          </p:cNvSpPr>
          <p:nvPr>
            <p:ph sz="half" idx="1"/>
          </p:nvPr>
        </p:nvSpPr>
        <p:spPr>
          <a:xfrm>
            <a:off x="838199" y="1825625"/>
            <a:ext cx="52800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6D797C-594F-1F49-8ED0-8E2FE0891DD1}"/>
              </a:ext>
            </a:extLst>
          </p:cNvPr>
          <p:cNvSpPr>
            <a:spLocks noGrp="1"/>
          </p:cNvSpPr>
          <p:nvPr>
            <p:ph sz="half" idx="2"/>
          </p:nvPr>
        </p:nvSpPr>
        <p:spPr>
          <a:xfrm>
            <a:off x="6264218" y="1825625"/>
            <a:ext cx="52800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C2A5FC1C-D054-E445-83A2-7A8141C5F843}"/>
              </a:ext>
            </a:extLst>
          </p:cNvPr>
          <p:cNvPicPr>
            <a:picLocks noChangeAspect="1"/>
          </p:cNvPicPr>
          <p:nvPr userDrawn="1"/>
        </p:nvPicPr>
        <p:blipFill>
          <a:blip r:embed="rId2"/>
          <a:stretch>
            <a:fillRect/>
          </a:stretch>
        </p:blipFill>
        <p:spPr>
          <a:xfrm>
            <a:off x="4584021" y="6329907"/>
            <a:ext cx="1748942" cy="439660"/>
          </a:xfrm>
          <a:prstGeom prst="rect">
            <a:avLst/>
          </a:prstGeom>
        </p:spPr>
      </p:pic>
      <p:pic>
        <p:nvPicPr>
          <p:cNvPr id="9" name="Picture 8">
            <a:extLst>
              <a:ext uri="{FF2B5EF4-FFF2-40B4-BE49-F238E27FC236}">
                <a16:creationId xmlns:a16="http://schemas.microsoft.com/office/drawing/2014/main" id="{3FFD5C6F-605F-6743-A37C-6CE4BB629708}"/>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10" name="Straight Connector 9">
            <a:extLst>
              <a:ext uri="{FF2B5EF4-FFF2-40B4-BE49-F238E27FC236}">
                <a16:creationId xmlns:a16="http://schemas.microsoft.com/office/drawing/2014/main" id="{573F95B9-3BE5-6344-B93E-A2D0B7515C22}"/>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278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239B-5228-404F-BF95-971E9EB30484}"/>
              </a:ext>
            </a:extLst>
          </p:cNvPr>
          <p:cNvSpPr>
            <a:spLocks noGrp="1"/>
          </p:cNvSpPr>
          <p:nvPr>
            <p:ph type="title"/>
          </p:nvPr>
        </p:nvSpPr>
        <p:spPr>
          <a:xfrm>
            <a:off x="839787" y="365125"/>
            <a:ext cx="10704503"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F5FC127E-2184-E142-BE06-C942CBEDB40A}"/>
              </a:ext>
            </a:extLst>
          </p:cNvPr>
          <p:cNvSpPr>
            <a:spLocks noGrp="1"/>
          </p:cNvSpPr>
          <p:nvPr>
            <p:ph type="body" idx="1"/>
          </p:nvPr>
        </p:nvSpPr>
        <p:spPr>
          <a:xfrm>
            <a:off x="839788" y="1681163"/>
            <a:ext cx="5258886" cy="823912"/>
          </a:xfrm>
        </p:spPr>
        <p:txBody>
          <a:bodyPr anchor="b"/>
          <a:lstStyle>
            <a:lvl1pPr marL="0" indent="0">
              <a:buNone/>
              <a:defRPr sz="30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4CDCFEF-4DE4-5143-8A46-62876E45C7EF}"/>
              </a:ext>
            </a:extLst>
          </p:cNvPr>
          <p:cNvSpPr>
            <a:spLocks noGrp="1"/>
          </p:cNvSpPr>
          <p:nvPr>
            <p:ph sz="half" idx="2"/>
          </p:nvPr>
        </p:nvSpPr>
        <p:spPr>
          <a:xfrm>
            <a:off x="839788" y="2505075"/>
            <a:ext cx="5258886"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1DF3E4A-6A88-6346-948A-DC32CACA3F70}"/>
              </a:ext>
            </a:extLst>
          </p:cNvPr>
          <p:cNvSpPr>
            <a:spLocks noGrp="1"/>
          </p:cNvSpPr>
          <p:nvPr>
            <p:ph type="body" sz="quarter" idx="3"/>
          </p:nvPr>
        </p:nvSpPr>
        <p:spPr>
          <a:xfrm>
            <a:off x="6259511" y="1681163"/>
            <a:ext cx="5284785" cy="823912"/>
          </a:xfrm>
        </p:spPr>
        <p:txBody>
          <a:bodyPr anchor="b"/>
          <a:lstStyle>
            <a:lvl1pPr marL="0" indent="0">
              <a:buNone/>
              <a:defRPr sz="30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5DA5EC0-0E40-7C48-9DD2-67A8991B918F}"/>
              </a:ext>
            </a:extLst>
          </p:cNvPr>
          <p:cNvSpPr>
            <a:spLocks noGrp="1"/>
          </p:cNvSpPr>
          <p:nvPr>
            <p:ph sz="quarter" idx="4"/>
          </p:nvPr>
        </p:nvSpPr>
        <p:spPr>
          <a:xfrm>
            <a:off x="6259511" y="2505075"/>
            <a:ext cx="52847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EFBA8EF2-CE8B-0C4C-925B-A5B85DA220F9}"/>
              </a:ext>
            </a:extLst>
          </p:cNvPr>
          <p:cNvPicPr>
            <a:picLocks noChangeAspect="1"/>
          </p:cNvPicPr>
          <p:nvPr userDrawn="1"/>
        </p:nvPicPr>
        <p:blipFill>
          <a:blip r:embed="rId2"/>
          <a:stretch>
            <a:fillRect/>
          </a:stretch>
        </p:blipFill>
        <p:spPr>
          <a:xfrm>
            <a:off x="4584021" y="6329907"/>
            <a:ext cx="1748942" cy="439660"/>
          </a:xfrm>
          <a:prstGeom prst="rect">
            <a:avLst/>
          </a:prstGeom>
        </p:spPr>
      </p:pic>
      <p:pic>
        <p:nvPicPr>
          <p:cNvPr id="11" name="Picture 10">
            <a:extLst>
              <a:ext uri="{FF2B5EF4-FFF2-40B4-BE49-F238E27FC236}">
                <a16:creationId xmlns:a16="http://schemas.microsoft.com/office/drawing/2014/main" id="{5F5615BE-4C4C-7A4C-8746-5D04D41EDE9E}"/>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12" name="Straight Connector 11">
            <a:extLst>
              <a:ext uri="{FF2B5EF4-FFF2-40B4-BE49-F238E27FC236}">
                <a16:creationId xmlns:a16="http://schemas.microsoft.com/office/drawing/2014/main" id="{665C4ACD-295C-7A43-AC90-82FC2D18C8F1}"/>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046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7330-16C8-D14E-89B2-7FA93BE29D9C}"/>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50609EB8-115B-184B-89C8-FAC329D1DA52}"/>
              </a:ext>
            </a:extLst>
          </p:cNvPr>
          <p:cNvPicPr>
            <a:picLocks noChangeAspect="1"/>
          </p:cNvPicPr>
          <p:nvPr userDrawn="1"/>
        </p:nvPicPr>
        <p:blipFill>
          <a:blip r:embed="rId2"/>
          <a:stretch>
            <a:fillRect/>
          </a:stretch>
        </p:blipFill>
        <p:spPr>
          <a:xfrm>
            <a:off x="4584021" y="6329907"/>
            <a:ext cx="1748942" cy="439660"/>
          </a:xfrm>
          <a:prstGeom prst="rect">
            <a:avLst/>
          </a:prstGeom>
        </p:spPr>
      </p:pic>
      <p:pic>
        <p:nvPicPr>
          <p:cNvPr id="7" name="Picture 6">
            <a:extLst>
              <a:ext uri="{FF2B5EF4-FFF2-40B4-BE49-F238E27FC236}">
                <a16:creationId xmlns:a16="http://schemas.microsoft.com/office/drawing/2014/main" id="{D6723898-799F-224C-B305-F5D82C627696}"/>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8" name="Straight Connector 7">
            <a:extLst>
              <a:ext uri="{FF2B5EF4-FFF2-40B4-BE49-F238E27FC236}">
                <a16:creationId xmlns:a16="http://schemas.microsoft.com/office/drawing/2014/main" id="{7324A33B-B42D-3C46-8906-8461212C5120}"/>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64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649D-01BC-E341-98F1-FE00BE705D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FAD8F7-6BCE-8A4F-A5AE-ECAFF1B8D369}"/>
              </a:ext>
            </a:extLst>
          </p:cNvPr>
          <p:cNvSpPr>
            <a:spLocks noGrp="1"/>
          </p:cNvSpPr>
          <p:nvPr>
            <p:ph idx="1"/>
          </p:nvPr>
        </p:nvSpPr>
        <p:spPr>
          <a:xfrm>
            <a:off x="5183187" y="987425"/>
            <a:ext cx="6361103" cy="5133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357B8E-E0AB-684B-8CCF-E3E2118B3E5C}"/>
              </a:ext>
            </a:extLst>
          </p:cNvPr>
          <p:cNvSpPr>
            <a:spLocks noGrp="1"/>
          </p:cNvSpPr>
          <p:nvPr>
            <p:ph type="body" sz="half" idx="2"/>
          </p:nvPr>
        </p:nvSpPr>
        <p:spPr>
          <a:xfrm>
            <a:off x="839788" y="2057400"/>
            <a:ext cx="3932237" cy="406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C7BD0593-647F-F349-B811-79D2AACF98A3}"/>
              </a:ext>
            </a:extLst>
          </p:cNvPr>
          <p:cNvPicPr>
            <a:picLocks noChangeAspect="1"/>
          </p:cNvPicPr>
          <p:nvPr userDrawn="1"/>
        </p:nvPicPr>
        <p:blipFill>
          <a:blip r:embed="rId2"/>
          <a:stretch>
            <a:fillRect/>
          </a:stretch>
        </p:blipFill>
        <p:spPr>
          <a:xfrm>
            <a:off x="4584021" y="6329907"/>
            <a:ext cx="1748942" cy="439660"/>
          </a:xfrm>
          <a:prstGeom prst="rect">
            <a:avLst/>
          </a:prstGeom>
        </p:spPr>
      </p:pic>
      <p:pic>
        <p:nvPicPr>
          <p:cNvPr id="9" name="Picture 8">
            <a:extLst>
              <a:ext uri="{FF2B5EF4-FFF2-40B4-BE49-F238E27FC236}">
                <a16:creationId xmlns:a16="http://schemas.microsoft.com/office/drawing/2014/main" id="{312E047E-EF1E-724B-979B-6657EE62F32D}"/>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10" name="Straight Connector 9">
            <a:extLst>
              <a:ext uri="{FF2B5EF4-FFF2-40B4-BE49-F238E27FC236}">
                <a16:creationId xmlns:a16="http://schemas.microsoft.com/office/drawing/2014/main" id="{D5C4EC78-B7C2-7143-A3A7-F06F23F9C460}"/>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49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B6E4-B4A7-AC45-8E34-6BC606D1B2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788616-B846-9749-BF04-744294881C21}"/>
              </a:ext>
            </a:extLst>
          </p:cNvPr>
          <p:cNvSpPr>
            <a:spLocks noGrp="1"/>
          </p:cNvSpPr>
          <p:nvPr>
            <p:ph type="pic" idx="1"/>
          </p:nvPr>
        </p:nvSpPr>
        <p:spPr>
          <a:xfrm>
            <a:off x="5183188" y="987425"/>
            <a:ext cx="6172200" cy="5133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6FE0DB-9F2A-174A-8721-AD23C0A89D45}"/>
              </a:ext>
            </a:extLst>
          </p:cNvPr>
          <p:cNvSpPr>
            <a:spLocks noGrp="1"/>
          </p:cNvSpPr>
          <p:nvPr>
            <p:ph type="body" sz="half" idx="2"/>
          </p:nvPr>
        </p:nvSpPr>
        <p:spPr>
          <a:xfrm>
            <a:off x="839788" y="2057400"/>
            <a:ext cx="3932237" cy="406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5CE4B625-1895-704C-8675-1211F2AB9496}"/>
              </a:ext>
            </a:extLst>
          </p:cNvPr>
          <p:cNvPicPr>
            <a:picLocks noChangeAspect="1"/>
          </p:cNvPicPr>
          <p:nvPr userDrawn="1"/>
        </p:nvPicPr>
        <p:blipFill>
          <a:blip r:embed="rId2"/>
          <a:stretch>
            <a:fillRect/>
          </a:stretch>
        </p:blipFill>
        <p:spPr>
          <a:xfrm>
            <a:off x="4584021" y="6329907"/>
            <a:ext cx="1748942" cy="439660"/>
          </a:xfrm>
          <a:prstGeom prst="rect">
            <a:avLst/>
          </a:prstGeom>
        </p:spPr>
      </p:pic>
      <p:pic>
        <p:nvPicPr>
          <p:cNvPr id="9" name="Picture 8">
            <a:extLst>
              <a:ext uri="{FF2B5EF4-FFF2-40B4-BE49-F238E27FC236}">
                <a16:creationId xmlns:a16="http://schemas.microsoft.com/office/drawing/2014/main" id="{D2EB2812-A870-4741-8184-E6ECE4EEF43F}"/>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10" name="Straight Connector 9">
            <a:extLst>
              <a:ext uri="{FF2B5EF4-FFF2-40B4-BE49-F238E27FC236}">
                <a16:creationId xmlns:a16="http://schemas.microsoft.com/office/drawing/2014/main" id="{3790FFC8-003A-E74C-8497-6CB38FBB40E9}"/>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28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549FE9-1F21-CD4D-A7E3-E121222F7F6B}"/>
              </a:ext>
            </a:extLst>
          </p:cNvPr>
          <p:cNvPicPr>
            <a:picLocks noChangeAspect="1"/>
          </p:cNvPicPr>
          <p:nvPr userDrawn="1"/>
        </p:nvPicPr>
        <p:blipFill>
          <a:blip r:embed="rId2"/>
          <a:stretch>
            <a:fillRect/>
          </a:stretch>
        </p:blipFill>
        <p:spPr>
          <a:xfrm>
            <a:off x="4584021" y="6329907"/>
            <a:ext cx="1748942" cy="439660"/>
          </a:xfrm>
          <a:prstGeom prst="rect">
            <a:avLst/>
          </a:prstGeom>
        </p:spPr>
      </p:pic>
      <p:pic>
        <p:nvPicPr>
          <p:cNvPr id="6" name="Picture 5">
            <a:extLst>
              <a:ext uri="{FF2B5EF4-FFF2-40B4-BE49-F238E27FC236}">
                <a16:creationId xmlns:a16="http://schemas.microsoft.com/office/drawing/2014/main" id="{940E9DC0-E7EB-6941-B4F7-2148F11B1F7B}"/>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7" name="Straight Connector 6">
            <a:extLst>
              <a:ext uri="{FF2B5EF4-FFF2-40B4-BE49-F238E27FC236}">
                <a16:creationId xmlns:a16="http://schemas.microsoft.com/office/drawing/2014/main" id="{CFB84BF8-AF00-2A47-81A0-DB0FA4B13C09}"/>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7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BF8BA-FFFA-5B49-A645-DA1B51EB9E16}"/>
              </a:ext>
            </a:extLst>
          </p:cNvPr>
          <p:cNvSpPr>
            <a:spLocks noGrp="1"/>
          </p:cNvSpPr>
          <p:nvPr>
            <p:ph type="title"/>
          </p:nvPr>
        </p:nvSpPr>
        <p:spPr>
          <a:xfrm>
            <a:off x="838200" y="225276"/>
            <a:ext cx="10706100" cy="117180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E238506-69D7-3348-9AD1-EBE927EF21AB}"/>
              </a:ext>
            </a:extLst>
          </p:cNvPr>
          <p:cNvSpPr>
            <a:spLocks noGrp="1"/>
          </p:cNvSpPr>
          <p:nvPr>
            <p:ph type="body" idx="1"/>
          </p:nvPr>
        </p:nvSpPr>
        <p:spPr>
          <a:xfrm>
            <a:off x="838200" y="1509079"/>
            <a:ext cx="10706100" cy="48208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46EAC31B-1A01-294F-A844-16A0D28C04CB}"/>
              </a:ext>
            </a:extLst>
          </p:cNvPr>
          <p:cNvSpPr/>
          <p:nvPr userDrawn="1"/>
        </p:nvSpPr>
        <p:spPr>
          <a:xfrm>
            <a:off x="0" y="0"/>
            <a:ext cx="322729" cy="6858000"/>
          </a:xfrm>
          <a:prstGeom prst="rect">
            <a:avLst/>
          </a:prstGeom>
          <a:solidFill>
            <a:srgbClr val="006D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05439AE-7F11-0A48-8273-B910EFE57EF2}"/>
              </a:ext>
            </a:extLst>
          </p:cNvPr>
          <p:cNvSpPr txBox="1"/>
          <p:nvPr userDrawn="1"/>
        </p:nvSpPr>
        <p:spPr>
          <a:xfrm>
            <a:off x="838200" y="6492875"/>
            <a:ext cx="303784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rPr>
              <a:t>Confidential. © 2021 American Academy of Neurology</a:t>
            </a:r>
            <a:endParaRPr lang="en-US" dirty="0"/>
          </a:p>
        </p:txBody>
      </p:sp>
      <p:sp>
        <p:nvSpPr>
          <p:cNvPr id="9" name="TextBox 8">
            <a:extLst>
              <a:ext uri="{FF2B5EF4-FFF2-40B4-BE49-F238E27FC236}">
                <a16:creationId xmlns:a16="http://schemas.microsoft.com/office/drawing/2014/main" id="{858A0F39-BAD0-2D4D-8E02-3FA17BA79B5F}"/>
              </a:ext>
            </a:extLst>
          </p:cNvPr>
          <p:cNvSpPr txBox="1"/>
          <p:nvPr userDrawn="1"/>
        </p:nvSpPr>
        <p:spPr>
          <a:xfrm>
            <a:off x="8498842" y="6492875"/>
            <a:ext cx="303784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5D3C1-E271-5D44-9F02-3945EF68A76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t>‹#›</a:t>
            </a:fld>
            <a:endParaRPr lang="en-US" dirty="0"/>
          </a:p>
        </p:txBody>
      </p:sp>
    </p:spTree>
    <p:extLst>
      <p:ext uri="{BB962C8B-B14F-4D97-AF65-F5344CB8AC3E}">
        <p14:creationId xmlns:p14="http://schemas.microsoft.com/office/powerpoint/2010/main" val="2135109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hf sldNum="0" hdr="0" ftr="0" dt="0"/>
  <p:txStyles>
    <p:titleStyle>
      <a:lvl1pPr algn="l" defTabSz="914400" rtl="0" eaLnBrk="1" latinLnBrk="0" hangingPunct="1">
        <a:lnSpc>
          <a:spcPct val="80000"/>
        </a:lnSpc>
        <a:spcBef>
          <a:spcPct val="0"/>
        </a:spcBef>
        <a:buNone/>
        <a:defRPr sz="3800" b="1" i="0" kern="1200" spc="-100" baseline="0">
          <a:solidFill>
            <a:srgbClr val="006D48"/>
          </a:solidFill>
          <a:latin typeface="Arial" panose="020B0604020202020204" pitchFamily="34" charset="0"/>
          <a:ea typeface="+mj-ea"/>
          <a:cs typeface="Calibri" panose="020F0502020204030204" pitchFamily="34" charset="0"/>
        </a:defRPr>
      </a:lvl1pPr>
    </p:titleStyle>
    <p:bodyStyle>
      <a:lvl1pPr marL="180975" indent="-180975" algn="l" defTabSz="914400" rtl="0" eaLnBrk="1" latinLnBrk="0" hangingPunct="1">
        <a:lnSpc>
          <a:spcPct val="90000"/>
        </a:lnSpc>
        <a:spcBef>
          <a:spcPts val="1000"/>
        </a:spcBef>
        <a:buClr>
          <a:srgbClr val="006D48"/>
        </a:buClr>
        <a:buFont typeface="Wingdings" pitchFamily="2" charset="2"/>
        <a:buChar char="§"/>
        <a:tabLst/>
        <a:defRPr sz="3000" b="0" i="0" kern="1200" spc="-100" baseline="0">
          <a:solidFill>
            <a:schemeClr val="tx1"/>
          </a:solidFill>
          <a:latin typeface="Calibri Light" panose="020F0302020204030204" pitchFamily="34" charset="0"/>
          <a:ea typeface="+mn-ea"/>
          <a:cs typeface="Calibri Light" panose="020F0302020204030204" pitchFamily="34" charset="0"/>
        </a:defRPr>
      </a:lvl1pPr>
      <a:lvl2pPr marL="404813" indent="-171450" algn="l" defTabSz="914400" rtl="0" eaLnBrk="1" latinLnBrk="0" hangingPunct="1">
        <a:lnSpc>
          <a:spcPct val="85000"/>
        </a:lnSpc>
        <a:spcBef>
          <a:spcPts val="600"/>
        </a:spcBef>
        <a:buClr>
          <a:srgbClr val="006D48"/>
        </a:buClr>
        <a:buFont typeface="Arial" panose="020B0604020202020204" pitchFamily="34" charset="0"/>
        <a:buChar char="•"/>
        <a:tabLst/>
        <a:defRPr sz="2600" b="0" i="0" kern="1200" spc="-50" baseline="0">
          <a:solidFill>
            <a:schemeClr val="tx1"/>
          </a:solidFill>
          <a:latin typeface="Calibri Light" panose="020F0302020204030204" pitchFamily="34" charset="0"/>
          <a:ea typeface="+mn-ea"/>
          <a:cs typeface="Calibri Light" panose="020F0302020204030204" pitchFamily="34" charset="0"/>
        </a:defRPr>
      </a:lvl2pPr>
      <a:lvl3pPr marL="628650" indent="-169863" algn="l" defTabSz="914400" rtl="0" eaLnBrk="1" latinLnBrk="0" hangingPunct="1">
        <a:lnSpc>
          <a:spcPct val="90000"/>
        </a:lnSpc>
        <a:spcBef>
          <a:spcPts val="500"/>
        </a:spcBef>
        <a:buClr>
          <a:srgbClr val="006D48"/>
        </a:buClr>
        <a:buFont typeface="System Font Regular"/>
        <a:buChar char="–"/>
        <a:tabLst/>
        <a:defRPr sz="2000" b="0" i="0" kern="1200">
          <a:solidFill>
            <a:schemeClr val="tx1"/>
          </a:solidFill>
          <a:latin typeface="Calibri Light" panose="020F0302020204030204" pitchFamily="34" charset="0"/>
          <a:ea typeface="+mn-ea"/>
          <a:cs typeface="Calibri Light" panose="020F0302020204030204" pitchFamily="34" charset="0"/>
        </a:defRPr>
      </a:lvl3pPr>
      <a:lvl4pPr marL="863600" indent="-171450" algn="l" defTabSz="914400" rtl="0" eaLnBrk="1" latinLnBrk="0" hangingPunct="1">
        <a:lnSpc>
          <a:spcPct val="90000"/>
        </a:lnSpc>
        <a:spcBef>
          <a:spcPts val="500"/>
        </a:spcBef>
        <a:buClr>
          <a:srgbClr val="006D48"/>
        </a:buClr>
        <a:buFont typeface="System Font Regular"/>
        <a:buChar char="-"/>
        <a:tabLst/>
        <a:defRPr sz="1800" b="0" i="0" kern="1200">
          <a:solidFill>
            <a:schemeClr val="tx1"/>
          </a:solidFill>
          <a:latin typeface="Calibri Light" panose="020F0302020204030204" pitchFamily="34" charset="0"/>
          <a:ea typeface="+mn-ea"/>
          <a:cs typeface="Calibri Light" panose="020F0302020204030204" pitchFamily="34" charset="0"/>
        </a:defRPr>
      </a:lvl4pPr>
      <a:lvl5pPr marL="1087438" indent="-169863" algn="l" defTabSz="914400" rtl="0" eaLnBrk="1" latinLnBrk="0" hangingPunct="1">
        <a:lnSpc>
          <a:spcPct val="90000"/>
        </a:lnSpc>
        <a:spcBef>
          <a:spcPts val="500"/>
        </a:spcBef>
        <a:buClr>
          <a:srgbClr val="006D48"/>
        </a:buClr>
        <a:buFont typeface="System Font Regular"/>
        <a:buChar char="·"/>
        <a:tabLst/>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2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49D9B6-CC47-3843-BF17-3D12EBE04FC3}"/>
              </a:ext>
            </a:extLst>
          </p:cNvPr>
          <p:cNvSpPr>
            <a:spLocks noGrp="1"/>
          </p:cNvSpPr>
          <p:nvPr>
            <p:ph type="ctrTitle" idx="4294967295"/>
          </p:nvPr>
        </p:nvSpPr>
        <p:spPr>
          <a:xfrm>
            <a:off x="1524000" y="1859798"/>
            <a:ext cx="9144000" cy="4398178"/>
          </a:xfrm>
        </p:spPr>
        <p:txBody>
          <a:bodyPr>
            <a:normAutofit/>
          </a:bodyPr>
          <a:lstStyle/>
          <a:p>
            <a:pPr algn="ctr">
              <a:spcBef>
                <a:spcPts val="600"/>
              </a:spcBef>
              <a:spcAft>
                <a:spcPts val="600"/>
              </a:spcAft>
            </a:pPr>
            <a:r>
              <a:rPr lang="en-US" altLang="en-US" sz="4400" b="1" dirty="0">
                <a:latin typeface="+mn-lt"/>
              </a:rPr>
              <a:t>Resident &amp; Fellow Section</a:t>
            </a:r>
            <a:br>
              <a:rPr lang="en-US" altLang="en-US" sz="4400" b="1" dirty="0">
                <a:latin typeface="+mn-lt"/>
              </a:rPr>
            </a:br>
            <a:r>
              <a:rPr lang="en-US" altLang="en-US" sz="4400" b="1" dirty="0">
                <a:latin typeface="+mn-lt"/>
              </a:rPr>
              <a:t>Teaching </a:t>
            </a:r>
            <a:r>
              <a:rPr lang="en-US" altLang="en-US" sz="4400" b="1" dirty="0" err="1">
                <a:latin typeface="+mn-lt"/>
              </a:rPr>
              <a:t>NeuroImage</a:t>
            </a:r>
            <a:br>
              <a:rPr lang="en-US" altLang="en-US" sz="3200" b="1" dirty="0">
                <a:latin typeface="Calibri" pitchFamily="34" charset="0"/>
              </a:rPr>
            </a:br>
            <a:br>
              <a:rPr lang="en-US" altLang="en-US" sz="3200" b="1" dirty="0">
                <a:latin typeface="Calibri" pitchFamily="34" charset="0"/>
              </a:rPr>
            </a:br>
            <a:br>
              <a:rPr lang="en-US" altLang="en-US" sz="3200" b="1" dirty="0">
                <a:latin typeface="Calibri" pitchFamily="34" charset="0"/>
              </a:rPr>
            </a:br>
            <a:br>
              <a:rPr lang="en-US" altLang="en-US" sz="3200" b="1" dirty="0">
                <a:latin typeface="Calibri" pitchFamily="34" charset="0"/>
              </a:rPr>
            </a:br>
            <a:br>
              <a:rPr lang="en-US" altLang="en-US" sz="3600" b="0" dirty="0">
                <a:latin typeface="+mn-lt"/>
              </a:rPr>
            </a:br>
            <a:endParaRPr lang="en-US" sz="3600" b="0" spc="-100" dirty="0">
              <a:solidFill>
                <a:schemeClr val="tx1">
                  <a:lumMod val="95000"/>
                  <a:lumOff val="5000"/>
                </a:schemeClr>
              </a:solidFill>
              <a:latin typeface="+mn-lt"/>
            </a:endParaRPr>
          </a:p>
        </p:txBody>
      </p:sp>
      <p:pic>
        <p:nvPicPr>
          <p:cNvPr id="8" name="Picture 7">
            <a:extLst>
              <a:ext uri="{FF2B5EF4-FFF2-40B4-BE49-F238E27FC236}">
                <a16:creationId xmlns:a16="http://schemas.microsoft.com/office/drawing/2014/main" id="{AD2FCF76-B8EF-1A4F-ACCB-04B72065A83D}"/>
              </a:ext>
            </a:extLst>
          </p:cNvPr>
          <p:cNvPicPr>
            <a:picLocks noChangeAspect="1"/>
          </p:cNvPicPr>
          <p:nvPr/>
        </p:nvPicPr>
        <p:blipFill>
          <a:blip r:embed="rId2"/>
          <a:stretch>
            <a:fillRect/>
          </a:stretch>
        </p:blipFill>
        <p:spPr>
          <a:xfrm>
            <a:off x="5370915" y="6121100"/>
            <a:ext cx="1511814" cy="643085"/>
          </a:xfrm>
          <a:prstGeom prst="rect">
            <a:avLst/>
          </a:prstGeom>
        </p:spPr>
      </p:pic>
      <p:pic>
        <p:nvPicPr>
          <p:cNvPr id="10" name="Picture 9" descr="Text&#10;&#10;Description automatically generated">
            <a:extLst>
              <a:ext uri="{FF2B5EF4-FFF2-40B4-BE49-F238E27FC236}">
                <a16:creationId xmlns:a16="http://schemas.microsoft.com/office/drawing/2014/main" id="{ABEA4AC9-172E-B04F-AD22-D2A5D405C514}"/>
              </a:ext>
            </a:extLst>
          </p:cNvPr>
          <p:cNvPicPr>
            <a:picLocks noChangeAspect="1"/>
          </p:cNvPicPr>
          <p:nvPr/>
        </p:nvPicPr>
        <p:blipFill>
          <a:blip r:embed="rId3"/>
          <a:stretch>
            <a:fillRect/>
          </a:stretch>
        </p:blipFill>
        <p:spPr>
          <a:xfrm>
            <a:off x="319168" y="0"/>
            <a:ext cx="11879147" cy="2185261"/>
          </a:xfrm>
          <a:prstGeom prst="rect">
            <a:avLst/>
          </a:prstGeom>
        </p:spPr>
      </p:pic>
      <p:sp>
        <p:nvSpPr>
          <p:cNvPr id="3" name="TextBox 2">
            <a:extLst>
              <a:ext uri="{FF2B5EF4-FFF2-40B4-BE49-F238E27FC236}">
                <a16:creationId xmlns:a16="http://schemas.microsoft.com/office/drawing/2014/main" id="{4AA473F1-DB7A-4D0C-9E97-EBA5B765D302}"/>
              </a:ext>
            </a:extLst>
          </p:cNvPr>
          <p:cNvSpPr txBox="1"/>
          <p:nvPr/>
        </p:nvSpPr>
        <p:spPr>
          <a:xfrm>
            <a:off x="8633705" y="6257976"/>
            <a:ext cx="3564610" cy="461665"/>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Alan </a:t>
            </a:r>
            <a:r>
              <a:rPr lang="en-US" sz="2400" dirty="0" err="1">
                <a:latin typeface="Calibri" panose="020F0502020204030204" pitchFamily="34" charset="0"/>
                <a:ea typeface="Calibri" panose="020F0502020204030204" pitchFamily="34" charset="0"/>
                <a:cs typeface="Times New Roman" panose="02020603050405020304" pitchFamily="18" charset="0"/>
              </a:rPr>
              <a:t>Tesson</a:t>
            </a:r>
            <a:r>
              <a:rPr lang="en-US" sz="2400" dirty="0">
                <a:latin typeface="Calibri" panose="020F0502020204030204" pitchFamily="34" charset="0"/>
                <a:ea typeface="Calibri" panose="020F0502020204030204" pitchFamily="34" charset="0"/>
                <a:cs typeface="Times New Roman" panose="02020603050405020304" pitchFamily="18" charset="0"/>
              </a:rPr>
              <a:t> et al.</a:t>
            </a:r>
            <a:endParaRPr lang="en-US" sz="2400" dirty="0"/>
          </a:p>
        </p:txBody>
      </p:sp>
      <p:sp>
        <p:nvSpPr>
          <p:cNvPr id="4" name="Rectangle 3">
            <a:extLst>
              <a:ext uri="{FF2B5EF4-FFF2-40B4-BE49-F238E27FC236}">
                <a16:creationId xmlns:a16="http://schemas.microsoft.com/office/drawing/2014/main" id="{860850C8-3FE1-47B0-B5A1-6DB4201793A7}"/>
              </a:ext>
            </a:extLst>
          </p:cNvPr>
          <p:cNvSpPr/>
          <p:nvPr/>
        </p:nvSpPr>
        <p:spPr>
          <a:xfrm>
            <a:off x="790414" y="6442642"/>
            <a:ext cx="733586" cy="215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32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B86C-0046-0847-AA19-7DC5660F0759}"/>
              </a:ext>
            </a:extLst>
          </p:cNvPr>
          <p:cNvSpPr>
            <a:spLocks noGrp="1"/>
          </p:cNvSpPr>
          <p:nvPr>
            <p:ph type="title"/>
          </p:nvPr>
        </p:nvSpPr>
        <p:spPr/>
        <p:txBody>
          <a:bodyPr>
            <a:normAutofit/>
          </a:bodyPr>
          <a:lstStyle/>
          <a:p>
            <a:r>
              <a:rPr lang="en-US" sz="4000" dirty="0"/>
              <a:t>Vignette</a:t>
            </a:r>
          </a:p>
        </p:txBody>
      </p:sp>
      <p:sp>
        <p:nvSpPr>
          <p:cNvPr id="3" name="Content Placeholder 2">
            <a:extLst>
              <a:ext uri="{FF2B5EF4-FFF2-40B4-BE49-F238E27FC236}">
                <a16:creationId xmlns:a16="http://schemas.microsoft.com/office/drawing/2014/main" id="{0E59BC63-83B2-2143-8468-F09F016CE2D4}"/>
              </a:ext>
            </a:extLst>
          </p:cNvPr>
          <p:cNvSpPr>
            <a:spLocks noGrp="1"/>
          </p:cNvSpPr>
          <p:nvPr>
            <p:ph idx="1"/>
          </p:nvPr>
        </p:nvSpPr>
        <p:spPr/>
        <p:txBody>
          <a:bodyPr>
            <a:normAutofit fontScale="47500" lnSpcReduction="20000"/>
          </a:bodyPr>
          <a:lstStyle/>
          <a:p>
            <a:endParaRPr lang="en-US" sz="5800" dirty="0">
              <a:latin typeface="Calibri" panose="020F0502020204030204" pitchFamily="34" charset="0"/>
              <a:cs typeface="Calibri" panose="020F0502020204030204" pitchFamily="34" charset="0"/>
            </a:endParaRPr>
          </a:p>
          <a:p>
            <a:r>
              <a:rPr lang="en-US" sz="5800" dirty="0">
                <a:effectLst/>
                <a:latin typeface="Calibri" panose="020F0502020204030204" pitchFamily="34" charset="0"/>
                <a:ea typeface="Calibri" panose="020F0502020204030204" pitchFamily="34" charset="0"/>
                <a:cs typeface="Times New Roman" panose="02020603050405020304" pitchFamily="18" charset="0"/>
              </a:rPr>
              <a:t>A 77-year-old woman with obstructive sleep apnea reported a lifelong difficulty with periods of severe nocturnal insomnia and daytime sleepiness. </a:t>
            </a:r>
          </a:p>
          <a:p>
            <a:r>
              <a:rPr lang="en-US" sz="5800" dirty="0">
                <a:effectLst/>
                <a:latin typeface="Calibri" panose="020F0502020204030204" pitchFamily="34" charset="0"/>
                <a:ea typeface="Calibri" panose="020F0502020204030204" pitchFamily="34" charset="0"/>
                <a:cs typeface="Times New Roman" panose="02020603050405020304" pitchFamily="18" charset="0"/>
              </a:rPr>
              <a:t>Wrist actigraphy, the diagnostic method of choice for circadian rhythm disorders, was not covered by insurance.</a:t>
            </a:r>
          </a:p>
          <a:p>
            <a:pPr marL="0" indent="0">
              <a:buNone/>
            </a:pPr>
            <a:endParaRPr lang="en-US" sz="4400" dirty="0">
              <a:latin typeface="Calibri" panose="020F0502020204030204" pitchFamily="34" charset="0"/>
              <a:cs typeface="Calibri" panose="020F0502020204030204" pitchFamily="34" charset="0"/>
            </a:endParaRPr>
          </a:p>
          <a:p>
            <a:pPr marL="0" indent="0">
              <a:buNone/>
            </a:pPr>
            <a:endParaRPr lang="en-US" sz="4400" dirty="0">
              <a:latin typeface="Calibri" panose="020F0502020204030204" pitchFamily="34" charset="0"/>
              <a:cs typeface="Calibri" panose="020F0502020204030204" pitchFamily="34" charset="0"/>
            </a:endParaRPr>
          </a:p>
          <a:p>
            <a:pPr marL="0" indent="0">
              <a:buNone/>
            </a:pPr>
            <a:endParaRPr lang="en-US" sz="4400" dirty="0">
              <a:latin typeface="Calibri" panose="020F0502020204030204" pitchFamily="34" charset="0"/>
              <a:cs typeface="Calibri" panose="020F0502020204030204" pitchFamily="34" charset="0"/>
            </a:endParaRPr>
          </a:p>
          <a:p>
            <a:pPr marL="0" indent="0">
              <a:buNone/>
            </a:pPr>
            <a:endParaRPr lang="en-US" sz="4400" dirty="0">
              <a:latin typeface="Calibri" panose="020F0502020204030204" pitchFamily="34" charset="0"/>
              <a:cs typeface="Calibri" panose="020F0502020204030204" pitchFamily="34" charset="0"/>
            </a:endParaRPr>
          </a:p>
          <a:p>
            <a:pPr marL="0" indent="0">
              <a:buNone/>
            </a:pPr>
            <a:endParaRPr lang="en-US" sz="4400" dirty="0">
              <a:latin typeface="Calibri" panose="020F0502020204030204" pitchFamily="34" charset="0"/>
              <a:cs typeface="Calibri" panose="020F0502020204030204" pitchFamily="34" charset="0"/>
            </a:endParaRPr>
          </a:p>
          <a:p>
            <a:pPr marL="0" indent="0">
              <a:buNone/>
            </a:pPr>
            <a:endParaRPr lang="en-US" dirty="0"/>
          </a:p>
          <a:p>
            <a:pPr marL="0" indent="0">
              <a:buNone/>
            </a:pPr>
            <a:br>
              <a:rPr lang="en-US" dirty="0"/>
            </a:br>
            <a:endParaRPr lang="en-US" dirty="0"/>
          </a:p>
          <a:p>
            <a:pPr lvl="2"/>
            <a:endParaRPr lang="en-US" dirty="0"/>
          </a:p>
        </p:txBody>
      </p:sp>
      <p:sp>
        <p:nvSpPr>
          <p:cNvPr id="4" name="Rectangle 3">
            <a:extLst>
              <a:ext uri="{FF2B5EF4-FFF2-40B4-BE49-F238E27FC236}">
                <a16:creationId xmlns:a16="http://schemas.microsoft.com/office/drawing/2014/main" id="{5012CDD2-989F-4243-8138-47F2482BB5B1}"/>
              </a:ext>
            </a:extLst>
          </p:cNvPr>
          <p:cNvSpPr/>
          <p:nvPr/>
        </p:nvSpPr>
        <p:spPr>
          <a:xfrm>
            <a:off x="838200" y="6462793"/>
            <a:ext cx="665136" cy="169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F53447A-B45E-40C8-A413-F1E5F4038891}"/>
              </a:ext>
            </a:extLst>
          </p:cNvPr>
          <p:cNvSpPr txBox="1"/>
          <p:nvPr/>
        </p:nvSpPr>
        <p:spPr>
          <a:xfrm>
            <a:off x="8679051" y="6293838"/>
            <a:ext cx="2433234" cy="461665"/>
          </a:xfrm>
          <a:prstGeom prst="rect">
            <a:avLst/>
          </a:prstGeom>
          <a:noFill/>
        </p:spPr>
        <p:txBody>
          <a:bodyPr wrap="square" rtlCol="0">
            <a:spAutoFit/>
          </a:bodyPr>
          <a:lstStyle/>
          <a:p>
            <a:r>
              <a:rPr lang="en-US" sz="2400" dirty="0"/>
              <a:t>Alan </a:t>
            </a:r>
            <a:r>
              <a:rPr lang="en-US" sz="2400" dirty="0" err="1"/>
              <a:t>Tesson</a:t>
            </a:r>
            <a:r>
              <a:rPr lang="en-US" sz="2400" dirty="0"/>
              <a:t> et al</a:t>
            </a:r>
            <a:r>
              <a:rPr lang="en-US" dirty="0"/>
              <a:t>.</a:t>
            </a:r>
          </a:p>
        </p:txBody>
      </p:sp>
    </p:spTree>
    <p:extLst>
      <p:ext uri="{BB962C8B-B14F-4D97-AF65-F5344CB8AC3E}">
        <p14:creationId xmlns:p14="http://schemas.microsoft.com/office/powerpoint/2010/main" val="388938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E9FAE5-417D-8949-8720-0B69E8A38F50}"/>
              </a:ext>
            </a:extLst>
          </p:cNvPr>
          <p:cNvSpPr>
            <a:spLocks noGrp="1"/>
          </p:cNvSpPr>
          <p:nvPr>
            <p:ph type="title"/>
          </p:nvPr>
        </p:nvSpPr>
        <p:spPr/>
        <p:txBody>
          <a:bodyPr>
            <a:normAutofit/>
          </a:bodyPr>
          <a:lstStyle/>
          <a:p>
            <a:r>
              <a:rPr lang="en-US" sz="4000" dirty="0"/>
              <a:t>Imaging</a:t>
            </a:r>
          </a:p>
        </p:txBody>
      </p:sp>
      <p:sp>
        <p:nvSpPr>
          <p:cNvPr id="7" name="Content Placeholder 6">
            <a:extLst>
              <a:ext uri="{FF2B5EF4-FFF2-40B4-BE49-F238E27FC236}">
                <a16:creationId xmlns:a16="http://schemas.microsoft.com/office/drawing/2014/main" id="{A87F9A0A-6F9C-6C43-925B-8B260DF964F4}"/>
              </a:ext>
            </a:extLst>
          </p:cNvPr>
          <p:cNvSpPr>
            <a:spLocks noGrp="1"/>
          </p:cNvSpPr>
          <p:nvPr>
            <p:ph idx="1"/>
          </p:nvPr>
        </p:nvSpPr>
        <p:spPr/>
        <p:txBody>
          <a:bodyPr>
            <a:normAutofit/>
          </a:bodyPr>
          <a:lstStyle/>
          <a:p>
            <a:pPr marL="0" indent="0" algn="ctr">
              <a:buNone/>
            </a:pPr>
            <a:endParaRPr lang="en-US" sz="3200" b="1" dirty="0">
              <a:latin typeface="Calibri" panose="020F0502020204030204" pitchFamily="34" charset="0"/>
              <a:cs typeface="Calibri" panose="020F0502020204030204" pitchFamily="34" charset="0"/>
            </a:endParaRPr>
          </a:p>
          <a:p>
            <a:pPr marL="0" indent="0" algn="ctr">
              <a:buNone/>
            </a:pPr>
            <a:endParaRPr lang="en-US" sz="3200" b="1"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08A361BC-EEC4-4F82-B9E4-5090FFFECA26}"/>
              </a:ext>
            </a:extLst>
          </p:cNvPr>
          <p:cNvSpPr/>
          <p:nvPr/>
        </p:nvSpPr>
        <p:spPr>
          <a:xfrm>
            <a:off x="838200" y="6447295"/>
            <a:ext cx="680634" cy="185429"/>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629ED3D-902F-4280-9072-9D2ACF6D914B}"/>
              </a:ext>
            </a:extLst>
          </p:cNvPr>
          <p:cNvSpPr txBox="1"/>
          <p:nvPr/>
        </p:nvSpPr>
        <p:spPr>
          <a:xfrm>
            <a:off x="8415580" y="6329906"/>
            <a:ext cx="2727701" cy="461665"/>
          </a:xfrm>
          <a:prstGeom prst="rect">
            <a:avLst/>
          </a:prstGeom>
          <a:noFill/>
        </p:spPr>
        <p:txBody>
          <a:bodyPr wrap="square" rtlCol="0">
            <a:spAutoFit/>
          </a:bodyPr>
          <a:lstStyle/>
          <a:p>
            <a:r>
              <a:rPr lang="en-US" sz="2400" dirty="0"/>
              <a:t>Alan </a:t>
            </a:r>
            <a:r>
              <a:rPr lang="en-US" sz="2400" dirty="0" err="1"/>
              <a:t>Tesson</a:t>
            </a:r>
            <a:r>
              <a:rPr lang="en-US" sz="2400" dirty="0"/>
              <a:t> et al.</a:t>
            </a:r>
          </a:p>
        </p:txBody>
      </p:sp>
      <p:pic>
        <p:nvPicPr>
          <p:cNvPr id="8" name="Picture 7" descr="Chart, line chart, waterfall chart&#10;&#10;Description automatically generated">
            <a:extLst>
              <a:ext uri="{FF2B5EF4-FFF2-40B4-BE49-F238E27FC236}">
                <a16:creationId xmlns:a16="http://schemas.microsoft.com/office/drawing/2014/main" id="{CB158C19-C310-42CF-A37E-4DCFA254F1A9}"/>
              </a:ext>
            </a:extLst>
          </p:cNvPr>
          <p:cNvPicPr/>
          <p:nvPr/>
        </p:nvPicPr>
        <p:blipFill>
          <a:blip r:embed="rId3"/>
          <a:stretch>
            <a:fillRect/>
          </a:stretch>
        </p:blipFill>
        <p:spPr>
          <a:xfrm>
            <a:off x="2432481" y="2050743"/>
            <a:ext cx="7377343" cy="2654422"/>
          </a:xfrm>
          <a:prstGeom prst="rect">
            <a:avLst/>
          </a:prstGeom>
        </p:spPr>
      </p:pic>
    </p:spTree>
    <p:extLst>
      <p:ext uri="{BB962C8B-B14F-4D97-AF65-F5344CB8AC3E}">
        <p14:creationId xmlns:p14="http://schemas.microsoft.com/office/powerpoint/2010/main" val="309251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74306-E65F-9048-B432-E75DAC82A074}"/>
              </a:ext>
            </a:extLst>
          </p:cNvPr>
          <p:cNvSpPr>
            <a:spLocks noGrp="1"/>
          </p:cNvSpPr>
          <p:nvPr>
            <p:ph type="title"/>
          </p:nvPr>
        </p:nvSpPr>
        <p:spPr/>
        <p:txBody>
          <a:bodyPr>
            <a:normAutofit/>
          </a:bodyPr>
          <a:lstStyle/>
          <a:p>
            <a:pPr algn="ctr"/>
            <a:r>
              <a:rPr lang="en-US" sz="4000" dirty="0">
                <a:effectLst/>
                <a:latin typeface="Calibri" panose="020F0502020204030204" pitchFamily="34" charset="0"/>
                <a:ea typeface="Calibri" panose="020F0502020204030204" pitchFamily="34" charset="0"/>
                <a:cs typeface="Times New Roman" panose="02020603050405020304" pitchFamily="18" charset="0"/>
              </a:rPr>
              <a:t>Teaching Neuroimages: Non-24-hour Sleep-Wake Rhythm Disorder</a:t>
            </a:r>
            <a:endParaRPr lang="en-US" sz="4000" dirty="0">
              <a:latin typeface="Calibri" panose="020F0502020204030204" pitchFamily="34" charset="0"/>
            </a:endParaRPr>
          </a:p>
        </p:txBody>
      </p:sp>
      <p:sp>
        <p:nvSpPr>
          <p:cNvPr id="3" name="Content Placeholder 2">
            <a:extLst>
              <a:ext uri="{FF2B5EF4-FFF2-40B4-BE49-F238E27FC236}">
                <a16:creationId xmlns:a16="http://schemas.microsoft.com/office/drawing/2014/main" id="{CE98AF31-E92F-0949-8F6C-7787EEDEC9F4}"/>
              </a:ext>
            </a:extLst>
          </p:cNvPr>
          <p:cNvSpPr>
            <a:spLocks noGrp="1"/>
          </p:cNvSpPr>
          <p:nvPr>
            <p:ph idx="1"/>
          </p:nvPr>
        </p:nvSpPr>
        <p:spPr>
          <a:xfrm>
            <a:off x="838200" y="1751308"/>
            <a:ext cx="10706100" cy="4578598"/>
          </a:xfrm>
        </p:spPr>
        <p:txBody>
          <a:bodyPr>
            <a:normAutofit/>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A review of her CPAP data demonstrated progressively later bedtimes with a period of greater than 24 hours, revealing the diagnosis of non-24-hour sleep-wake rhythm disorder. </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While common in unsighted individuals, non-24-hour sleep-wake rhythm disorder can occur in sighted people</a:t>
            </a:r>
            <a:r>
              <a:rPr lang="en-US" sz="3200" baseline="30000" dirty="0">
                <a:effectLst/>
                <a:latin typeface="Calibri" panose="020F0502020204030204" pitchFamily="34" charset="0"/>
                <a:ea typeface="Calibri" panose="020F0502020204030204" pitchFamily="34" charset="0"/>
                <a:cs typeface="Calibri" panose="020F0502020204030204" pitchFamily="34" charset="0"/>
              </a:rPr>
              <a:t>1,2</a:t>
            </a:r>
            <a:r>
              <a:rPr lang="en-US" sz="3200" dirty="0">
                <a:effectLst/>
                <a:latin typeface="Calibri" panose="020F0502020204030204" pitchFamily="34" charset="0"/>
                <a:ea typeface="Calibri" panose="020F0502020204030204" pitchFamily="34" charset="0"/>
                <a:cs typeface="Times New Roman" panose="02020603050405020304" pitchFamily="18" charset="0"/>
              </a:rPr>
              <a:t>, as was the case here. For patients on PAP therapy, adherence data can provide evidence of circadian rhythm disorders.</a:t>
            </a:r>
          </a:p>
        </p:txBody>
      </p:sp>
      <p:sp>
        <p:nvSpPr>
          <p:cNvPr id="4" name="Rectangle 3">
            <a:extLst>
              <a:ext uri="{FF2B5EF4-FFF2-40B4-BE49-F238E27FC236}">
                <a16:creationId xmlns:a16="http://schemas.microsoft.com/office/drawing/2014/main" id="{58DD2FF7-59A6-401A-A7E3-5CBE0D1FDF86}"/>
              </a:ext>
            </a:extLst>
          </p:cNvPr>
          <p:cNvSpPr/>
          <p:nvPr/>
        </p:nvSpPr>
        <p:spPr>
          <a:xfrm>
            <a:off x="728420" y="6493790"/>
            <a:ext cx="790414" cy="138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68F387-81D2-4879-B7D5-5E6B62E0E0AC}"/>
              </a:ext>
            </a:extLst>
          </p:cNvPr>
          <p:cNvSpPr txBox="1"/>
          <p:nvPr/>
        </p:nvSpPr>
        <p:spPr>
          <a:xfrm>
            <a:off x="8375542" y="6329906"/>
            <a:ext cx="2759183" cy="461665"/>
          </a:xfrm>
          <a:prstGeom prst="rect">
            <a:avLst/>
          </a:prstGeom>
          <a:noFill/>
        </p:spPr>
        <p:txBody>
          <a:bodyPr wrap="square" rtlCol="0">
            <a:spAutoFit/>
          </a:bodyPr>
          <a:lstStyle/>
          <a:p>
            <a:r>
              <a:rPr lang="en-US" sz="2400" dirty="0"/>
              <a:t>Alan </a:t>
            </a:r>
            <a:r>
              <a:rPr lang="en-US" sz="2400" dirty="0" err="1"/>
              <a:t>Tesson</a:t>
            </a:r>
            <a:r>
              <a:rPr lang="en-US" sz="2400" dirty="0"/>
              <a:t> et al.</a:t>
            </a:r>
          </a:p>
        </p:txBody>
      </p:sp>
    </p:spTree>
    <p:extLst>
      <p:ext uri="{BB962C8B-B14F-4D97-AF65-F5344CB8AC3E}">
        <p14:creationId xmlns:p14="http://schemas.microsoft.com/office/powerpoint/2010/main" val="3936039328"/>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piration_x0020_Year xmlns="ea1f59c0-4948-4e73-937f-31cab6f39bca" xsi:nil="true"/>
    <Doc_x0020_Status xmlns="ea1f59c0-4948-4e73-937f-31cab6f39bca">Active</Doc_x0020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12F9938919D04B934E9D542364D6DB" ma:contentTypeVersion="15" ma:contentTypeDescription="Create a new document." ma:contentTypeScope="" ma:versionID="5de80ab841d0db59a19a96806e79b106">
  <xsd:schema xmlns:xsd="http://www.w3.org/2001/XMLSchema" xmlns:xs="http://www.w3.org/2001/XMLSchema" xmlns:p="http://schemas.microsoft.com/office/2006/metadata/properties" xmlns:ns2="ea1f59c0-4948-4e73-937f-31cab6f39bca" xmlns:ns3="047bc3df-2958-4e29-a498-559af8fd7db8" targetNamespace="http://schemas.microsoft.com/office/2006/metadata/properties" ma:root="true" ma:fieldsID="4acd5af6781765bacbe2d102813cebe5" ns2:_="" ns3:_="">
    <xsd:import namespace="ea1f59c0-4948-4e73-937f-31cab6f39bca"/>
    <xsd:import namespace="047bc3df-2958-4e29-a498-559af8fd7db8"/>
    <xsd:element name="properties">
      <xsd:complexType>
        <xsd:sequence>
          <xsd:element name="documentManagement">
            <xsd:complexType>
              <xsd:all>
                <xsd:element ref="ns2:Expiration_x0020_Year" minOccurs="0"/>
                <xsd:element ref="ns2:Doc_x0020_Status"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1f59c0-4948-4e73-937f-31cab6f39bca" elementFormDefault="qualified">
    <xsd:import namespace="http://schemas.microsoft.com/office/2006/documentManagement/types"/>
    <xsd:import namespace="http://schemas.microsoft.com/office/infopath/2007/PartnerControls"/>
    <xsd:element name="Expiration_x0020_Year" ma:index="4" nillable="true" ma:displayName="Expiration Year" ma:format="Dropdown" ma:internalName="Expiration_x0020_Year" ma:readOnly="false">
      <xsd:simpleType>
        <xsd:restriction base="dms:Choice">
          <xsd:enumeration value="No Expiration"/>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restriction>
      </xsd:simpleType>
    </xsd:element>
    <xsd:element name="Doc_x0020_Status" ma:index="5" nillable="true" ma:displayName="Doc Status" ma:default="Active" ma:format="Dropdown" ma:internalName="Doc_x0020_Status" ma:readOnly="false">
      <xsd:simpleType>
        <xsd:restriction base="dms:Choice">
          <xsd:enumeration value="Active"/>
          <xsd:enumeration value="Inactive"/>
          <xsd:enumeration value="To Be Deleted"/>
          <xsd:enumeration value="Draft"/>
          <xsd:enumeration value="Final"/>
          <xsd:enumeration value="Archive"/>
        </xsd:restrictio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7bc3df-2958-4e29-a498-559af8fd7db8" elementFormDefault="qualified">
    <xsd:import namespace="http://schemas.microsoft.com/office/2006/documentManagement/types"/>
    <xsd:import namespace="http://schemas.microsoft.com/office/infopath/2007/PartnerControls"/>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9DC32D-CD3A-4FA1-8DF0-0C6F2C8996F2}">
  <ds:schemaRefs>
    <ds:schemaRef ds:uri="http://schemas.microsoft.com/office/2006/metadata/properties"/>
    <ds:schemaRef ds:uri="http://schemas.microsoft.com/office/infopath/2007/PartnerControls"/>
    <ds:schemaRef ds:uri="ea1f59c0-4948-4e73-937f-31cab6f39bca"/>
  </ds:schemaRefs>
</ds:datastoreItem>
</file>

<file path=customXml/itemProps2.xml><?xml version="1.0" encoding="utf-8"?>
<ds:datastoreItem xmlns:ds="http://schemas.openxmlformats.org/officeDocument/2006/customXml" ds:itemID="{7B733709-063B-4DA7-88B6-CBF3131FC09D}">
  <ds:schemaRefs>
    <ds:schemaRef ds:uri="http://schemas.microsoft.com/sharepoint/v3/contenttype/forms"/>
  </ds:schemaRefs>
</ds:datastoreItem>
</file>

<file path=customXml/itemProps3.xml><?xml version="1.0" encoding="utf-8"?>
<ds:datastoreItem xmlns:ds="http://schemas.openxmlformats.org/officeDocument/2006/customXml" ds:itemID="{D294432E-4ED6-4A50-AC79-0CE57548A7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1f59c0-4948-4e73-937f-31cab6f39bca"/>
    <ds:schemaRef ds:uri="047bc3df-2958-4e29-a498-559af8fd7d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1144</TotalTime>
  <Words>296</Words>
  <Application>Microsoft Office PowerPoint</Application>
  <PresentationFormat>Widescreen</PresentationFormat>
  <Paragraphs>27</Paragraphs>
  <Slides>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System Font Regular</vt:lpstr>
      <vt:lpstr>Wingdings</vt:lpstr>
      <vt:lpstr>Office Theme</vt:lpstr>
      <vt:lpstr>Resident &amp; Fellow Section Teaching NeuroImage     </vt:lpstr>
      <vt:lpstr>Vignette</vt:lpstr>
      <vt:lpstr>Imaging</vt:lpstr>
      <vt:lpstr>Teaching Neuroimages: Non-24-hour Sleep-Wake Rhythm Disorder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Hopwood</dc:creator>
  <cp:lastModifiedBy>Mir Ali</cp:lastModifiedBy>
  <cp:revision>40</cp:revision>
  <dcterms:created xsi:type="dcterms:W3CDTF">2021-03-03T19:05:39Z</dcterms:created>
  <dcterms:modified xsi:type="dcterms:W3CDTF">2022-03-17T01:40:44Z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0x0101004112F9938919D04B934E9D542364D6DB</vt:lpwstr>
  </property>
</Properties>
</file>