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D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1" autoAdjust="0"/>
    <p:restoredTop sz="93489" autoAdjust="0"/>
  </p:normalViewPr>
  <p:slideViewPr>
    <p:cSldViewPr snapToGrid="0" snapToObjects="1" showGuides="1">
      <p:cViewPr varScale="1">
        <p:scale>
          <a:sx n="87" d="100"/>
          <a:sy n="87" d="100"/>
        </p:scale>
        <p:origin x="-63" y="-114"/>
      </p:cViewPr>
      <p:guideLst>
        <p:guide orient="horz" pos="2160"/>
        <p:guide pos="3912"/>
      </p:guideLst>
    </p:cSldViewPr>
  </p:slideViewPr>
  <p:outlineViewPr>
    <p:cViewPr>
      <p:scale>
        <a:sx n="33" d="100"/>
        <a:sy n="33" d="100"/>
      </p:scale>
      <p:origin x="0" y="-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CF09-37D6-4680-AF13-891938B3D27B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2FC5-D8ED-432A-B5FA-A6526FF90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501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Hung-up knee jerk (segment 1) is a rare sign caused by delayed relaxation of the quadriceps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femoris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muscle during deep tendon reflexes assessment. In this patient no pyramidal signs were found. EMG (segment 2) shows characteristic continuous motor unit potentials at rest in the left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iliopsoas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muscle at supine, without hip flexion.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711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REFERENCES</a:t>
            </a:r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Brannan T. The hung-up knee jerk in Huntington's Disease.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Parkinsonism</a:t>
            </a:r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Disord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2003;9(5):257-259.</a:t>
            </a:r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Saiz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Dalmau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J. GAD antibodies in neurological disorders-insights and</a:t>
            </a:r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 Rev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2020;16(7):353-365.</a:t>
            </a:r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45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61EBFC-2324-3B45-B2BC-CF4EFE6CE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777" y="1122363"/>
            <a:ext cx="10670512" cy="2387600"/>
          </a:xfrm>
        </p:spPr>
        <p:txBody>
          <a:bodyPr anchor="b"/>
          <a:lstStyle>
            <a:lvl1pPr algn="ctr">
              <a:lnSpc>
                <a:spcPct val="80000"/>
              </a:lnSpc>
              <a:defRPr sz="600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EF36CAC-0D31-9F49-9E9F-084E893CD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77" y="3602038"/>
            <a:ext cx="106705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DD6D708-E83F-EF41-932A-073B7BF57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F521108-5E80-D64F-9572-6A2690301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A5B8F8B5-DF68-A646-AA14-99B24DE39958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974486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7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62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741A53-9B07-DF4A-AC40-7BF97CF4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356B5E-4F9D-2446-ADA1-979B75DD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DAFA28F-B750-874B-B349-803073DF8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397A64C-ACBD-6F4D-93F8-4F3B3D889F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AA95017A-1C8C-5D47-A269-FEC516306EEE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33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066871-BA6F-5B40-8367-906D6BEF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712445" cy="2852737"/>
          </a:xfrm>
        </p:spPr>
        <p:txBody>
          <a:bodyPr anchor="b"/>
          <a:lstStyle>
            <a:lvl1pPr>
              <a:defRPr sz="6000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543E4DB-7DF6-144A-84D6-0E4970FB4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2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AE82BA4-AC08-9A41-8CC4-E2DDC67C1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17B6A6C-97FF-AE41-B21F-D3792A617C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F231892D-11DD-2E48-86AB-A4D7331C139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8562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E8271F-8406-E04C-86C5-9970401A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8BDF0E-7A1E-6047-933B-CB601FBF6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B6D797C-594F-1F49-8ED0-8E2FE0891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218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2A5FC1C-D054-E445-83A2-7A8141C5F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FFD5C6F-605F-6743-A37C-6CE4BB629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573F95B9-3BE5-6344-B93E-A2D0B7515C22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702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F8239B-5228-404F-BF95-971E9EB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7045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5FC127E-2184-E142-BE06-C942CBED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8886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4CDCFEF-4DE4-5143-8A46-62876E45C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88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1DF3E4A-6A88-6346-948A-DC32CACA3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9511" y="1681163"/>
            <a:ext cx="5284785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DA5EC0-0E40-7C48-9DD2-67A8991B9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511" y="2505075"/>
            <a:ext cx="52847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EFBA8EF2-CE8B-0C4C-925B-A5B85DA22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F5615BE-4C4C-7A4C-8746-5D04D41E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65C4ACD-295C-7A43-AC90-82FC2D18C8F1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930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D77330-16C8-D14E-89B2-7FA93BE2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0609EB8-115B-184B-89C8-FAC329D1D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723898-799F-224C-B305-F5D82C627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7324A33B-B42D-3C46-8906-8461212C512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8764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41649D-01BC-E341-98F1-FE00BE70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FAD8F7-6BCE-8A4F-A5AE-ECAFF1B8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361103" cy="5133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E357B8E-E0AB-684B-8CCF-E3E2118B3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7BD0593-647F-F349-B811-79D2AACF98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12E047E-EF1E-724B-979B-6657EE62F3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5C4EC78-B7C2-7143-A3A7-F06F23F9C46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2649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85B6E4-B4A7-AC45-8E34-6BC606D1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6788616-B846-9749-BF04-744294881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33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D6FE0DB-9F2A-174A-8721-AD23C0A89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CE4B625-1895-704C-8675-1211F2AB94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2EB2812-A870-4741-8184-E6ECE4EEF4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3790FFC8-003A-E74C-8497-6CB38FBB40E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942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3549FE9-1F21-CD4D-A7E3-E121222F7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40E9DC0-E7EB-6941-B4F7-2148F11B1F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CFB84BF8-AF00-2A47-81A0-DB0FA4B13C0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127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6EBF8BA-FFFA-5B49-A645-DA1B51EB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E238506-69D7-3348-9AD1-EBE927EF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6EAC31B-1A01-294F-A844-16A0D28C04CB}"/>
              </a:ext>
            </a:extLst>
          </p:cNvPr>
          <p:cNvSpPr/>
          <p:nvPr userDrawn="1"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05439AE-7F11-0A48-8273-B910EFE57EF2}"/>
              </a:ext>
            </a:extLst>
          </p:cNvPr>
          <p:cNvSpPr txBox="1"/>
          <p:nvPr userDrawn="1"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Confidential. © 2021 American Academy of Neurology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8A0F39-BAD0-2D4D-8E02-3FA17BA79B5F}"/>
              </a:ext>
            </a:extLst>
          </p:cNvPr>
          <p:cNvSpPr txBox="1"/>
          <p:nvPr userDrawn="1"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5D3C1-E271-5D44-9F02-3945EF68A7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51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i="0" kern="1200" spc="-100" baseline="0">
          <a:solidFill>
            <a:srgbClr val="006D48"/>
          </a:solidFill>
          <a:latin typeface="Arial" panose="020B0604020202020204" pitchFamily="34" charset="0"/>
          <a:ea typeface="+mj-ea"/>
          <a:cs typeface="Calibri" panose="020F050202020403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rgbClr val="006D48"/>
        </a:buClr>
        <a:buFont typeface="Wingdings" pitchFamily="2" charset="2"/>
        <a:buChar char="§"/>
        <a:tabLst/>
        <a:defRPr sz="3000" b="0" i="0" kern="1200" spc="-1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04813" indent="-171450" algn="l" defTabSz="914400" rtl="0" eaLnBrk="1" latinLnBrk="0" hangingPunct="1">
        <a:lnSpc>
          <a:spcPct val="85000"/>
        </a:lnSpc>
        <a:spcBef>
          <a:spcPts val="600"/>
        </a:spcBef>
        <a:buClr>
          <a:srgbClr val="006D48"/>
        </a:buClr>
        <a:buFont typeface="Arial" panose="020B0604020202020204" pitchFamily="34" charset="0"/>
        <a:buChar char="•"/>
        <a:tabLst/>
        <a:defRPr sz="2600" b="0" i="0" kern="1200" spc="-5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28650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–"/>
        <a:tabLst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6360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-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8743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·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Program%20Files\Medicina\Residencia%20y%20adjunto\Neurologia\RUBER\ENSAYOS%20Y%20ESTUDIOS\Fallos%20Dx%20Funcionales\Caso%20Hung-up\Para%20mandar%20a%20todos\Slides\Video%20final.mp4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2949D9B6-CC47-3843-BF17-3D12EBE04FC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859798"/>
            <a:ext cx="9144000" cy="439817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 smtClean="0">
                <a:latin typeface="+mn-lt"/>
              </a:rPr>
              <a:t>Resident &amp; Fellow Section</a:t>
            </a:r>
            <a:br>
              <a:rPr lang="en-US" altLang="en-US" sz="4400" b="1" dirty="0" smtClean="0">
                <a:latin typeface="+mn-lt"/>
              </a:rPr>
            </a:br>
            <a:r>
              <a:rPr lang="en-US" altLang="en-US" sz="4400" b="1" dirty="0" smtClean="0">
                <a:latin typeface="+mn-lt"/>
              </a:rPr>
              <a:t>Teaching </a:t>
            </a:r>
            <a:r>
              <a:rPr lang="en-US" altLang="en-US" sz="4400" b="1" dirty="0" err="1" smtClean="0">
                <a:latin typeface="+mn-lt"/>
              </a:rPr>
              <a:t>NeuroImage</a:t>
            </a:r>
            <a:r>
              <a:rPr lang="en-US" altLang="en-US" sz="4400" b="1" dirty="0" smtClean="0">
                <a:latin typeface="+mn-lt"/>
              </a:rPr>
              <a:t> (or Teaching Video </a:t>
            </a:r>
            <a:r>
              <a:rPr lang="en-US" altLang="en-US" sz="4400" b="1" dirty="0" err="1" smtClean="0">
                <a:latin typeface="+mn-lt"/>
              </a:rPr>
              <a:t>NeuroImage</a:t>
            </a:r>
            <a:r>
              <a:rPr lang="en-US" altLang="en-US" sz="4400" b="1" dirty="0" smtClean="0">
                <a:latin typeface="+mn-lt"/>
              </a:rPr>
              <a:t>)</a:t>
            </a:r>
            <a:r>
              <a:rPr lang="en-US" altLang="en-US" sz="3200" b="1" dirty="0" smtClean="0">
                <a:latin typeface="Calibri" pitchFamily="34" charset="0"/>
              </a:rPr>
              <a:t/>
            </a:r>
            <a:br>
              <a:rPr lang="en-US" altLang="en-US" sz="3200" b="1" dirty="0" smtClean="0">
                <a:latin typeface="Calibri" pitchFamily="34" charset="0"/>
              </a:rPr>
            </a:br>
            <a:r>
              <a:rPr lang="en-US" altLang="en-US" sz="3200" b="1" dirty="0" smtClean="0">
                <a:latin typeface="Calibri" pitchFamily="34" charset="0"/>
              </a:rPr>
              <a:t/>
            </a:r>
            <a:br>
              <a:rPr lang="en-US" altLang="en-US" sz="3200" b="1" dirty="0" smtClean="0">
                <a:latin typeface="Calibri" pitchFamily="34" charset="0"/>
              </a:rPr>
            </a:br>
            <a:r>
              <a:rPr lang="en-US" altLang="en-US" sz="3200" b="1" dirty="0" smtClean="0">
                <a:latin typeface="Calibri" pitchFamily="34" charset="0"/>
              </a:rPr>
              <a:t/>
            </a:r>
            <a:br>
              <a:rPr lang="en-US" altLang="en-US" sz="3200" b="1" dirty="0" smtClean="0">
                <a:latin typeface="Calibri" pitchFamily="34" charset="0"/>
              </a:rPr>
            </a:br>
            <a:r>
              <a:rPr lang="en-US" altLang="en-US" sz="3200" b="1" dirty="0" smtClean="0">
                <a:latin typeface="Calibri" pitchFamily="34" charset="0"/>
              </a:rPr>
              <a:t/>
            </a:r>
            <a:br>
              <a:rPr lang="en-US" altLang="en-US" sz="3200" b="1" dirty="0" smtClean="0">
                <a:latin typeface="Calibri" pitchFamily="34" charset="0"/>
              </a:rPr>
            </a:br>
            <a:r>
              <a:rPr lang="en-US" altLang="en-US" sz="3600" b="0" dirty="0" smtClean="0">
                <a:latin typeface="Calibri" pitchFamily="34" charset="0"/>
              </a:rPr>
              <a:t>A 45-year-old woman with an intermittent gait disorder</a:t>
            </a:r>
            <a:r>
              <a:rPr lang="en-US" altLang="en-US" sz="3600" b="0" dirty="0" smtClean="0">
                <a:latin typeface="+mn-lt"/>
              </a:rPr>
              <a:t/>
            </a:r>
            <a:br>
              <a:rPr lang="en-US" altLang="en-US" sz="3600" b="0" dirty="0" smtClean="0">
                <a:latin typeface="+mn-lt"/>
              </a:rPr>
            </a:br>
            <a:endParaRPr lang="en-US" sz="3600" b="0" spc="-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D2FCF76-B8EF-1A4F-ACCB-04B72065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915" y="6121100"/>
            <a:ext cx="1511814" cy="64308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="" xmlns:a16="http://schemas.microsoft.com/office/drawing/2014/main" id="{ABEA4AC9-172E-B04F-AD22-D2A5D405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68" y="0"/>
            <a:ext cx="11879147" cy="2185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AA473F1-DB7A-4D0C-9E97-EBA5B765D302}"/>
              </a:ext>
            </a:extLst>
          </p:cNvPr>
          <p:cNvSpPr txBox="1"/>
          <p:nvPr/>
        </p:nvSpPr>
        <p:spPr>
          <a:xfrm>
            <a:off x="8633705" y="6257976"/>
            <a:ext cx="35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López-Jiménez</a:t>
            </a:r>
            <a:r>
              <a:rPr lang="en-US" sz="2400" dirty="0" smtClean="0"/>
              <a:t> et </a:t>
            </a:r>
            <a:r>
              <a:rPr lang="en-US" sz="2400" dirty="0"/>
              <a:t>al.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60850C8-3FE1-47B0-B5A1-6DB4201793A7}"/>
              </a:ext>
            </a:extLst>
          </p:cNvPr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232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1EB86C-0046-0847-AA19-7DC5660F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Vignette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59BC63-83B2-2143-8468-F09F016CE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159"/>
            <a:ext cx="10706100" cy="5106748"/>
          </a:xfrm>
        </p:spPr>
        <p:txBody>
          <a:bodyPr>
            <a:normAutofit fontScale="25000" lnSpcReduction="20000"/>
          </a:bodyPr>
          <a:lstStyle/>
          <a:p>
            <a:endParaRPr lang="en-US" sz="9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600" dirty="0" smtClean="0">
                <a:latin typeface="+mn-lt"/>
              </a:rPr>
              <a:t>A 45-year-old woman developed an intermittent gait disorder and agoraphobia, being initially diagnosed as a functional movement disorder (FMD). </a:t>
            </a:r>
          </a:p>
          <a:p>
            <a:endParaRPr lang="en-US" sz="9600" dirty="0" smtClean="0">
              <a:latin typeface="+mn-lt"/>
            </a:endParaRPr>
          </a:p>
          <a:p>
            <a:r>
              <a:rPr lang="en-US" sz="9600" dirty="0" smtClean="0">
                <a:latin typeface="+mn-lt"/>
                <a:cs typeface="Calibri" panose="020F0502020204030204" pitchFamily="34" charset="0"/>
              </a:rPr>
              <a:t>Examination revealed left leg fluctuating stiffness with a hung-up reflex. In this patient no pyramidal signs were found. </a:t>
            </a:r>
          </a:p>
          <a:p>
            <a:endParaRPr lang="en-US" sz="9600" dirty="0" smtClean="0">
              <a:latin typeface="+mn-lt"/>
              <a:cs typeface="Calibri" panose="020F0502020204030204" pitchFamily="34" charset="0"/>
            </a:endParaRPr>
          </a:p>
          <a:p>
            <a:r>
              <a:rPr lang="en-US" sz="9600" dirty="0" smtClean="0">
                <a:latin typeface="+mn-lt"/>
                <a:cs typeface="Calibri" panose="020F0502020204030204" pitchFamily="34" charset="0"/>
              </a:rPr>
              <a:t>Neuroimaging and laboratory testing were normal (including thyroid function).</a:t>
            </a:r>
          </a:p>
          <a:p>
            <a:pPr lvl="0"/>
            <a:endParaRPr lang="en-US" sz="9600" dirty="0" smtClean="0">
              <a:solidFill>
                <a:prstClr val="black"/>
              </a:solidFill>
              <a:latin typeface="+mn-lt"/>
              <a:cs typeface="Calibri" panose="020F0502020204030204" pitchFamily="34" charset="0"/>
            </a:endParaRPr>
          </a:p>
          <a:p>
            <a:pPr lvl="0"/>
            <a:r>
              <a:rPr lang="en-US" sz="9600" dirty="0" smtClean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Serum (&gt;2000U/ml) and CSF (21.09U/ml) anti-GAD65 antibodies were found. </a:t>
            </a:r>
          </a:p>
          <a:p>
            <a:pPr>
              <a:buNone/>
            </a:pPr>
            <a:endParaRPr lang="en-US" sz="9600" dirty="0" smtClean="0">
              <a:latin typeface="+mn-lt"/>
              <a:cs typeface="Calibri" panose="020F0502020204030204" pitchFamily="34" charset="0"/>
            </a:endParaRPr>
          </a:p>
          <a:p>
            <a:r>
              <a:rPr lang="en-US" sz="9600" dirty="0" smtClean="0">
                <a:latin typeface="+mn-lt"/>
                <a:cs typeface="Calibri" panose="020F0502020204030204" pitchFamily="34" charset="0"/>
              </a:rPr>
              <a:t>EMG disclosed continuous motor unit activity in leg muscles and symptoms responded to diazepam. </a:t>
            </a:r>
          </a:p>
          <a:p>
            <a:endParaRPr lang="en-US" sz="6800" dirty="0" smtClean="0">
              <a:latin typeface="+mn-lt"/>
              <a:cs typeface="Calibri" panose="020F0502020204030204" pitchFamily="34" charset="0"/>
            </a:endParaRPr>
          </a:p>
          <a:p>
            <a:endParaRPr lang="en-US" sz="6800" dirty="0">
              <a:latin typeface="+mn-lt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012CDD2-989F-4243-8138-47F2482BB5B1}"/>
              </a:ext>
            </a:extLst>
          </p:cNvPr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F53447A-B45E-40C8-A413-F1E5F4038891}"/>
              </a:ext>
            </a:extLst>
          </p:cNvPr>
          <p:cNvSpPr txBox="1"/>
          <p:nvPr/>
        </p:nvSpPr>
        <p:spPr>
          <a:xfrm>
            <a:off x="8467106" y="6293838"/>
            <a:ext cx="281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López-Jiménez</a:t>
            </a:r>
            <a:r>
              <a:rPr lang="en-US" sz="2400" dirty="0" smtClean="0"/>
              <a:t> et </a:t>
            </a:r>
            <a:r>
              <a:rPr lang="en-US" sz="2400" dirty="0"/>
              <a:t>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893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91E9FAE5-417D-8949-8720-0B69E8A3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Video</a:t>
            </a:r>
            <a:endParaRPr lang="en-US" sz="40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8A361BC-EEC4-4F82-B9E4-5090FFFECA26}"/>
              </a:ext>
            </a:extLst>
          </p:cNvPr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629ED3D-902F-4280-9072-9D2ACF6D914B}"/>
              </a:ext>
            </a:extLst>
          </p:cNvPr>
          <p:cNvSpPr txBox="1"/>
          <p:nvPr/>
        </p:nvSpPr>
        <p:spPr>
          <a:xfrm>
            <a:off x="8415580" y="6329906"/>
            <a:ext cx="2727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López-Jiménez</a:t>
            </a:r>
            <a:r>
              <a:rPr lang="en-US" sz="2400" dirty="0" smtClean="0"/>
              <a:t> et </a:t>
            </a:r>
            <a:r>
              <a:rPr lang="en-US" sz="2400" dirty="0"/>
              <a:t>al.</a:t>
            </a:r>
          </a:p>
        </p:txBody>
      </p:sp>
      <p:pic>
        <p:nvPicPr>
          <p:cNvPr id="10" name="Video final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18212" y="496291"/>
            <a:ext cx="7220197" cy="54151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251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874306-E65F-9048-B432-E75DAC8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Conclusions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98AF31-E92F-0949-8F6C-7787EEDE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85"/>
            <a:ext cx="10706100" cy="493282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Hung-up knee jerk is a rare sign caused by delayed relaxation of the quadriceps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femoris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muscle during deep tendon reflexes assessment.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hung-up reflex has been classically described in hypothyroidism and Huntington´s disease.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case suggests that it may also be also part of stiff-person syndrome 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EMG shows characteristic continuous motor unit potentials at rest in the left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iliopsoas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muscle at supine.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8DD2FF7-59A6-401A-A7E3-5CBE0D1FDF86}"/>
              </a:ext>
            </a:extLst>
          </p:cNvPr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8F387-81D2-4879-B7D5-5E6B62E0E0AC}"/>
              </a:ext>
            </a:extLst>
          </p:cNvPr>
          <p:cNvSpPr txBox="1"/>
          <p:nvPr/>
        </p:nvSpPr>
        <p:spPr>
          <a:xfrm>
            <a:off x="8375542" y="6329906"/>
            <a:ext cx="275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López-Jiménez</a:t>
            </a:r>
            <a:r>
              <a:rPr lang="en-US" sz="2400" dirty="0" smtClean="0"/>
              <a:t> et </a:t>
            </a:r>
            <a:r>
              <a:rPr lang="en-US" sz="2400" dirty="0"/>
              <a:t>al.</a:t>
            </a:r>
          </a:p>
        </p:txBody>
      </p:sp>
    </p:spTree>
    <p:extLst>
      <p:ext uri="{BB962C8B-B14F-4D97-AF65-F5344CB8AC3E}">
        <p14:creationId xmlns="" xmlns:p14="http://schemas.microsoft.com/office/powerpoint/2010/main" val="39360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279</Words>
  <Application>Microsoft Office PowerPoint</Application>
  <PresentationFormat>Custom</PresentationFormat>
  <Paragraphs>42</Paragraphs>
  <Slides>4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Resident &amp; Fellow Section Teaching NeuroImage (or Teaching Video NeuroImage)    A 45-year-old woman with an intermittent gait disorder </vt:lpstr>
      <vt:lpstr>Vignette</vt:lpstr>
      <vt:lpstr>Video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Alejandro Lopez</cp:lastModifiedBy>
  <cp:revision>47</cp:revision>
  <dcterms:created xsi:type="dcterms:W3CDTF">2021-03-03T19:05:39Z</dcterms:created>
  <dcterms:modified xsi:type="dcterms:W3CDTF">2022-03-09T21:56:27Z</dcterms:modified>
</cp:coreProperties>
</file>