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0699" autoAdjust="0"/>
  </p:normalViewPr>
  <p:slideViewPr>
    <p:cSldViewPr snapToGrid="0" snapToObjects="1" showGuides="1">
      <p:cViewPr varScale="1">
        <p:scale>
          <a:sx n="90" d="100"/>
          <a:sy n="90" d="100"/>
        </p:scale>
        <p:origin x="1432" y="200"/>
      </p:cViewPr>
      <p:guideLst>
        <p:guide orient="horz" pos="2160"/>
        <p:guide pos="3912"/>
      </p:guideLst>
    </p:cSldViewPr>
  </p:slideViewPr>
  <p:outlineViewPr>
    <p:cViewPr>
      <p:scale>
        <a:sx n="33" d="100"/>
        <a:sy n="33" d="100"/>
      </p:scale>
      <p:origin x="0" y="-3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5CF09-37D6-4680-AF13-891938B3D27B}" type="datetimeFigureOut">
              <a:rPr lang="en-US" smtClean="0"/>
              <a:t>7/20/22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02FC5-D8ED-432A-B5FA-A6526FF90E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1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60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 immersion wrinkling test</a:t>
            </a:r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Legend: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 with small fiber neuropathy, (B) control subject. Both hands were immersed in water at 40°C for 30 minutes. A complete lack of wrinkles was observed in the patient (A) at the end of the test. 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19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Wilder-Smith EP. Water immersion wrinkling--physiology and use as an indicator of sympathetic function.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Res. 2004;14(2):125-131. doi:10.1007/s10286-004-0172-4</a:t>
            </a:r>
            <a:endParaRPr lang="es-AR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Wilder-Smith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Guo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Y, Chow A. Stimulated skin wrinkling for predicting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intraepidermal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nerve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density. 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Neurophysiol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2009;120(5):953-958. doi:10.1016/j.clinph.2009.03.011</a:t>
            </a:r>
            <a:endParaRPr lang="es-AR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61EBFC-2324-3B45-B2BC-CF4EFE6CE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777" y="1122363"/>
            <a:ext cx="10670512" cy="2387600"/>
          </a:xfrm>
        </p:spPr>
        <p:txBody>
          <a:bodyPr anchor="b"/>
          <a:lstStyle>
            <a:lvl1pPr algn="ctr">
              <a:lnSpc>
                <a:spcPct val="80000"/>
              </a:lnSpc>
              <a:defRPr sz="6000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F36CAC-0D31-9F49-9E9F-084E893CD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3777" y="3602038"/>
            <a:ext cx="1067051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D6D708-E83F-EF41-932A-073B7BF57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521108-5E80-D64F-9572-6A2690301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5B8F8B5-DF68-A646-AA14-99B24DE39958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4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27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741A53-9B07-DF4A-AC40-7BF97CF40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356B5E-4F9D-2446-ADA1-979B75DD2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AFA28F-B750-874B-B349-803073DF80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97A64C-ACBD-6F4D-93F8-4F3B3D889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A95017A-1C8C-5D47-A269-FEC516306EEE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066871-BA6F-5B40-8367-906D6BEF6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712445" cy="2852737"/>
          </a:xfrm>
        </p:spPr>
        <p:txBody>
          <a:bodyPr anchor="b"/>
          <a:lstStyle>
            <a:lvl1pPr>
              <a:defRPr sz="6000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43E4DB-7DF6-144A-84D6-0E4970FB4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107124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AE82BA4-AC08-9A41-8CC4-E2DDC67C1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7B6A6C-97FF-AE41-B21F-D3792A617C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231892D-11DD-2E48-86AB-A4D7331C1390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62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E8271F-8406-E04C-86C5-9970401A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BDF0E-7A1E-6047-933B-CB601FBF6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800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6D797C-594F-1F49-8ED0-8E2FE0891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4218" y="1825625"/>
            <a:ext cx="52800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2A5FC1C-D054-E445-83A2-7A8141C5F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FD5C6F-605F-6743-A37C-6CE4BB6297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73F95B9-3BE5-6344-B93E-A2D0B7515C22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27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F8239B-5228-404F-BF95-971E9EB3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070450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FC127E-2184-E142-BE06-C942CBEDB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258886" cy="823912"/>
          </a:xfrm>
        </p:spPr>
        <p:txBody>
          <a:bodyPr anchor="b"/>
          <a:lstStyle>
            <a:lvl1pPr marL="0" indent="0">
              <a:buNone/>
              <a:defRPr sz="3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CDCFEF-4DE4-5143-8A46-62876E45C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258886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1DF3E4A-6A88-6346-948A-DC32CACA3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9511" y="1681163"/>
            <a:ext cx="5284785" cy="823912"/>
          </a:xfrm>
        </p:spPr>
        <p:txBody>
          <a:bodyPr anchor="b"/>
          <a:lstStyle>
            <a:lvl1pPr marL="0" indent="0">
              <a:buNone/>
              <a:defRPr sz="3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DA5EC0-0E40-7C48-9DD2-67A8991B9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9511" y="2505075"/>
            <a:ext cx="52847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BA8EF2-CE8B-0C4C-925B-A5B85DA22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F5615BE-4C4C-7A4C-8746-5D04D41EDE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65C4ACD-295C-7A43-AC90-82FC2D18C8F1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04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D77330-16C8-D14E-89B2-7FA93BE2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609EB8-115B-184B-89C8-FAC329D1DA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723898-799F-224C-B305-F5D82C6276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324A33B-B42D-3C46-8906-8461212C5120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64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41649D-01BC-E341-98F1-FE00BE70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FAD8F7-6BCE-8A4F-A5AE-ECAFF1B8D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361103" cy="5133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E357B8E-E0AB-684B-8CCF-E3E2118B3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BD0593-647F-F349-B811-79D2AACF98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12E047E-EF1E-724B-979B-6657EE62F3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5C4EC78-B7C2-7143-A3A7-F06F23F9C460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49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85B6E4-B4A7-AC45-8E34-6BC606D1B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6788616-B846-9749-BF04-744294881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33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6FE0DB-9F2A-174A-8721-AD23C0A89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E4B625-1895-704C-8675-1211F2AB9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EB2812-A870-4741-8184-E6ECE4EEF4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790FFC8-003A-E74C-8497-6CB38FBB40E9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8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549FE9-1F21-CD4D-A7E3-E121222F7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0E9DC0-E7EB-6941-B4F7-2148F11B1F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FB84BF8-AF00-2A47-81A0-DB0FA4B13C09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79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EBF8BA-FFFA-5B49-A645-DA1B51EB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276"/>
            <a:ext cx="10706100" cy="1171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238506-69D7-3348-9AD1-EBE927EF2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9079"/>
            <a:ext cx="10706100" cy="4820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EAC31B-1A01-294F-A844-16A0D28C04CB}"/>
              </a:ext>
            </a:extLst>
          </p:cNvPr>
          <p:cNvSpPr/>
          <p:nvPr userDrawn="1"/>
        </p:nvSpPr>
        <p:spPr>
          <a:xfrm>
            <a:off x="0" y="0"/>
            <a:ext cx="322729" cy="6858000"/>
          </a:xfrm>
          <a:prstGeom prst="rect">
            <a:avLst/>
          </a:prstGeom>
          <a:solidFill>
            <a:srgbClr val="006D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5439AE-7F11-0A48-8273-B910EFE57EF2}"/>
              </a:ext>
            </a:extLst>
          </p:cNvPr>
          <p:cNvSpPr txBox="1"/>
          <p:nvPr userDrawn="1"/>
        </p:nvSpPr>
        <p:spPr>
          <a:xfrm>
            <a:off x="838200" y="6492875"/>
            <a:ext cx="3037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Confidential. © 2021 American Academy of Neurology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8A0F39-BAD0-2D4D-8E02-3FA17BA79B5F}"/>
              </a:ext>
            </a:extLst>
          </p:cNvPr>
          <p:cNvSpPr txBox="1"/>
          <p:nvPr userDrawn="1"/>
        </p:nvSpPr>
        <p:spPr>
          <a:xfrm>
            <a:off x="8498842" y="6492875"/>
            <a:ext cx="3037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5D3C1-E271-5D44-9F02-3945EF68A76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0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800" b="1" i="0" kern="1200" spc="-100" baseline="0">
          <a:solidFill>
            <a:srgbClr val="006D48"/>
          </a:solidFill>
          <a:latin typeface="Arial" panose="020B0604020202020204" pitchFamily="34" charset="0"/>
          <a:ea typeface="+mj-ea"/>
          <a:cs typeface="Calibri" panose="020F050202020403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Clr>
          <a:srgbClr val="006D48"/>
        </a:buClr>
        <a:buFont typeface="Wingdings" pitchFamily="2" charset="2"/>
        <a:buChar char="§"/>
        <a:tabLst/>
        <a:defRPr sz="3000" b="0" i="0" kern="1200" spc="-10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404813" indent="-171450" algn="l" defTabSz="914400" rtl="0" eaLnBrk="1" latinLnBrk="0" hangingPunct="1">
        <a:lnSpc>
          <a:spcPct val="85000"/>
        </a:lnSpc>
        <a:spcBef>
          <a:spcPts val="600"/>
        </a:spcBef>
        <a:buClr>
          <a:srgbClr val="006D48"/>
        </a:buClr>
        <a:buFont typeface="Arial" panose="020B0604020202020204" pitchFamily="34" charset="0"/>
        <a:buChar char="•"/>
        <a:tabLst/>
        <a:defRPr sz="2600" b="0" i="0" kern="1200" spc="-5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628650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–"/>
        <a:tabLst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63600" indent="-171450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-"/>
        <a:tabLst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87438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·"/>
        <a:tabLst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2949D9B6-CC47-3843-BF17-3D12EBE04FC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859798"/>
            <a:ext cx="9144000" cy="4398178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dirty="0">
                <a:latin typeface="+mn-lt"/>
              </a:rPr>
              <a:t>Resident &amp; Fellow Section</a:t>
            </a:r>
            <a:br>
              <a:rPr lang="en-US" altLang="en-US" sz="4400" b="1" dirty="0">
                <a:latin typeface="+mn-lt"/>
              </a:rPr>
            </a:br>
            <a:r>
              <a:rPr lang="en-US" altLang="en-US" sz="4400" b="1" dirty="0">
                <a:latin typeface="+mn-lt"/>
              </a:rPr>
              <a:t>Teaching </a:t>
            </a:r>
            <a:r>
              <a:rPr lang="en-US" altLang="en-US" sz="4400" b="1" dirty="0" err="1" smtClean="0">
                <a:latin typeface="+mn-lt"/>
              </a:rPr>
              <a:t>NeuroImage</a:t>
            </a:r>
            <a:r>
              <a:rPr lang="en-US" altLang="en-US" sz="3200" b="1" dirty="0">
                <a:latin typeface="Calibri" pitchFamily="34" charset="0"/>
              </a:rPr>
              <a:t/>
            </a:r>
            <a:br>
              <a:rPr lang="en-US" altLang="en-US" sz="3200" b="1" dirty="0">
                <a:latin typeface="Calibri" pitchFamily="34" charset="0"/>
              </a:rPr>
            </a:br>
            <a:r>
              <a:rPr lang="en-US" altLang="en-US" sz="3200" b="1" dirty="0">
                <a:latin typeface="Calibri" pitchFamily="34" charset="0"/>
              </a:rPr>
              <a:t/>
            </a:r>
            <a:br>
              <a:rPr lang="en-US" altLang="en-US" sz="3200" b="1" dirty="0">
                <a:latin typeface="Calibri" pitchFamily="34" charset="0"/>
              </a:rPr>
            </a:br>
            <a:r>
              <a:rPr lang="en-US" altLang="en-US" sz="3200" b="1" dirty="0">
                <a:latin typeface="Calibri" pitchFamily="34" charset="0"/>
              </a:rPr>
              <a:t/>
            </a:r>
            <a:br>
              <a:rPr lang="en-US" altLang="en-US" sz="3200" b="1" dirty="0">
                <a:latin typeface="Calibri" pitchFamily="34" charset="0"/>
              </a:rPr>
            </a:br>
            <a:r>
              <a:rPr lang="en-US" altLang="en-US" sz="3200" b="1" dirty="0">
                <a:latin typeface="Calibri" pitchFamily="34" charset="0"/>
              </a:rPr>
              <a:t/>
            </a:r>
            <a:br>
              <a:rPr lang="en-US" altLang="en-US" sz="3200" b="1" dirty="0">
                <a:latin typeface="Calibri" pitchFamily="34" charset="0"/>
              </a:rPr>
            </a:br>
            <a:r>
              <a:rPr lang="en-US" altLang="en-US" sz="3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altLang="en-US" sz="3200" b="1" dirty="0" smtClean="0">
                <a:latin typeface="+mn-lt"/>
              </a:rPr>
              <a:t> </a:t>
            </a:r>
            <a:r>
              <a:rPr lang="en-US" sz="3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48-year-old woman with small fiber neuropathy</a:t>
            </a:r>
            <a:endParaRPr lang="en-US" sz="32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2FCF76-B8EF-1A4F-ACCB-04B72065A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915" y="6121100"/>
            <a:ext cx="1511814" cy="643085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xmlns="" id="{ABEA4AC9-172E-B04F-AD22-D2A5D405C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68" y="0"/>
            <a:ext cx="11879147" cy="21852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A473F1-DB7A-4D0C-9E97-EBA5B765D302}"/>
              </a:ext>
            </a:extLst>
          </p:cNvPr>
          <p:cNvSpPr txBox="1"/>
          <p:nvPr/>
        </p:nvSpPr>
        <p:spPr>
          <a:xfrm>
            <a:off x="7999389" y="6257976"/>
            <a:ext cx="356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Lucas Piedrafita </a:t>
            </a:r>
            <a:r>
              <a:rPr lang="en-US" sz="2400" dirty="0" err="1"/>
              <a:t>Vico</a:t>
            </a:r>
            <a:r>
              <a:rPr lang="en-US" sz="2400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280232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1EB86C-0046-0847-AA19-7DC5660F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Vignette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59BC63-83B2-2143-8468-F09F016CE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080"/>
            <a:ext cx="10706100" cy="4661062"/>
          </a:xfrm>
        </p:spPr>
        <p:txBody>
          <a:bodyPr>
            <a:normAutofit fontScale="32500" lnSpcReduction="20000"/>
          </a:bodyPr>
          <a:lstStyle/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9800" dirty="0">
                <a:latin typeface="+mn-lt"/>
              </a:rPr>
              <a:t>Patient with clinical </a:t>
            </a:r>
            <a:r>
              <a:rPr lang="en-US" sz="9800" dirty="0" smtClean="0">
                <a:latin typeface="+mn-lt"/>
              </a:rPr>
              <a:t>signs </a:t>
            </a:r>
            <a:r>
              <a:rPr lang="en-US" sz="9800" dirty="0">
                <a:latin typeface="+mn-lt"/>
              </a:rPr>
              <a:t>and symptoms of small fiber neuropathy</a:t>
            </a:r>
            <a:r>
              <a:rPr lang="es-ES_tradnl" sz="9800" dirty="0">
                <a:latin typeface="+mn-lt"/>
              </a:rPr>
              <a:t> </a:t>
            </a:r>
            <a:endParaRPr lang="en-US" sz="9800" dirty="0">
              <a:latin typeface="+mn-lt"/>
            </a:endParaRPr>
          </a:p>
          <a:p>
            <a:pPr>
              <a:lnSpc>
                <a:spcPct val="170000"/>
              </a:lnSpc>
            </a:pPr>
            <a:r>
              <a:rPr lang="en-US" sz="9800" dirty="0">
                <a:latin typeface="+mn-lt"/>
              </a:rPr>
              <a:t>Quantitative Sensory Testing with a</a:t>
            </a:r>
            <a:r>
              <a:rPr lang="en-US" sz="9800" dirty="0" smtClean="0">
                <a:latin typeface="+mn-lt"/>
              </a:rPr>
              <a:t>bnormal </a:t>
            </a:r>
            <a:r>
              <a:rPr lang="en-US" sz="9800" dirty="0">
                <a:latin typeface="+mn-lt"/>
              </a:rPr>
              <a:t>thermal </a:t>
            </a:r>
            <a:r>
              <a:rPr lang="en-US" sz="9800" dirty="0" smtClean="0">
                <a:latin typeface="+mn-lt"/>
              </a:rPr>
              <a:t>thresholds</a:t>
            </a:r>
            <a:endParaRPr lang="en-US" sz="9800" dirty="0">
              <a:latin typeface="+mn-lt"/>
            </a:endParaRPr>
          </a:p>
          <a:p>
            <a:pPr>
              <a:lnSpc>
                <a:spcPct val="170000"/>
              </a:lnSpc>
            </a:pPr>
            <a:r>
              <a:rPr lang="en-US" sz="9800" dirty="0" smtClean="0">
                <a:latin typeface="+mn-lt"/>
              </a:rPr>
              <a:t>Underwent </a:t>
            </a:r>
            <a:r>
              <a:rPr lang="en-US" sz="9800" dirty="0">
                <a:latin typeface="+mn-lt"/>
              </a:rPr>
              <a:t>the </a:t>
            </a:r>
            <a:r>
              <a:rPr lang="en-US" sz="9800" dirty="0" smtClean="0">
                <a:latin typeface="+mn-lt"/>
              </a:rPr>
              <a:t>Water </a:t>
            </a:r>
            <a:r>
              <a:rPr lang="en-US" sz="9800" dirty="0">
                <a:latin typeface="+mn-lt"/>
              </a:rPr>
              <a:t>I</a:t>
            </a:r>
            <a:r>
              <a:rPr lang="en-US" sz="9800" dirty="0" smtClean="0">
                <a:latin typeface="+mn-lt"/>
              </a:rPr>
              <a:t>mmersion </a:t>
            </a:r>
            <a:r>
              <a:rPr lang="en-US" sz="9800" dirty="0">
                <a:latin typeface="+mn-lt"/>
              </a:rPr>
              <a:t>W</a:t>
            </a:r>
            <a:r>
              <a:rPr lang="en-US" sz="9800" dirty="0" smtClean="0">
                <a:latin typeface="+mn-lt"/>
              </a:rPr>
              <a:t>rinkling </a:t>
            </a:r>
            <a:r>
              <a:rPr lang="en-US" sz="9800" dirty="0">
                <a:latin typeface="+mn-lt"/>
              </a:rPr>
              <a:t>T</a:t>
            </a:r>
            <a:r>
              <a:rPr lang="en-US" sz="9800" dirty="0" smtClean="0">
                <a:latin typeface="+mn-lt"/>
              </a:rPr>
              <a:t>est</a:t>
            </a:r>
            <a:endParaRPr lang="en-US" sz="9800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9800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4AA473F1-DB7A-4D0C-9E97-EBA5B765D302}"/>
              </a:ext>
            </a:extLst>
          </p:cNvPr>
          <p:cNvSpPr txBox="1"/>
          <p:nvPr/>
        </p:nvSpPr>
        <p:spPr>
          <a:xfrm>
            <a:off x="7999389" y="6257976"/>
            <a:ext cx="356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Lucas Piedrafita </a:t>
            </a:r>
            <a:r>
              <a:rPr lang="en-US" sz="2400" dirty="0" err="1"/>
              <a:t>Vico</a:t>
            </a:r>
            <a:r>
              <a:rPr lang="en-US" sz="2400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388938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91E9FAE5-417D-8949-8720-0B69E8A3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Imaging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75" y="1130769"/>
            <a:ext cx="6656705" cy="4998181"/>
          </a:xfr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4AA473F1-DB7A-4D0C-9E97-EBA5B765D302}"/>
              </a:ext>
            </a:extLst>
          </p:cNvPr>
          <p:cNvSpPr txBox="1"/>
          <p:nvPr/>
        </p:nvSpPr>
        <p:spPr>
          <a:xfrm>
            <a:off x="7999389" y="6257976"/>
            <a:ext cx="356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Lucas Piedrafita </a:t>
            </a:r>
            <a:r>
              <a:rPr lang="en-US" sz="2400" dirty="0" err="1"/>
              <a:t>Vico</a:t>
            </a:r>
            <a:r>
              <a:rPr lang="en-US" sz="2400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309251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874306-E65F-9048-B432-E75DAC82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Absence of Wrinkles in Small Fiber Neuropathy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98AF31-E92F-0949-8F6C-7787EEDEC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1308"/>
            <a:ext cx="10706100" cy="4578598"/>
          </a:xfrm>
        </p:spPr>
        <p:txBody>
          <a:bodyPr>
            <a:noAutofit/>
          </a:bodyPr>
          <a:lstStyle/>
          <a:p>
            <a:r>
              <a:rPr lang="en-US" sz="2600" dirty="0">
                <a:latin typeface="+mn-lt"/>
              </a:rPr>
              <a:t>Normally, in the glabrous skin of the distal phalanges, water penetrates the sweat ducts provoking electrolytic changes that increase the firing of sympathetic terminals leading to vasoconstriction of the glomus bodies, generating </a:t>
            </a:r>
            <a:r>
              <a:rPr lang="en-US" sz="2600" dirty="0" smtClean="0">
                <a:latin typeface="+mn-lt"/>
              </a:rPr>
              <a:t>wrinkles</a:t>
            </a:r>
            <a:r>
              <a:rPr lang="en-US" sz="2600" baseline="30000" dirty="0" smtClean="0">
                <a:latin typeface="+mn-lt"/>
              </a:rPr>
              <a:t>1</a:t>
            </a:r>
            <a:r>
              <a:rPr lang="en-US" sz="2600" dirty="0" smtClean="0">
                <a:latin typeface="+mn-lt"/>
              </a:rPr>
              <a:t>. </a:t>
            </a:r>
            <a:endParaRPr lang="en-US" sz="2600" dirty="0" smtClean="0">
              <a:latin typeface="+mn-lt"/>
            </a:endParaRPr>
          </a:p>
          <a:p>
            <a:r>
              <a:rPr lang="en-US" sz="2600" dirty="0">
                <a:latin typeface="+mn-lt"/>
              </a:rPr>
              <a:t>The </a:t>
            </a:r>
            <a:r>
              <a:rPr lang="en-US" sz="2600" dirty="0" smtClean="0">
                <a:latin typeface="+mn-lt"/>
              </a:rPr>
              <a:t>damage of </a:t>
            </a:r>
            <a:r>
              <a:rPr lang="en-US" sz="2600" dirty="0">
                <a:latin typeface="+mn-lt"/>
              </a:rPr>
              <a:t>sympathetic fibers is responsible for the lack of wrinkles in small fiber </a:t>
            </a:r>
            <a:r>
              <a:rPr lang="en-US" sz="2600" dirty="0" smtClean="0">
                <a:latin typeface="+mn-lt"/>
              </a:rPr>
              <a:t>neuropathies. </a:t>
            </a:r>
          </a:p>
          <a:p>
            <a:r>
              <a:rPr lang="en-US" sz="2600" dirty="0" smtClean="0">
                <a:latin typeface="+mn-lt"/>
              </a:rPr>
              <a:t>Two </a:t>
            </a:r>
            <a:r>
              <a:rPr lang="en-US" sz="2600" dirty="0">
                <a:latin typeface="+mn-lt"/>
              </a:rPr>
              <a:t>or fewer digital wrinkles is consistent with distal sympathetic </a:t>
            </a:r>
            <a:r>
              <a:rPr lang="en-US" sz="2600" dirty="0" smtClean="0">
                <a:latin typeface="+mn-lt"/>
              </a:rPr>
              <a:t>dysfunction</a:t>
            </a:r>
            <a:r>
              <a:rPr lang="en-US" sz="2600" baseline="30000" dirty="0" smtClean="0">
                <a:latin typeface="+mn-lt"/>
              </a:rPr>
              <a:t>2</a:t>
            </a:r>
            <a:r>
              <a:rPr lang="en-US" sz="2600" dirty="0" smtClean="0">
                <a:latin typeface="+mn-lt"/>
              </a:rPr>
              <a:t>. </a:t>
            </a:r>
            <a:endParaRPr lang="en-US" sz="2600" dirty="0">
              <a:latin typeface="+mn-lt"/>
            </a:endParaRPr>
          </a:p>
          <a:p>
            <a:r>
              <a:rPr lang="en-US" sz="2600" dirty="0" smtClean="0">
                <a:latin typeface="+mn-lt"/>
              </a:rPr>
              <a:t>This </a:t>
            </a:r>
            <a:r>
              <a:rPr lang="en-US" sz="2600" dirty="0">
                <a:latin typeface="+mn-lt"/>
              </a:rPr>
              <a:t>test </a:t>
            </a:r>
            <a:r>
              <a:rPr lang="en-US" sz="2600" dirty="0" smtClean="0">
                <a:latin typeface="+mn-lt"/>
              </a:rPr>
              <a:t>has a </a:t>
            </a:r>
            <a:r>
              <a:rPr lang="en-US" sz="2600" dirty="0" smtClean="0">
                <a:latin typeface="+mn-lt"/>
              </a:rPr>
              <a:t>Sensitivity </a:t>
            </a:r>
            <a:r>
              <a:rPr lang="en-US" sz="2600" dirty="0">
                <a:latin typeface="+mn-lt"/>
              </a:rPr>
              <a:t>of 71% </a:t>
            </a:r>
            <a:r>
              <a:rPr lang="en-US" sz="2600" dirty="0" smtClean="0">
                <a:latin typeface="+mn-lt"/>
              </a:rPr>
              <a:t>and </a:t>
            </a:r>
            <a:r>
              <a:rPr lang="en-US" sz="2600" dirty="0">
                <a:latin typeface="+mn-lt"/>
              </a:rPr>
              <a:t>a </a:t>
            </a:r>
            <a:r>
              <a:rPr lang="en-US" sz="2600" dirty="0" smtClean="0">
                <a:latin typeface="+mn-lt"/>
              </a:rPr>
              <a:t>Specificity </a:t>
            </a:r>
            <a:r>
              <a:rPr lang="en-US" sz="2600" dirty="0">
                <a:latin typeface="+mn-lt"/>
              </a:rPr>
              <a:t>of </a:t>
            </a:r>
            <a:r>
              <a:rPr lang="en-US" sz="2600" dirty="0" smtClean="0">
                <a:latin typeface="+mn-lt"/>
              </a:rPr>
              <a:t>73%</a:t>
            </a:r>
            <a:r>
              <a:rPr lang="en-US" sz="2600" baseline="30000" dirty="0" smtClean="0">
                <a:latin typeface="+mn-lt"/>
              </a:rPr>
              <a:t>2</a:t>
            </a:r>
            <a:r>
              <a:rPr lang="en-US" sz="2600" dirty="0" smtClean="0">
                <a:latin typeface="+mn-lt"/>
              </a:rPr>
              <a:t>.</a:t>
            </a:r>
            <a:endParaRPr lang="en-US" sz="2600" dirty="0" smtClean="0">
              <a:latin typeface="+mn-lt"/>
            </a:endParaRPr>
          </a:p>
          <a:p>
            <a:r>
              <a:rPr lang="en-US" sz="2600" dirty="0">
                <a:latin typeface="+mn-lt"/>
              </a:rPr>
              <a:t>This is a simple, non invasive, frequently forgotten bedside test that does not require expensive equipment and contributes to the diagnosis of small fiber neuropathy.</a:t>
            </a:r>
            <a:endParaRPr lang="es-ES_tradnl" sz="2600" dirty="0">
              <a:latin typeface="+mn-lt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4AA473F1-DB7A-4D0C-9E97-EBA5B765D302}"/>
              </a:ext>
            </a:extLst>
          </p:cNvPr>
          <p:cNvSpPr txBox="1"/>
          <p:nvPr/>
        </p:nvSpPr>
        <p:spPr>
          <a:xfrm>
            <a:off x="7999389" y="6257976"/>
            <a:ext cx="356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Lucas Piedrafita </a:t>
            </a:r>
            <a:r>
              <a:rPr lang="en-US" sz="2400" dirty="0" err="1"/>
              <a:t>Vico</a:t>
            </a:r>
            <a:r>
              <a:rPr lang="en-US" sz="2400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393603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226</Words>
  <Application>Microsoft Macintosh PowerPoint</Application>
  <PresentationFormat>Panorámica</PresentationFormat>
  <Paragraphs>31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Calibri</vt:lpstr>
      <vt:lpstr>Calibri Light</vt:lpstr>
      <vt:lpstr>System Font Regular</vt:lpstr>
      <vt:lpstr>Wingdings</vt:lpstr>
      <vt:lpstr>Arial</vt:lpstr>
      <vt:lpstr>Office Theme</vt:lpstr>
      <vt:lpstr>Resident &amp; Fellow Section Teaching NeuroImage    A 48-year-old woman with small fiber neuropathy</vt:lpstr>
      <vt:lpstr>Vignette</vt:lpstr>
      <vt:lpstr>Imaging</vt:lpstr>
      <vt:lpstr>Absence of Wrinkles in Small Fiber Neuropathy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Hopwood</dc:creator>
  <cp:lastModifiedBy>Usuario de Microsoft Office</cp:lastModifiedBy>
  <cp:revision>46</cp:revision>
  <dcterms:created xsi:type="dcterms:W3CDTF">2021-03-03T19:05:39Z</dcterms:created>
  <dcterms:modified xsi:type="dcterms:W3CDTF">2022-07-20T22:00:14Z</dcterms:modified>
</cp:coreProperties>
</file>