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6327" autoAdjust="0"/>
  </p:normalViewPr>
  <p:slideViewPr>
    <p:cSldViewPr snapToGrid="0" snapToObjects="1" showGuides="1">
      <p:cViewPr varScale="1">
        <p:scale>
          <a:sx n="60" d="100"/>
          <a:sy n="60" d="100"/>
        </p:scale>
        <p:origin x="882" y="42"/>
      </p:cViewPr>
      <p:guideLst>
        <p:guide orient="horz" pos="2160"/>
        <p:guide pos="3912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1A CT scan and  Figure 1B MRI (GRE) showing bilateral cortical, subcortical calcification in parieto-occipital regions.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Gobbi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G, Bouquet F, Greco L,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Lambertini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Tassinari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CA, Ventura A,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Zaniboni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MG. Coeliac disease, epilepsy, and cerebral calcifications. The Italian Working Group on Coeliac Disease and Epilepsy. Lancet. 1992 Aug 22;340(8817):439-43.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10.1016/0140-6736(92)91766-2. PMID: 1354781.</a:t>
            </a:r>
          </a:p>
          <a:p>
            <a:pPr lvl="0"/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Sunnikutty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A. P., Harding J., Nelson J. C. CEC syndrome–a rare manifestation of coeliac disease. </a:t>
            </a:r>
            <a:r>
              <a:rPr lang="en-IN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Ulster Medical Journal. 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2008;77(3):205–206.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EBFC-2324-3B45-B2BC-CF4EFE6CE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36CAC-0D31-9F49-9E9F-084E893CD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D6D708-E83F-EF41-932A-073B7BF5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521108-5E80-D64F-9572-6A2690301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B8F8B5-DF68-A646-AA14-99B24DE39958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2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1A53-9B07-DF4A-AC40-7BF97CF4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6B5E-4F9D-2446-ADA1-979B75DD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AFA28F-B750-874B-B349-803073DF8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97A64C-ACBD-6F4D-93F8-4F3B3D889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95017A-1C8C-5D47-A269-FEC516306EEE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66871-BA6F-5B40-8367-906D6BE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E4DB-7DF6-144A-84D6-0E4970F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82BA4-AC08-9A41-8CC4-E2DDC67C1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B6A6C-97FF-AE41-B21F-D3792A617C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1892D-11DD-2E48-86AB-A4D7331C139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6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271F-8406-E04C-86C5-9970401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DF0E-7A1E-6047-933B-CB601FBF6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D797C-594F-1F49-8ED0-8E2FE089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A5FC1C-D054-E445-83A2-7A8141C5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D5C6F-605F-6743-A37C-6CE4BB629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3F95B9-3BE5-6344-B93E-A2D0B7515C22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239B-5228-404F-BF95-971E9EB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C127E-2184-E142-BE06-C942CBED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DCFEF-4DE4-5143-8A46-62876E45C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F3E4A-6A88-6346-948A-DC32CACA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A5EC0-0E40-7C48-9DD2-67A8991B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BA8EF2-CE8B-0C4C-925B-A5B85DA22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5615BE-4C4C-7A4C-8746-5D04D41E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5C4ACD-295C-7A43-AC90-82FC2D18C8F1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7330-16C8-D14E-89B2-7FA93BE2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09EB8-115B-184B-89C8-FAC329D1D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723898-799F-224C-B305-F5D82C627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24A33B-B42D-3C46-8906-8461212C512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49D-01BC-E341-98F1-FE00BE70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D8F7-6BCE-8A4F-A5AE-ECAFF1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57B8E-E0AB-684B-8CCF-E3E2118B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BD0593-647F-F349-B811-79D2AACF98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2E047E-EF1E-724B-979B-6657EE62F3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C4EC78-B7C2-7143-A3A7-F06F23F9C46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9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B6E4-B4A7-AC45-8E34-6BC606D1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88616-B846-9749-BF04-744294881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FE0DB-9F2A-174A-8721-AD23C0A8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E4B625-1895-704C-8675-1211F2AB9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EB2812-A870-4741-8184-E6ECE4EEF4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90FFC8-003A-E74C-8497-6CB38FBB40E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549FE9-1F21-CD4D-A7E3-E121222F7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E9DC0-E7EB-6941-B4F7-2148F11B1F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B84BF8-AF00-2A47-81A0-DB0FA4B13C0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BF8BA-FFFA-5B49-A645-DA1B51EB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38506-69D7-3348-9AD1-EBE927EF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EAC31B-1A01-294F-A844-16A0D28C04CB}"/>
              </a:ext>
            </a:extLst>
          </p:cNvPr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439AE-7F11-0A48-8273-B910EFE57EF2}"/>
              </a:ext>
            </a:extLst>
          </p:cNvPr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A0F39-BAD0-2D4D-8E02-3FA17BA79B5F}"/>
              </a:ext>
            </a:extLst>
          </p:cNvPr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itchFamily="2" charset="2"/>
        <a:buChar char="§"/>
        <a:tabLst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4813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tabLst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tabLst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43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9D9B6-CC47-3843-BF17-3D12EBE04F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latin typeface="+mn-lt"/>
              </a:rPr>
              <a:t>Resident &amp; Fellow Section</a:t>
            </a:r>
            <a:br>
              <a:rPr lang="en-US" altLang="en-US" sz="4400" b="1" dirty="0">
                <a:latin typeface="+mn-lt"/>
              </a:rPr>
            </a:br>
            <a:r>
              <a:rPr lang="en-US" altLang="en-US" sz="4400" b="1" dirty="0">
                <a:latin typeface="+mn-lt"/>
              </a:rPr>
              <a:t>Teaching </a:t>
            </a:r>
            <a:r>
              <a:rPr lang="en-US" altLang="en-US" sz="4400" b="1" dirty="0" err="1">
                <a:latin typeface="+mn-lt"/>
              </a:rPr>
              <a:t>NeuroImage</a:t>
            </a: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r>
              <a:rPr lang="en-US" altLang="en-US" sz="3600" b="0" dirty="0">
                <a:latin typeface="+mn-lt"/>
              </a:rPr>
              <a:t>Brain calcification in a young girl with seizures</a:t>
            </a:r>
            <a:br>
              <a:rPr lang="en-US" altLang="en-US" sz="3600" b="0" dirty="0">
                <a:latin typeface="+mn-lt"/>
              </a:rPr>
            </a:br>
            <a:endParaRPr lang="en-US" sz="3600" b="0" spc="-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2FCF76-B8EF-1A4F-ACCB-04B7206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BEA4AC9-172E-B04F-AD22-D2A5D405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A473F1-DB7A-4D0C-9E97-EBA5B765D302}"/>
              </a:ext>
            </a:extLst>
          </p:cNvPr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Bindu Menon et al.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850C8-3FE1-47B0-B5A1-6DB4201793A7}"/>
              </a:ext>
            </a:extLst>
          </p:cNvPr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B86C-0046-0847-AA19-7DC5660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BC63-83B2-2143-8468-F09F016CE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Refractory seizure since 10 years of age.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There was no history of any medication use for other illness, radiation exposure.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There were no neurocutaneous stigma. 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2CDD2-989F-4243-8138-47F2482BB5B1}"/>
              </a:ext>
            </a:extLst>
          </p:cNvPr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3447A-B45E-40C8-A413-F1E5F4038891}"/>
              </a:ext>
            </a:extLst>
          </p:cNvPr>
          <p:cNvSpPr txBox="1"/>
          <p:nvPr/>
        </p:nvSpPr>
        <p:spPr>
          <a:xfrm>
            <a:off x="8679051" y="6293838"/>
            <a:ext cx="2802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Bindu Menon et 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93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E9FAE5-417D-8949-8720-0B69E8A3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A361BC-EEC4-4F82-B9E4-5090FFFECA26}"/>
              </a:ext>
            </a:extLst>
          </p:cNvPr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9ED3D-902F-4280-9072-9D2ACF6D914B}"/>
              </a:ext>
            </a:extLst>
          </p:cNvPr>
          <p:cNvSpPr txBox="1"/>
          <p:nvPr/>
        </p:nvSpPr>
        <p:spPr>
          <a:xfrm>
            <a:off x="8415580" y="6329906"/>
            <a:ext cx="272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Bindu Menon et al.</a:t>
            </a:r>
            <a:endParaRPr lang="en-US" sz="2400" dirty="0"/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0E75D178-1D3D-D8DE-DC1F-4C6A4D575F6D}"/>
              </a:ext>
            </a:extLst>
          </p:cNvPr>
          <p:cNvPicPr/>
          <p:nvPr/>
        </p:nvPicPr>
        <p:blipFill>
          <a:blip r:embed="rId3"/>
          <a:srcRect t="7941" b="7941"/>
          <a:stretch>
            <a:fillRect/>
          </a:stretch>
        </p:blipFill>
        <p:spPr>
          <a:xfrm>
            <a:off x="2109384" y="1306672"/>
            <a:ext cx="4330148" cy="4351339"/>
          </a:xfrm>
          <a:prstGeom prst="rect">
            <a:avLst/>
          </a:prstGeom>
          <a:ln/>
        </p:spPr>
      </p:pic>
      <p:pic>
        <p:nvPicPr>
          <p:cNvPr id="9" name="image1.jpg">
            <a:extLst>
              <a:ext uri="{FF2B5EF4-FFF2-40B4-BE49-F238E27FC236}">
                <a16:creationId xmlns:a16="http://schemas.microsoft.com/office/drawing/2014/main" id="{98F1B6E8-19FA-CFD6-81C2-8A4027835F75}"/>
              </a:ext>
            </a:extLst>
          </p:cNvPr>
          <p:cNvPicPr>
            <a:picLocks noGr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374" y="1306672"/>
            <a:ext cx="4740886" cy="4351338"/>
          </a:xfrm>
          <a:prstGeom prst="rect">
            <a:avLst/>
          </a:prstGeom>
          <a:ln/>
        </p:spPr>
      </p:pic>
      <p:sp>
        <p:nvSpPr>
          <p:cNvPr id="10" name="TextBox 1">
            <a:extLst>
              <a:ext uri="{FF2B5EF4-FFF2-40B4-BE49-F238E27FC236}">
                <a16:creationId xmlns:a16="http://schemas.microsoft.com/office/drawing/2014/main" id="{A394B806-421F-7C65-A4D2-E33828F264CF}"/>
              </a:ext>
            </a:extLst>
          </p:cNvPr>
          <p:cNvSpPr txBox="1"/>
          <p:nvPr/>
        </p:nvSpPr>
        <p:spPr>
          <a:xfrm>
            <a:off x="2220557" y="5288678"/>
            <a:ext cx="144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Figure 1 A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B7D0142A-AE15-4A96-21B6-72CF072317B1}"/>
              </a:ext>
            </a:extLst>
          </p:cNvPr>
          <p:cNvSpPr txBox="1"/>
          <p:nvPr/>
        </p:nvSpPr>
        <p:spPr>
          <a:xfrm>
            <a:off x="6816763" y="5210690"/>
            <a:ext cx="144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Figure 1B</a:t>
            </a:r>
          </a:p>
        </p:txBody>
      </p:sp>
    </p:spTree>
    <p:extLst>
      <p:ext uri="{BB962C8B-B14F-4D97-AF65-F5344CB8AC3E}">
        <p14:creationId xmlns:p14="http://schemas.microsoft.com/office/powerpoint/2010/main" val="309251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4306-E65F-9048-B432-E75DAC8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800" b="1" dirty="0"/>
              <a:t>Brain calcification in a young girl with seizures- explore the rare differentials. 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8AF31-E92F-0949-8F6C-7787EED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308"/>
            <a:ext cx="10706100" cy="457859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CT scan and MRI (GRE) showed bilateral cortical and subcortical calcification in parieto-occipital regions.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Based on imaging findings, Celiac disease Epilepsy Cerebral calcification syndrome (CEC syndrome) was considered.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was  confirmed by the presence of high antigliadin IgA (7.16U/ml), IgG (36.12 U/ml), and IgG tissue transglutaminase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tTG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(645 U/ml) levels. Interictal EEG showed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generalised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discharges.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Differentials were Sturge-Weber syndrome (SWS), congenital folate malabsorption, treatment with methotrexate and antifolate, and radiotherapy.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SWS was excluded due to the absence of facial nevus, lobar atrophy, and subcortical calcification on MRI.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Our patient had CEC syndrome with silent Celiac disease.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D2FF7-59A6-401A-A7E3-5CBE0D1FDF86}"/>
              </a:ext>
            </a:extLst>
          </p:cNvPr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8F387-81D2-4879-B7D5-5E6B62E0E0AC}"/>
              </a:ext>
            </a:extLst>
          </p:cNvPr>
          <p:cNvSpPr txBox="1"/>
          <p:nvPr/>
        </p:nvSpPr>
        <p:spPr>
          <a:xfrm>
            <a:off x="8375542" y="6329906"/>
            <a:ext cx="275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Bindu Menon et 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03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2F9938919D04B934E9D542364D6DB" ma:contentTypeVersion="15" ma:contentTypeDescription="Create a new document." ma:contentTypeScope="" ma:versionID="5de80ab841d0db59a19a96806e79b106">
  <xsd:schema xmlns:xsd="http://www.w3.org/2001/XMLSchema" xmlns:xs="http://www.w3.org/2001/XMLSchema" xmlns:p="http://schemas.microsoft.com/office/2006/metadata/properties" xmlns:ns2="ea1f59c0-4948-4e73-937f-31cab6f39bca" xmlns:ns3="047bc3df-2958-4e29-a498-559af8fd7db8" targetNamespace="http://schemas.microsoft.com/office/2006/metadata/properties" ma:root="true" ma:fieldsID="4acd5af6781765bacbe2d102813cebe5" ns2:_="" ns3:_="">
    <xsd:import namespace="ea1f59c0-4948-4e73-937f-31cab6f39bca"/>
    <xsd:import namespace="047bc3df-2958-4e29-a498-559af8fd7db8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f59c0-4948-4e73-937f-31cab6f39bca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4" nillable="true" ma:displayName="Expiration Year" ma:format="Dropdown" ma:internalName="Expiration_x0020_Year" ma:readOnly="false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5" nillable="true" ma:displayName="Doc Status" ma:default="Active" ma:format="Dropdown" ma:internalName="Doc_x0020_Status" ma:readOnly="false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bc3df-2958-4e29-a498-559af8fd7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piration_x0020_Year xmlns="ea1f59c0-4948-4e73-937f-31cab6f39bca" xsi:nil="true"/>
    <Doc_x0020_Status xmlns="ea1f59c0-4948-4e73-937f-31cab6f39bca">Active</Doc_x0020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94432E-4ED6-4A50-AC79-0CE57548A7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1f59c0-4948-4e73-937f-31cab6f39bca"/>
    <ds:schemaRef ds:uri="047bc3df-2958-4e29-a498-559af8fd7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9DC32D-CD3A-4FA1-8DF0-0C6F2C8996F2}">
  <ds:schemaRefs>
    <ds:schemaRef ds:uri="http://schemas.microsoft.com/office/2006/metadata/properties"/>
    <ds:schemaRef ds:uri="http://schemas.microsoft.com/office/infopath/2007/PartnerControls"/>
    <ds:schemaRef ds:uri="ea1f59c0-4948-4e73-937f-31cab6f39bca"/>
  </ds:schemaRefs>
</ds:datastoreItem>
</file>

<file path=customXml/itemProps3.xml><?xml version="1.0" encoding="utf-8"?>
<ds:datastoreItem xmlns:ds="http://schemas.openxmlformats.org/officeDocument/2006/customXml" ds:itemID="{7B733709-063B-4DA7-88B6-CBF3131FC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327</Words>
  <Application>Microsoft Office PowerPoint</Application>
  <PresentationFormat>Widescreen</PresentationFormat>
  <Paragraphs>31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System Font Regular</vt:lpstr>
      <vt:lpstr>Wingdings</vt:lpstr>
      <vt:lpstr>Office Theme</vt:lpstr>
      <vt:lpstr>Resident &amp; Fellow Section Teaching NeuroImage   Brain calcification in a young girl with seizures </vt:lpstr>
      <vt:lpstr>Vignette</vt:lpstr>
      <vt:lpstr>Imaging</vt:lpstr>
      <vt:lpstr>Brain calcification in a young girl with seizures- explore the rare differentials.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Aubrey Zalewski</cp:lastModifiedBy>
  <cp:revision>40</cp:revision>
  <dcterms:created xsi:type="dcterms:W3CDTF">2021-03-03T19:05:39Z</dcterms:created>
  <dcterms:modified xsi:type="dcterms:W3CDTF">2022-10-31T18:51:56Z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0x0101004112F9938919D04B934E9D542364D6DB</vt:lpwstr>
  </property>
</Properties>
</file>