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327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128" y="54"/>
      </p:cViewPr>
      <p:guideLst>
        <p:guide orient="horz" pos="2160"/>
        <p:guide pos="3912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patient has an alternating skew deviation with 8 prism diopters right hypertropia in right gaze and 8 prism diopters left hypertropia in left gaze.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	Vestibular Nystagmus - an overview | ScienceDirect Topics. Accessed October 21, 2022. https://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www.sciencedirect.com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/topics/medicine-and-dentistry/vestibular-nystagmus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Budhram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Sechi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E, Flanagan EP, et al. Clinical spectrum of high-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titre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GAD65 antibodies.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 Neurol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Neurosurg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Psychiatry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2021;92(6):645-654. </a:t>
            </a: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doi:10.1136/jnnp-2020-325275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EBFC-2324-3B45-B2BC-CF4EFE6C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36CAC-0D31-9F49-9E9F-084E893C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D6D708-E83F-EF41-932A-073B7BF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21108-5E80-D64F-9572-6A2690301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B8F8B5-DF68-A646-AA14-99B24DE39958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1A53-9B07-DF4A-AC40-7BF97CF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6B5E-4F9D-2446-ADA1-979B75D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FA28F-B750-874B-B349-803073DF8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7A64C-ACBD-6F4D-93F8-4F3B3D88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95017A-1C8C-5D47-A269-FEC516306EEE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6871-BA6F-5B40-8367-906D6BE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3E4DB-7DF6-144A-84D6-0E4970F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82BA4-AC08-9A41-8CC4-E2DDC67C1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B6A6C-97FF-AE41-B21F-D3792A61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1892D-11DD-2E48-86AB-A4D7331C139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271F-8406-E04C-86C5-9970401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DF0E-7A1E-6047-933B-CB601FBF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D797C-594F-1F49-8ED0-8E2FE089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FC1C-D054-E445-83A2-7A8141C5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D5C6F-605F-6743-A37C-6CE4BB629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3F95B9-3BE5-6344-B93E-A2D0B7515C22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239B-5228-404F-BF95-971E9EB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127E-2184-E142-BE06-C942CBED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DCFEF-4DE4-5143-8A46-62876E45C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F3E4A-6A88-6346-948A-DC32CACA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A5EC0-0E40-7C48-9DD2-67A8991B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A8EF2-CE8B-0C4C-925B-A5B85DA22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615BE-4C4C-7A4C-8746-5D04D41ED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C4ACD-295C-7A43-AC90-82FC2D18C8F1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7330-16C8-D14E-89B2-7FA93BE2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09EB8-115B-184B-89C8-FAC329D1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23898-799F-224C-B305-F5D82C62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4A33B-B42D-3C46-8906-8461212C512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649D-01BC-E341-98F1-FE00BE7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D8F7-6BCE-8A4F-A5AE-ECAFF1B8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57B8E-E0AB-684B-8CCF-E3E2118B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D0593-647F-F349-B811-79D2AACF9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E047E-EF1E-724B-979B-6657EE62F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4EC78-B7C2-7143-A3A7-F06F23F9C46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B6E4-B4A7-AC45-8E34-6BC606D1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88616-B846-9749-BF04-74429488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FE0DB-9F2A-174A-8721-AD23C0A8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4B625-1895-704C-8675-1211F2AB9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B2812-A870-4741-8184-E6ECE4EEF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90FFC8-003A-E74C-8497-6CB38FBB40E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49FE9-1F21-CD4D-A7E3-E121222F7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E9DC0-E7EB-6941-B4F7-2148F11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B84BF8-AF00-2A47-81A0-DB0FA4B13C0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BF8BA-FFFA-5B49-A645-DA1B51E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38506-69D7-3348-9AD1-EBE927E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AC31B-1A01-294F-A844-16A0D28C04CB}"/>
              </a:ext>
            </a:extLst>
          </p:cNvPr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439AE-7F11-0A48-8273-B910EFE57EF2}"/>
              </a:ext>
            </a:extLst>
          </p:cNvPr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A0F39-BAD0-2D4D-8E02-3FA17BA79B5F}"/>
              </a:ext>
            </a:extLst>
          </p:cNvPr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itchFamily="2" charset="2"/>
        <a:buChar char="§"/>
        <a:tabLst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4813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tabLst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4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49D9B6-CC47-3843-BF17-3D12EBE04F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  <a:ln>
            <a:solidFill>
              <a:srgbClr val="006D48"/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Video </a:t>
            </a:r>
            <a:r>
              <a:rPr lang="en-US" altLang="en-US" sz="4400" b="1" dirty="0" err="1">
                <a:latin typeface="+mn-lt"/>
              </a:rPr>
              <a:t>NeuroImage</a:t>
            </a: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r>
              <a:rPr lang="en-US" sz="2000" dirty="0"/>
              <a:t>53 year old woman with incoordination and double vision</a:t>
            </a:r>
            <a:br>
              <a:rPr lang="en-US" altLang="en-US" sz="3600" b="0" dirty="0">
                <a:latin typeface="+mn-lt"/>
              </a:rPr>
            </a:br>
            <a:endParaRPr lang="en-US" sz="3600" b="0" spc="-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FCF76-B8EF-1A4F-ACCB-04B72065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BEA4AC9-172E-B04F-AD22-D2A5D405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473F1-DB7A-4D0C-9E97-EBA5B765D302}"/>
              </a:ext>
            </a:extLst>
          </p:cNvPr>
          <p:cNvSpPr txBox="1"/>
          <p:nvPr/>
        </p:nvSpPr>
        <p:spPr>
          <a:xfrm>
            <a:off x="8633705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Bell et 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50C8-3FE1-47B0-B5A1-6DB4201793A7}"/>
              </a:ext>
            </a:extLst>
          </p:cNvPr>
          <p:cNvSpPr/>
          <p:nvPr/>
        </p:nvSpPr>
        <p:spPr>
          <a:xfrm>
            <a:off x="790414" y="6442642"/>
            <a:ext cx="7335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B86C-0046-0847-AA19-7DC5660F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BC63-83B2-2143-8468-F09F016C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53-year-old woman presented with ataxia, dysarthria, and vertical binocular diplopia on left and right gaze but absent in primary gaze.</a:t>
            </a:r>
          </a:p>
          <a:p>
            <a:r>
              <a:rPr lang="en-US" sz="3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Symptoms </a:t>
            </a:r>
            <a:r>
              <a:rPr lang="en-US" sz="3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progressive over several months without clear inciting event.  </a:t>
            </a:r>
          </a:p>
          <a:p>
            <a:r>
              <a:rPr lang="en-US" sz="3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Initial neuro-ophthalmology evaluation showed subtle downbeat nystagmus in primary gaze that increased in horizontal gaze, consistent with ‘side-pocket’ phenomenon.</a:t>
            </a:r>
            <a:r>
              <a:rPr lang="en-US" sz="38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 cross-cover testing she was found to have an alternating skew deviation, raising question of cerebellar localization</a:t>
            </a:r>
            <a:r>
              <a:rPr lang="en-US" sz="3800" baseline="30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(Video 1).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2CDD2-989F-4243-8138-47F2482BB5B1}"/>
              </a:ext>
            </a:extLst>
          </p:cNvPr>
          <p:cNvSpPr/>
          <p:nvPr/>
        </p:nvSpPr>
        <p:spPr>
          <a:xfrm>
            <a:off x="838200" y="6462793"/>
            <a:ext cx="665136" cy="16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3447A-B45E-40C8-A413-F1E5F4038891}"/>
              </a:ext>
            </a:extLst>
          </p:cNvPr>
          <p:cNvSpPr txBox="1"/>
          <p:nvPr/>
        </p:nvSpPr>
        <p:spPr>
          <a:xfrm>
            <a:off x="8679051" y="6293838"/>
            <a:ext cx="24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Bell et 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3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A361BC-EEC4-4F82-B9E4-5090FFFECA26}"/>
              </a:ext>
            </a:extLst>
          </p:cNvPr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9ED3D-902F-4280-9072-9D2ACF6D914B}"/>
              </a:ext>
            </a:extLst>
          </p:cNvPr>
          <p:cNvSpPr txBox="1"/>
          <p:nvPr/>
        </p:nvSpPr>
        <p:spPr>
          <a:xfrm>
            <a:off x="8415580" y="6329906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Bell et al.</a:t>
            </a:r>
          </a:p>
        </p:txBody>
      </p:sp>
      <p:pic>
        <p:nvPicPr>
          <p:cNvPr id="4" name="WNL-2022-201551_vid1">
            <a:hlinkClick r:id="" action="ppaction://media"/>
            <a:extLst>
              <a:ext uri="{FF2B5EF4-FFF2-40B4-BE49-F238E27FC236}">
                <a16:creationId xmlns:a16="http://schemas.microsoft.com/office/drawing/2014/main" id="{9262E909-5FB4-A5E9-EC9A-5D0BFB7BD6C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8175" y="1397085"/>
            <a:ext cx="8567738" cy="4819650"/>
          </a:xfrm>
        </p:spPr>
      </p:pic>
    </p:spTree>
    <p:extLst>
      <p:ext uri="{BB962C8B-B14F-4D97-AF65-F5344CB8AC3E}">
        <p14:creationId xmlns:p14="http://schemas.microsoft.com/office/powerpoint/2010/main" val="309251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4306-E65F-9048-B432-E75DAC82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AF31-E92F-0949-8F6C-7787EEDE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308"/>
            <a:ext cx="10706100" cy="4578598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Serum studies revealed elevated glutamic acid decarboxylase antibody (anti-GAD65) levels (&gt;250.0 IU/mL, normal range 0-5.0 IU/mL).   </a:t>
            </a:r>
          </a:p>
          <a:p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She was diagnosed with anti-GAD65 </a:t>
            </a:r>
            <a:r>
              <a:rPr lang="en-US" sz="3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cerebellitis</a:t>
            </a:r>
            <a:r>
              <a:rPr lang="en-US" sz="3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Intravenous immunoglobulin may improve outcome.</a:t>
            </a:r>
            <a:endParaRPr lang="en-US" sz="32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D2FF7-59A6-401A-A7E3-5CBE0D1FDF86}"/>
              </a:ext>
            </a:extLst>
          </p:cNvPr>
          <p:cNvSpPr/>
          <p:nvPr/>
        </p:nvSpPr>
        <p:spPr>
          <a:xfrm>
            <a:off x="728420" y="6493790"/>
            <a:ext cx="790414" cy="13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8F387-81D2-4879-B7D5-5E6B62E0E0AC}"/>
              </a:ext>
            </a:extLst>
          </p:cNvPr>
          <p:cNvSpPr txBox="1"/>
          <p:nvPr/>
        </p:nvSpPr>
        <p:spPr>
          <a:xfrm>
            <a:off x="8375542" y="6329906"/>
            <a:ext cx="275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Bell et al.</a:t>
            </a:r>
          </a:p>
        </p:txBody>
      </p:sp>
    </p:spTree>
    <p:extLst>
      <p:ext uri="{BB962C8B-B14F-4D97-AF65-F5344CB8AC3E}">
        <p14:creationId xmlns:p14="http://schemas.microsoft.com/office/powerpoint/2010/main" val="39360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2F9938919D04B934E9D542364D6DB" ma:contentTypeVersion="15" ma:contentTypeDescription="Create a new document." ma:contentTypeScope="" ma:versionID="5de80ab841d0db59a19a96806e79b106">
  <xsd:schema xmlns:xsd="http://www.w3.org/2001/XMLSchema" xmlns:xs="http://www.w3.org/2001/XMLSchema" xmlns:p="http://schemas.microsoft.com/office/2006/metadata/properties" xmlns:ns2="ea1f59c0-4948-4e73-937f-31cab6f39bca" xmlns:ns3="047bc3df-2958-4e29-a498-559af8fd7db8" targetNamespace="http://schemas.microsoft.com/office/2006/metadata/properties" ma:root="true" ma:fieldsID="4acd5af6781765bacbe2d102813cebe5" ns2:_="" ns3:_="">
    <xsd:import namespace="ea1f59c0-4948-4e73-937f-31cab6f39bca"/>
    <xsd:import namespace="047bc3df-2958-4e29-a498-559af8fd7db8"/>
    <xsd:element name="properties">
      <xsd:complexType>
        <xsd:sequence>
          <xsd:element name="documentManagement">
            <xsd:complexType>
              <xsd:all>
                <xsd:element ref="ns2:Expiration_x0020_Year" minOccurs="0"/>
                <xsd:element ref="ns2:Doc_x0020_Statu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59c0-4948-4e73-937f-31cab6f39bca" elementFormDefault="qualified">
    <xsd:import namespace="http://schemas.microsoft.com/office/2006/documentManagement/types"/>
    <xsd:import namespace="http://schemas.microsoft.com/office/infopath/2007/PartnerControls"/>
    <xsd:element name="Expiration_x0020_Year" ma:index="4" nillable="true" ma:displayName="Expiration Year" ma:format="Dropdown" ma:internalName="Expiration_x0020_Year" ma:readOnly="false">
      <xsd:simpleType>
        <xsd:restriction base="dms:Choice">
          <xsd:enumeration value="No Expiration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Doc_x0020_Status" ma:index="5" nillable="true" ma:displayName="Doc Status" ma:default="Active" ma:format="Dropdown" ma:internalName="Doc_x0020_Status" ma:readOnly="false">
      <xsd:simpleType>
        <xsd:restriction base="dms:Choice">
          <xsd:enumeration value="Active"/>
          <xsd:enumeration value="Inactive"/>
          <xsd:enumeration value="To Be Deleted"/>
          <xsd:enumeration value="Draft"/>
          <xsd:enumeration value="Final"/>
          <xsd:enumeration value="Archive"/>
        </xsd:restriction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bc3df-2958-4e29-a498-559af8fd7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_x0020_Year xmlns="ea1f59c0-4948-4e73-937f-31cab6f39bca" xsi:nil="true"/>
    <Doc_x0020_Status xmlns="ea1f59c0-4948-4e73-937f-31cab6f39bca">Active</Doc_x0020_Status>
  </documentManagement>
</p:properties>
</file>

<file path=customXml/itemProps1.xml><?xml version="1.0" encoding="utf-8"?>
<ds:datastoreItem xmlns:ds="http://schemas.openxmlformats.org/officeDocument/2006/customXml" ds:itemID="{D294432E-4ED6-4A50-AC79-0CE57548A7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f59c0-4948-4e73-937f-31cab6f39bca"/>
    <ds:schemaRef ds:uri="047bc3df-2958-4e29-a498-559af8fd7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733709-063B-4DA7-88B6-CBF3131FC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9DC32D-CD3A-4FA1-8DF0-0C6F2C8996F2}">
  <ds:schemaRefs>
    <ds:schemaRef ds:uri="http://schemas.microsoft.com/office/2006/metadata/properties"/>
    <ds:schemaRef ds:uri="http://schemas.microsoft.com/office/infopath/2007/PartnerControls"/>
    <ds:schemaRef ds:uri="ea1f59c0-4948-4e73-937f-31cab6f39bc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253</Words>
  <Application>Microsoft Office PowerPoint</Application>
  <PresentationFormat>Widescreen</PresentationFormat>
  <Paragraphs>20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System Font Regular</vt:lpstr>
      <vt:lpstr>Times New Roman</vt:lpstr>
      <vt:lpstr>Wingdings</vt:lpstr>
      <vt:lpstr>Office Theme</vt:lpstr>
      <vt:lpstr>Resident &amp; Fellow Section Teaching Video NeuroImage    53 year old woman with incoordination and double vision </vt:lpstr>
      <vt:lpstr>Vignette</vt:lpstr>
      <vt:lpstr>Imaging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Aubrey Zalewski</cp:lastModifiedBy>
  <cp:revision>43</cp:revision>
  <dcterms:created xsi:type="dcterms:W3CDTF">2021-03-03T19:05:39Z</dcterms:created>
  <dcterms:modified xsi:type="dcterms:W3CDTF">2022-12-05T21:13:42Z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0x0101004112F9938919D04B934E9D542364D6DB</vt:lpwstr>
  </property>
</Properties>
</file>