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62" r:id="rId3"/>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91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D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27" autoAdjust="0"/>
    <p:restoredTop sz="84748" autoAdjust="0"/>
  </p:normalViewPr>
  <p:slideViewPr>
    <p:cSldViewPr snapToGrid="0" snapToObjects="1" showGuides="1">
      <p:cViewPr varScale="1">
        <p:scale>
          <a:sx n="55" d="100"/>
          <a:sy n="55" d="100"/>
        </p:scale>
        <p:origin x="1047" y="21"/>
      </p:cViewPr>
      <p:guideLst>
        <p:guide orient="horz" pos="2160"/>
        <p:guide pos="3912"/>
      </p:guideLst>
    </p:cSldViewPr>
  </p:slideViewPr>
  <p:outlineViewPr>
    <p:cViewPr>
      <p:scale>
        <a:sx n="33" d="100"/>
        <a:sy n="33" d="100"/>
      </p:scale>
      <p:origin x="0" y="-356"/>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C5CF09-37D6-4680-AF13-891938B3D27B}" type="datetimeFigureOut">
              <a:rPr lang="en-US" smtClean="0"/>
              <a:t>4/21/2022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802FC5-D8ED-432A-B5FA-A6526FF90EC2}" type="slidenum">
              <a:rPr lang="en-US" smtClean="0"/>
              <a:t>‹#›</a:t>
            </a:fld>
            <a:endParaRPr lang="en-US"/>
          </a:p>
        </p:txBody>
      </p:sp>
    </p:spTree>
    <p:extLst>
      <p:ext uri="{BB962C8B-B14F-4D97-AF65-F5344CB8AC3E}">
        <p14:creationId xmlns:p14="http://schemas.microsoft.com/office/powerpoint/2010/main" val="2675016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802FC5-D8ED-432A-B5FA-A6526FF90EC2}" type="slidenum">
              <a:rPr lang="en-US" smtClean="0"/>
              <a:t>2</a:t>
            </a:fld>
            <a:endParaRPr lang="en-US"/>
          </a:p>
        </p:txBody>
      </p:sp>
    </p:spTree>
    <p:extLst>
      <p:ext uri="{BB962C8B-B14F-4D97-AF65-F5344CB8AC3E}">
        <p14:creationId xmlns:p14="http://schemas.microsoft.com/office/powerpoint/2010/main" val="3651969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a:solidFill>
                  <a:schemeClr val="tx1"/>
                </a:solidFill>
                <a:effectLst/>
                <a:latin typeface="+mn-lt"/>
                <a:ea typeface="+mn-ea"/>
                <a:cs typeface="+mn-cs"/>
              </a:rPr>
              <a:t>Patient 1 demonstrated action-induced eyelid, facial, tongue and distal upper extremity myoclonus with vertical supranuclear gaze palsy and parkinsonism. “Faucial” myoclonus affecting the base of the tongue and palate was also present but not demonstrated on this video. Patient 2 had similar findings of parkinsonism, prominent facial and tongue myoclonus, and myoclonus affecting the fingers, particularly with action, and confirmed with surface EMG recording.  </a:t>
            </a:r>
          </a:p>
        </p:txBody>
      </p:sp>
      <p:sp>
        <p:nvSpPr>
          <p:cNvPr id="4" name="Slide Number Placeholder 3"/>
          <p:cNvSpPr>
            <a:spLocks noGrp="1"/>
          </p:cNvSpPr>
          <p:nvPr>
            <p:ph type="sldNum" sz="quarter" idx="5"/>
          </p:nvPr>
        </p:nvSpPr>
        <p:spPr/>
        <p:txBody>
          <a:bodyPr/>
          <a:lstStyle/>
          <a:p>
            <a:fld id="{0E802FC5-D8ED-432A-B5FA-A6526FF90EC2}" type="slidenum">
              <a:rPr lang="en-US" smtClean="0"/>
              <a:t>3</a:t>
            </a:fld>
            <a:endParaRPr lang="en-US"/>
          </a:p>
        </p:txBody>
      </p:sp>
    </p:spTree>
    <p:extLst>
      <p:ext uri="{BB962C8B-B14F-4D97-AF65-F5344CB8AC3E}">
        <p14:creationId xmlns:p14="http://schemas.microsoft.com/office/powerpoint/2010/main" val="4047119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AU" sz="1200" kern="1200" dirty="0">
                <a:solidFill>
                  <a:schemeClr val="tx1"/>
                </a:solidFill>
                <a:effectLst/>
                <a:latin typeface="+mn-lt"/>
                <a:ea typeface="+mn-ea"/>
                <a:cs typeface="+mn-cs"/>
              </a:rPr>
              <a:t>Park JS, Mehta P, Cooper AA, et al. Pathogenic effects of novel mutations in the P-type ATPase ATP13A2 (PARK9) causing </a:t>
            </a:r>
            <a:r>
              <a:rPr lang="en-AU" sz="1200" kern="1200" dirty="0" err="1">
                <a:solidFill>
                  <a:schemeClr val="tx1"/>
                </a:solidFill>
                <a:effectLst/>
                <a:latin typeface="+mn-lt"/>
                <a:ea typeface="+mn-ea"/>
                <a:cs typeface="+mn-cs"/>
              </a:rPr>
              <a:t>Kufor-Rakeb</a:t>
            </a:r>
            <a:r>
              <a:rPr lang="en-AU" sz="1200" kern="1200" dirty="0">
                <a:solidFill>
                  <a:schemeClr val="tx1"/>
                </a:solidFill>
                <a:effectLst/>
                <a:latin typeface="+mn-lt"/>
                <a:ea typeface="+mn-ea"/>
                <a:cs typeface="+mn-cs"/>
              </a:rPr>
              <a:t> syndrome, a form of early-onset parkinsonism. Hum </a:t>
            </a:r>
            <a:r>
              <a:rPr lang="en-AU" sz="1200" kern="1200" dirty="0" err="1">
                <a:solidFill>
                  <a:schemeClr val="tx1"/>
                </a:solidFill>
                <a:effectLst/>
                <a:latin typeface="+mn-lt"/>
                <a:ea typeface="+mn-ea"/>
                <a:cs typeface="+mn-cs"/>
              </a:rPr>
              <a:t>Mutat</a:t>
            </a:r>
            <a:r>
              <a:rPr lang="en-AU" sz="1200" kern="1200" dirty="0">
                <a:solidFill>
                  <a:schemeClr val="tx1"/>
                </a:solidFill>
                <a:effectLst/>
                <a:latin typeface="+mn-lt"/>
                <a:ea typeface="+mn-ea"/>
                <a:cs typeface="+mn-cs"/>
              </a:rPr>
              <a:t> 2011;32(8):</a:t>
            </a:r>
            <a:r>
              <a:rPr lang="en-AU" sz="1200" kern="1200">
                <a:solidFill>
                  <a:schemeClr val="tx1"/>
                </a:solidFill>
                <a:effectLst/>
                <a:latin typeface="+mn-lt"/>
                <a:ea typeface="+mn-ea"/>
                <a:cs typeface="+mn-cs"/>
              </a:rPr>
              <a:t>956-964.</a:t>
            </a:r>
            <a:endParaRPr lang="en-AU" sz="1200" kern="1200" dirty="0">
              <a:solidFill>
                <a:schemeClr val="tx1"/>
              </a:solidFill>
              <a:effectLst/>
              <a:latin typeface="+mn-lt"/>
              <a:ea typeface="+mn-ea"/>
              <a:cs typeface="+mn-cs"/>
            </a:endParaRPr>
          </a:p>
          <a:p>
            <a:pPr lvl="0"/>
            <a:r>
              <a:rPr lang="en-AU" sz="1200" kern="1200" dirty="0">
                <a:solidFill>
                  <a:schemeClr val="tx1"/>
                </a:solidFill>
                <a:effectLst/>
                <a:latin typeface="+mn-lt"/>
                <a:ea typeface="+mn-ea"/>
                <a:cs typeface="+mn-cs"/>
              </a:rPr>
              <a:t>Behrens MI, </a:t>
            </a:r>
            <a:r>
              <a:rPr lang="en-AU" sz="1200" kern="1200" dirty="0" err="1">
                <a:solidFill>
                  <a:schemeClr val="tx1"/>
                </a:solidFill>
                <a:effectLst/>
                <a:latin typeface="+mn-lt"/>
                <a:ea typeface="+mn-ea"/>
                <a:cs typeface="+mn-cs"/>
              </a:rPr>
              <a:t>Brüggemann</a:t>
            </a:r>
            <a:r>
              <a:rPr lang="en-AU" sz="1200" kern="1200" dirty="0">
                <a:solidFill>
                  <a:schemeClr val="tx1"/>
                </a:solidFill>
                <a:effectLst/>
                <a:latin typeface="+mn-lt"/>
                <a:ea typeface="+mn-ea"/>
                <a:cs typeface="+mn-cs"/>
              </a:rPr>
              <a:t> N, Chana P, et al. Clinical spectrum of </a:t>
            </a:r>
            <a:r>
              <a:rPr lang="en-AU" sz="1200" kern="1200" dirty="0" err="1">
                <a:solidFill>
                  <a:schemeClr val="tx1"/>
                </a:solidFill>
                <a:effectLst/>
                <a:latin typeface="+mn-lt"/>
                <a:ea typeface="+mn-ea"/>
                <a:cs typeface="+mn-cs"/>
              </a:rPr>
              <a:t>Kufor-Rakeb</a:t>
            </a:r>
            <a:r>
              <a:rPr lang="en-AU" sz="1200" kern="1200" dirty="0">
                <a:solidFill>
                  <a:schemeClr val="tx1"/>
                </a:solidFill>
                <a:effectLst/>
                <a:latin typeface="+mn-lt"/>
                <a:ea typeface="+mn-ea"/>
                <a:cs typeface="+mn-cs"/>
              </a:rPr>
              <a:t> Syndrome in the Chilean kindred with ATP13A2 mutations. Mov </a:t>
            </a:r>
            <a:r>
              <a:rPr lang="en-AU" sz="1200" kern="1200" dirty="0" err="1">
                <a:solidFill>
                  <a:schemeClr val="tx1"/>
                </a:solidFill>
                <a:effectLst/>
                <a:latin typeface="+mn-lt"/>
                <a:ea typeface="+mn-ea"/>
                <a:cs typeface="+mn-cs"/>
              </a:rPr>
              <a:t>Disord</a:t>
            </a:r>
            <a:r>
              <a:rPr lang="en-AU" sz="1200" kern="1200" dirty="0">
                <a:solidFill>
                  <a:schemeClr val="tx1"/>
                </a:solidFill>
                <a:effectLst/>
                <a:latin typeface="+mn-lt"/>
                <a:ea typeface="+mn-ea"/>
                <a:cs typeface="+mn-cs"/>
              </a:rPr>
              <a:t> 2010;25(12):1929-1937.</a:t>
            </a:r>
          </a:p>
          <a:p>
            <a:endParaRPr lang="en-US" sz="12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5"/>
          </p:nvPr>
        </p:nvSpPr>
        <p:spPr/>
        <p:txBody>
          <a:bodyPr/>
          <a:lstStyle/>
          <a:p>
            <a:fld id="{0E802FC5-D8ED-432A-B5FA-A6526FF90EC2}" type="slidenum">
              <a:rPr lang="en-US" smtClean="0"/>
              <a:t>4</a:t>
            </a:fld>
            <a:endParaRPr lang="en-US"/>
          </a:p>
        </p:txBody>
      </p:sp>
    </p:spTree>
    <p:extLst>
      <p:ext uri="{BB962C8B-B14F-4D97-AF65-F5344CB8AC3E}">
        <p14:creationId xmlns:p14="http://schemas.microsoft.com/office/powerpoint/2010/main" val="1014558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EBFC-2324-3B45-B2BC-CF4EFE6CE394}"/>
              </a:ext>
            </a:extLst>
          </p:cNvPr>
          <p:cNvSpPr>
            <a:spLocks noGrp="1"/>
          </p:cNvSpPr>
          <p:nvPr>
            <p:ph type="ctrTitle"/>
          </p:nvPr>
        </p:nvSpPr>
        <p:spPr>
          <a:xfrm>
            <a:off x="873777" y="1122363"/>
            <a:ext cx="10670512" cy="2387600"/>
          </a:xfrm>
        </p:spPr>
        <p:txBody>
          <a:bodyPr anchor="b"/>
          <a:lstStyle>
            <a:lvl1pPr algn="ctr">
              <a:lnSpc>
                <a:spcPct val="80000"/>
              </a:lnSpc>
              <a:defRPr sz="6000" spc="-100" baseline="0"/>
            </a:lvl1pPr>
          </a:lstStyle>
          <a:p>
            <a:r>
              <a:rPr lang="en-US" dirty="0"/>
              <a:t>Click to edit Master title style</a:t>
            </a:r>
          </a:p>
        </p:txBody>
      </p:sp>
      <p:sp>
        <p:nvSpPr>
          <p:cNvPr id="3" name="Subtitle 2">
            <a:extLst>
              <a:ext uri="{FF2B5EF4-FFF2-40B4-BE49-F238E27FC236}">
                <a16:creationId xmlns:a16="http://schemas.microsoft.com/office/drawing/2014/main" id="{7EF36CAC-0D31-9F49-9E9F-084E893CD9A0}"/>
              </a:ext>
            </a:extLst>
          </p:cNvPr>
          <p:cNvSpPr>
            <a:spLocks noGrp="1"/>
          </p:cNvSpPr>
          <p:nvPr>
            <p:ph type="subTitle" idx="1"/>
          </p:nvPr>
        </p:nvSpPr>
        <p:spPr>
          <a:xfrm>
            <a:off x="873777" y="3602038"/>
            <a:ext cx="1067051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2" name="Picture 11">
            <a:extLst>
              <a:ext uri="{FF2B5EF4-FFF2-40B4-BE49-F238E27FC236}">
                <a16:creationId xmlns:a16="http://schemas.microsoft.com/office/drawing/2014/main" id="{CDD6D708-E83F-EF41-932A-073B7BF574E3}"/>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13" name="Picture 12">
            <a:extLst>
              <a:ext uri="{FF2B5EF4-FFF2-40B4-BE49-F238E27FC236}">
                <a16:creationId xmlns:a16="http://schemas.microsoft.com/office/drawing/2014/main" id="{2F521108-5E80-D64F-9572-6A2690301C28}"/>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14" name="Straight Connector 13">
            <a:extLst>
              <a:ext uri="{FF2B5EF4-FFF2-40B4-BE49-F238E27FC236}">
                <a16:creationId xmlns:a16="http://schemas.microsoft.com/office/drawing/2014/main" id="{A5B8F8B5-DF68-A646-AA14-99B24DE39958}"/>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7448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727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627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41A53-9B07-DF4A-AC40-7BF97CF40F34}"/>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0356B5E-4F9D-2446-ADA1-979B75DD2486}"/>
              </a:ext>
            </a:extLst>
          </p:cNvPr>
          <p:cNvSpPr>
            <a:spLocks noGrp="1"/>
          </p:cNvSpPr>
          <p:nvPr>
            <p:ph idx="1"/>
          </p:nvPr>
        </p:nvSpPr>
        <p:spPr/>
        <p:txBody>
          <a:bodyPr/>
          <a:lstStyle>
            <a:lvl1pPr>
              <a:spcBef>
                <a:spcPts val="1100"/>
              </a:spcBef>
              <a:defRPr/>
            </a:lvl1pPr>
            <a:lvl2pPr>
              <a:spcBef>
                <a:spcPts val="800"/>
              </a:spcBef>
              <a:defRPr/>
            </a:lvl2pPr>
            <a:lvl3pPr>
              <a:spcBef>
                <a:spcPts val="600"/>
              </a:spcBef>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CDAFA28F-B750-874B-B349-803073DF80BD}"/>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8" name="Picture 7">
            <a:extLst>
              <a:ext uri="{FF2B5EF4-FFF2-40B4-BE49-F238E27FC236}">
                <a16:creationId xmlns:a16="http://schemas.microsoft.com/office/drawing/2014/main" id="{D397A64C-ACBD-6F4D-93F8-4F3B3D889F33}"/>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9" name="Straight Connector 8">
            <a:extLst>
              <a:ext uri="{FF2B5EF4-FFF2-40B4-BE49-F238E27FC236}">
                <a16:creationId xmlns:a16="http://schemas.microsoft.com/office/drawing/2014/main" id="{AA95017A-1C8C-5D47-A269-FEC516306EEE}"/>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309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66871-BA6F-5B40-8367-906D6BEF675B}"/>
              </a:ext>
            </a:extLst>
          </p:cNvPr>
          <p:cNvSpPr>
            <a:spLocks noGrp="1"/>
          </p:cNvSpPr>
          <p:nvPr>
            <p:ph type="title"/>
          </p:nvPr>
        </p:nvSpPr>
        <p:spPr>
          <a:xfrm>
            <a:off x="831849" y="1709738"/>
            <a:ext cx="10712445" cy="2852737"/>
          </a:xfrm>
        </p:spPr>
        <p:txBody>
          <a:bodyPr anchor="b"/>
          <a:lstStyle>
            <a:lvl1pPr>
              <a:defRPr sz="6000" spc="-150" baseline="0"/>
            </a:lvl1pPr>
          </a:lstStyle>
          <a:p>
            <a:r>
              <a:rPr lang="en-US" dirty="0"/>
              <a:t>Click to edit Master title style</a:t>
            </a:r>
          </a:p>
        </p:txBody>
      </p:sp>
      <p:sp>
        <p:nvSpPr>
          <p:cNvPr id="3" name="Text Placeholder 2">
            <a:extLst>
              <a:ext uri="{FF2B5EF4-FFF2-40B4-BE49-F238E27FC236}">
                <a16:creationId xmlns:a16="http://schemas.microsoft.com/office/drawing/2014/main" id="{2543E4DB-7DF6-144A-84D6-0E4970FB4DC4}"/>
              </a:ext>
            </a:extLst>
          </p:cNvPr>
          <p:cNvSpPr>
            <a:spLocks noGrp="1"/>
          </p:cNvSpPr>
          <p:nvPr>
            <p:ph type="body" idx="1"/>
          </p:nvPr>
        </p:nvSpPr>
        <p:spPr>
          <a:xfrm>
            <a:off x="831849" y="4589463"/>
            <a:ext cx="1071244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AAE82BA4-AC08-9A41-8CC4-E2DDC67C1256}"/>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8" name="Picture 7">
            <a:extLst>
              <a:ext uri="{FF2B5EF4-FFF2-40B4-BE49-F238E27FC236}">
                <a16:creationId xmlns:a16="http://schemas.microsoft.com/office/drawing/2014/main" id="{F17B6A6C-97FF-AE41-B21F-D3792A617C75}"/>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9" name="Straight Connector 8">
            <a:extLst>
              <a:ext uri="{FF2B5EF4-FFF2-40B4-BE49-F238E27FC236}">
                <a16:creationId xmlns:a16="http://schemas.microsoft.com/office/drawing/2014/main" id="{F231892D-11DD-2E48-86AB-A4D7331C1390}"/>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562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8271F-8406-E04C-86C5-9970401A6B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8BDF0E-7A1E-6047-933B-CB601FBF63D3}"/>
              </a:ext>
            </a:extLst>
          </p:cNvPr>
          <p:cNvSpPr>
            <a:spLocks noGrp="1"/>
          </p:cNvSpPr>
          <p:nvPr>
            <p:ph sz="half" idx="1"/>
          </p:nvPr>
        </p:nvSpPr>
        <p:spPr>
          <a:xfrm>
            <a:off x="838199" y="1825625"/>
            <a:ext cx="528008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6D797C-594F-1F49-8ED0-8E2FE0891DD1}"/>
              </a:ext>
            </a:extLst>
          </p:cNvPr>
          <p:cNvSpPr>
            <a:spLocks noGrp="1"/>
          </p:cNvSpPr>
          <p:nvPr>
            <p:ph sz="half" idx="2"/>
          </p:nvPr>
        </p:nvSpPr>
        <p:spPr>
          <a:xfrm>
            <a:off x="6264218" y="1825625"/>
            <a:ext cx="528008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C2A5FC1C-D054-E445-83A2-7A8141C5F843}"/>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9" name="Picture 8">
            <a:extLst>
              <a:ext uri="{FF2B5EF4-FFF2-40B4-BE49-F238E27FC236}">
                <a16:creationId xmlns:a16="http://schemas.microsoft.com/office/drawing/2014/main" id="{3FFD5C6F-605F-6743-A37C-6CE4BB629708}"/>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10" name="Straight Connector 9">
            <a:extLst>
              <a:ext uri="{FF2B5EF4-FFF2-40B4-BE49-F238E27FC236}">
                <a16:creationId xmlns:a16="http://schemas.microsoft.com/office/drawing/2014/main" id="{573F95B9-3BE5-6344-B93E-A2D0B7515C22}"/>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0278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8239B-5228-404F-BF95-971E9EB30484}"/>
              </a:ext>
            </a:extLst>
          </p:cNvPr>
          <p:cNvSpPr>
            <a:spLocks noGrp="1"/>
          </p:cNvSpPr>
          <p:nvPr>
            <p:ph type="title"/>
          </p:nvPr>
        </p:nvSpPr>
        <p:spPr>
          <a:xfrm>
            <a:off x="839787" y="365125"/>
            <a:ext cx="10704503"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F5FC127E-2184-E142-BE06-C942CBEDB40A}"/>
              </a:ext>
            </a:extLst>
          </p:cNvPr>
          <p:cNvSpPr>
            <a:spLocks noGrp="1"/>
          </p:cNvSpPr>
          <p:nvPr>
            <p:ph type="body" idx="1"/>
          </p:nvPr>
        </p:nvSpPr>
        <p:spPr>
          <a:xfrm>
            <a:off x="839788" y="1681163"/>
            <a:ext cx="5258886" cy="823912"/>
          </a:xfrm>
        </p:spPr>
        <p:txBody>
          <a:bodyPr anchor="b"/>
          <a:lstStyle>
            <a:lvl1pPr marL="0" indent="0">
              <a:buNone/>
              <a:defRPr sz="3000" b="1" i="0">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4CDCFEF-4DE4-5143-8A46-62876E45C7EF}"/>
              </a:ext>
            </a:extLst>
          </p:cNvPr>
          <p:cNvSpPr>
            <a:spLocks noGrp="1"/>
          </p:cNvSpPr>
          <p:nvPr>
            <p:ph sz="half" idx="2"/>
          </p:nvPr>
        </p:nvSpPr>
        <p:spPr>
          <a:xfrm>
            <a:off x="839788" y="2505075"/>
            <a:ext cx="5258886"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1DF3E4A-6A88-6346-948A-DC32CACA3F70}"/>
              </a:ext>
            </a:extLst>
          </p:cNvPr>
          <p:cNvSpPr>
            <a:spLocks noGrp="1"/>
          </p:cNvSpPr>
          <p:nvPr>
            <p:ph type="body" sz="quarter" idx="3"/>
          </p:nvPr>
        </p:nvSpPr>
        <p:spPr>
          <a:xfrm>
            <a:off x="6259511" y="1681163"/>
            <a:ext cx="5284785" cy="823912"/>
          </a:xfrm>
        </p:spPr>
        <p:txBody>
          <a:bodyPr anchor="b"/>
          <a:lstStyle>
            <a:lvl1pPr marL="0" indent="0">
              <a:buNone/>
              <a:defRPr sz="3000" b="1" i="0">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A5DA5EC0-0E40-7C48-9DD2-67A8991B918F}"/>
              </a:ext>
            </a:extLst>
          </p:cNvPr>
          <p:cNvSpPr>
            <a:spLocks noGrp="1"/>
          </p:cNvSpPr>
          <p:nvPr>
            <p:ph sz="quarter" idx="4"/>
          </p:nvPr>
        </p:nvSpPr>
        <p:spPr>
          <a:xfrm>
            <a:off x="6259511" y="2505075"/>
            <a:ext cx="528478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EFBA8EF2-CE8B-0C4C-925B-A5B85DA220F9}"/>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11" name="Picture 10">
            <a:extLst>
              <a:ext uri="{FF2B5EF4-FFF2-40B4-BE49-F238E27FC236}">
                <a16:creationId xmlns:a16="http://schemas.microsoft.com/office/drawing/2014/main" id="{5F5615BE-4C4C-7A4C-8746-5D04D41EDE9E}"/>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12" name="Straight Connector 11">
            <a:extLst>
              <a:ext uri="{FF2B5EF4-FFF2-40B4-BE49-F238E27FC236}">
                <a16:creationId xmlns:a16="http://schemas.microsoft.com/office/drawing/2014/main" id="{665C4ACD-295C-7A43-AC90-82FC2D18C8F1}"/>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3046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77330-16C8-D14E-89B2-7FA93BE29D9C}"/>
              </a:ext>
            </a:extLst>
          </p:cNvPr>
          <p:cNvSpPr>
            <a:spLocks noGrp="1"/>
          </p:cNvSpPr>
          <p:nvPr>
            <p:ph type="title"/>
          </p:nvPr>
        </p:nvSpPr>
        <p:spPr/>
        <p:txBody>
          <a:bodyPr/>
          <a:lstStyle/>
          <a:p>
            <a:r>
              <a:rPr lang="en-US"/>
              <a:t>Click to edit Master title style</a:t>
            </a:r>
          </a:p>
        </p:txBody>
      </p:sp>
      <p:pic>
        <p:nvPicPr>
          <p:cNvPr id="6" name="Picture 5">
            <a:extLst>
              <a:ext uri="{FF2B5EF4-FFF2-40B4-BE49-F238E27FC236}">
                <a16:creationId xmlns:a16="http://schemas.microsoft.com/office/drawing/2014/main" id="{50609EB8-115B-184B-89C8-FAC329D1DA52}"/>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7" name="Picture 6">
            <a:extLst>
              <a:ext uri="{FF2B5EF4-FFF2-40B4-BE49-F238E27FC236}">
                <a16:creationId xmlns:a16="http://schemas.microsoft.com/office/drawing/2014/main" id="{D6723898-799F-224C-B305-F5D82C627696}"/>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8" name="Straight Connector 7">
            <a:extLst>
              <a:ext uri="{FF2B5EF4-FFF2-40B4-BE49-F238E27FC236}">
                <a16:creationId xmlns:a16="http://schemas.microsoft.com/office/drawing/2014/main" id="{7324A33B-B42D-3C46-8906-8461212C5120}"/>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7640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1649D-01BC-E341-98F1-FE00BE705D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FAD8F7-6BCE-8A4F-A5AE-ECAFF1B8D369}"/>
              </a:ext>
            </a:extLst>
          </p:cNvPr>
          <p:cNvSpPr>
            <a:spLocks noGrp="1"/>
          </p:cNvSpPr>
          <p:nvPr>
            <p:ph idx="1"/>
          </p:nvPr>
        </p:nvSpPr>
        <p:spPr>
          <a:xfrm>
            <a:off x="5183187" y="987425"/>
            <a:ext cx="6361103" cy="5133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357B8E-E0AB-684B-8CCF-E3E2118B3E5C}"/>
              </a:ext>
            </a:extLst>
          </p:cNvPr>
          <p:cNvSpPr>
            <a:spLocks noGrp="1"/>
          </p:cNvSpPr>
          <p:nvPr>
            <p:ph type="body" sz="half" idx="2"/>
          </p:nvPr>
        </p:nvSpPr>
        <p:spPr>
          <a:xfrm>
            <a:off x="839788" y="2057400"/>
            <a:ext cx="3932237" cy="40637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C7BD0593-647F-F349-B811-79D2AACF98A3}"/>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9" name="Picture 8">
            <a:extLst>
              <a:ext uri="{FF2B5EF4-FFF2-40B4-BE49-F238E27FC236}">
                <a16:creationId xmlns:a16="http://schemas.microsoft.com/office/drawing/2014/main" id="{312E047E-EF1E-724B-979B-6657EE62F32D}"/>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10" name="Straight Connector 9">
            <a:extLst>
              <a:ext uri="{FF2B5EF4-FFF2-40B4-BE49-F238E27FC236}">
                <a16:creationId xmlns:a16="http://schemas.microsoft.com/office/drawing/2014/main" id="{D5C4EC78-B7C2-7143-A3A7-F06F23F9C460}"/>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649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5B6E4-B4A7-AC45-8E34-6BC606D1B2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788616-B846-9749-BF04-744294881C21}"/>
              </a:ext>
            </a:extLst>
          </p:cNvPr>
          <p:cNvSpPr>
            <a:spLocks noGrp="1"/>
          </p:cNvSpPr>
          <p:nvPr>
            <p:ph type="pic" idx="1"/>
          </p:nvPr>
        </p:nvSpPr>
        <p:spPr>
          <a:xfrm>
            <a:off x="5183188" y="987425"/>
            <a:ext cx="6172200" cy="5133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6FE0DB-9F2A-174A-8721-AD23C0A89D45}"/>
              </a:ext>
            </a:extLst>
          </p:cNvPr>
          <p:cNvSpPr>
            <a:spLocks noGrp="1"/>
          </p:cNvSpPr>
          <p:nvPr>
            <p:ph type="body" sz="half" idx="2"/>
          </p:nvPr>
        </p:nvSpPr>
        <p:spPr>
          <a:xfrm>
            <a:off x="839788" y="2057400"/>
            <a:ext cx="3932237" cy="40637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a:extLst>
              <a:ext uri="{FF2B5EF4-FFF2-40B4-BE49-F238E27FC236}">
                <a16:creationId xmlns:a16="http://schemas.microsoft.com/office/drawing/2014/main" id="{5CE4B625-1895-704C-8675-1211F2AB9496}"/>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9" name="Picture 8">
            <a:extLst>
              <a:ext uri="{FF2B5EF4-FFF2-40B4-BE49-F238E27FC236}">
                <a16:creationId xmlns:a16="http://schemas.microsoft.com/office/drawing/2014/main" id="{D2EB2812-A870-4741-8184-E6ECE4EEF43F}"/>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10" name="Straight Connector 9">
            <a:extLst>
              <a:ext uri="{FF2B5EF4-FFF2-40B4-BE49-F238E27FC236}">
                <a16:creationId xmlns:a16="http://schemas.microsoft.com/office/drawing/2014/main" id="{3790FFC8-003A-E74C-8497-6CB38FBB40E9}"/>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4282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3549FE9-1F21-CD4D-A7E3-E121222F7F6B}"/>
              </a:ext>
            </a:extLst>
          </p:cNvPr>
          <p:cNvPicPr>
            <a:picLocks noChangeAspect="1"/>
          </p:cNvPicPr>
          <p:nvPr userDrawn="1"/>
        </p:nvPicPr>
        <p:blipFill>
          <a:blip r:embed="rId2"/>
          <a:stretch>
            <a:fillRect/>
          </a:stretch>
        </p:blipFill>
        <p:spPr>
          <a:xfrm>
            <a:off x="4584021" y="6329907"/>
            <a:ext cx="1748942" cy="439660"/>
          </a:xfrm>
          <a:prstGeom prst="rect">
            <a:avLst/>
          </a:prstGeom>
        </p:spPr>
      </p:pic>
      <p:pic>
        <p:nvPicPr>
          <p:cNvPr id="6" name="Picture 5">
            <a:extLst>
              <a:ext uri="{FF2B5EF4-FFF2-40B4-BE49-F238E27FC236}">
                <a16:creationId xmlns:a16="http://schemas.microsoft.com/office/drawing/2014/main" id="{940E9DC0-E7EB-6941-B4F7-2148F11B1F7B}"/>
              </a:ext>
            </a:extLst>
          </p:cNvPr>
          <p:cNvPicPr>
            <a:picLocks noChangeAspect="1"/>
          </p:cNvPicPr>
          <p:nvPr userDrawn="1"/>
        </p:nvPicPr>
        <p:blipFill>
          <a:blip r:embed="rId3"/>
          <a:stretch>
            <a:fillRect/>
          </a:stretch>
        </p:blipFill>
        <p:spPr>
          <a:xfrm>
            <a:off x="6453789" y="6121100"/>
            <a:ext cx="1511814" cy="643085"/>
          </a:xfrm>
          <a:prstGeom prst="rect">
            <a:avLst/>
          </a:prstGeom>
        </p:spPr>
      </p:pic>
      <p:cxnSp>
        <p:nvCxnSpPr>
          <p:cNvPr id="7" name="Straight Connector 6">
            <a:extLst>
              <a:ext uri="{FF2B5EF4-FFF2-40B4-BE49-F238E27FC236}">
                <a16:creationId xmlns:a16="http://schemas.microsoft.com/office/drawing/2014/main" id="{CFB84BF8-AF00-2A47-81A0-DB0FA4B13C09}"/>
              </a:ext>
            </a:extLst>
          </p:cNvPr>
          <p:cNvCxnSpPr/>
          <p:nvPr userDrawn="1"/>
        </p:nvCxnSpPr>
        <p:spPr>
          <a:xfrm>
            <a:off x="6453789" y="6217920"/>
            <a:ext cx="0" cy="4518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2794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BF8BA-FFFA-5B49-A645-DA1B51EB9E16}"/>
              </a:ext>
            </a:extLst>
          </p:cNvPr>
          <p:cNvSpPr>
            <a:spLocks noGrp="1"/>
          </p:cNvSpPr>
          <p:nvPr>
            <p:ph type="title"/>
          </p:nvPr>
        </p:nvSpPr>
        <p:spPr>
          <a:xfrm>
            <a:off x="838200" y="225276"/>
            <a:ext cx="10706100" cy="117180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E238506-69D7-3348-9AD1-EBE927EF21AB}"/>
              </a:ext>
            </a:extLst>
          </p:cNvPr>
          <p:cNvSpPr>
            <a:spLocks noGrp="1"/>
          </p:cNvSpPr>
          <p:nvPr>
            <p:ph type="body" idx="1"/>
          </p:nvPr>
        </p:nvSpPr>
        <p:spPr>
          <a:xfrm>
            <a:off x="838200" y="1509079"/>
            <a:ext cx="10706100" cy="482082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46EAC31B-1A01-294F-A844-16A0D28C04CB}"/>
              </a:ext>
            </a:extLst>
          </p:cNvPr>
          <p:cNvSpPr/>
          <p:nvPr userDrawn="1"/>
        </p:nvSpPr>
        <p:spPr>
          <a:xfrm>
            <a:off x="0" y="0"/>
            <a:ext cx="322729" cy="6858000"/>
          </a:xfrm>
          <a:prstGeom prst="rect">
            <a:avLst/>
          </a:prstGeom>
          <a:solidFill>
            <a:srgbClr val="006D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05439AE-7F11-0A48-8273-B910EFE57EF2}"/>
              </a:ext>
            </a:extLst>
          </p:cNvPr>
          <p:cNvSpPr txBox="1"/>
          <p:nvPr userDrawn="1"/>
        </p:nvSpPr>
        <p:spPr>
          <a:xfrm>
            <a:off x="838200" y="6492875"/>
            <a:ext cx="3037840"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tint val="75000"/>
                  </a:prstClr>
                </a:solidFill>
                <a:effectLst/>
                <a:uLnTx/>
                <a:uFillTx/>
                <a:latin typeface="Calibri" panose="020F0502020204030204" pitchFamily="34" charset="0"/>
                <a:ea typeface="+mn-ea"/>
                <a:cs typeface="+mn-cs"/>
              </a:rPr>
              <a:t>Confidential. © 2021 American Academy of Neurology</a:t>
            </a:r>
            <a:endParaRPr lang="en-US" dirty="0"/>
          </a:p>
        </p:txBody>
      </p:sp>
      <p:sp>
        <p:nvSpPr>
          <p:cNvPr id="9" name="TextBox 8">
            <a:extLst>
              <a:ext uri="{FF2B5EF4-FFF2-40B4-BE49-F238E27FC236}">
                <a16:creationId xmlns:a16="http://schemas.microsoft.com/office/drawing/2014/main" id="{858A0F39-BAD0-2D4D-8E02-3FA17BA79B5F}"/>
              </a:ext>
            </a:extLst>
          </p:cNvPr>
          <p:cNvSpPr txBox="1"/>
          <p:nvPr userDrawn="1"/>
        </p:nvSpPr>
        <p:spPr>
          <a:xfrm>
            <a:off x="8498842" y="6492875"/>
            <a:ext cx="3037840" cy="2308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25D3C1-E271-5D44-9F02-3945EF68A760}"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pitchFamily="34" charset="0"/>
                <a:ea typeface="+mn-ea"/>
                <a:cs typeface="+mn-cs"/>
              </a:rPr>
              <a:t>‹#›</a:t>
            </a:fld>
            <a:endParaRPr lang="en-US" dirty="0"/>
          </a:p>
        </p:txBody>
      </p:sp>
    </p:spTree>
    <p:extLst>
      <p:ext uri="{BB962C8B-B14F-4D97-AF65-F5344CB8AC3E}">
        <p14:creationId xmlns:p14="http://schemas.microsoft.com/office/powerpoint/2010/main" val="2135109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5" r:id="rId9"/>
    <p:sldLayoutId id="2147483658" r:id="rId10"/>
  </p:sldLayoutIdLst>
  <p:hf sldNum="0" hdr="0" ftr="0" dt="0"/>
  <p:txStyles>
    <p:titleStyle>
      <a:lvl1pPr algn="l" defTabSz="914400" rtl="0" eaLnBrk="1" latinLnBrk="0" hangingPunct="1">
        <a:lnSpc>
          <a:spcPct val="80000"/>
        </a:lnSpc>
        <a:spcBef>
          <a:spcPct val="0"/>
        </a:spcBef>
        <a:buNone/>
        <a:defRPr sz="3800" b="1" i="0" kern="1200" spc="-100" baseline="0">
          <a:solidFill>
            <a:srgbClr val="006D48"/>
          </a:solidFill>
          <a:latin typeface="Arial" panose="020B0604020202020204" pitchFamily="34" charset="0"/>
          <a:ea typeface="+mj-ea"/>
          <a:cs typeface="Calibri" panose="020F0502020204030204" pitchFamily="34" charset="0"/>
        </a:defRPr>
      </a:lvl1pPr>
    </p:titleStyle>
    <p:bodyStyle>
      <a:lvl1pPr marL="180975" indent="-180975" algn="l" defTabSz="914400" rtl="0" eaLnBrk="1" latinLnBrk="0" hangingPunct="1">
        <a:lnSpc>
          <a:spcPct val="90000"/>
        </a:lnSpc>
        <a:spcBef>
          <a:spcPts val="1000"/>
        </a:spcBef>
        <a:buClr>
          <a:srgbClr val="006D48"/>
        </a:buClr>
        <a:buFont typeface="Wingdings" pitchFamily="2" charset="2"/>
        <a:buChar char="§"/>
        <a:tabLst/>
        <a:defRPr sz="3000" b="0" i="0" kern="1200" spc="-100" baseline="0">
          <a:solidFill>
            <a:schemeClr val="tx1"/>
          </a:solidFill>
          <a:latin typeface="Calibri Light" panose="020F0302020204030204" pitchFamily="34" charset="0"/>
          <a:ea typeface="+mn-ea"/>
          <a:cs typeface="Calibri Light" panose="020F0302020204030204" pitchFamily="34" charset="0"/>
        </a:defRPr>
      </a:lvl1pPr>
      <a:lvl2pPr marL="404813" indent="-171450" algn="l" defTabSz="914400" rtl="0" eaLnBrk="1" latinLnBrk="0" hangingPunct="1">
        <a:lnSpc>
          <a:spcPct val="85000"/>
        </a:lnSpc>
        <a:spcBef>
          <a:spcPts val="600"/>
        </a:spcBef>
        <a:buClr>
          <a:srgbClr val="006D48"/>
        </a:buClr>
        <a:buFont typeface="Arial" panose="020B0604020202020204" pitchFamily="34" charset="0"/>
        <a:buChar char="•"/>
        <a:tabLst/>
        <a:defRPr sz="2600" b="0" i="0" kern="1200" spc="-50" baseline="0">
          <a:solidFill>
            <a:schemeClr val="tx1"/>
          </a:solidFill>
          <a:latin typeface="Calibri Light" panose="020F0302020204030204" pitchFamily="34" charset="0"/>
          <a:ea typeface="+mn-ea"/>
          <a:cs typeface="Calibri Light" panose="020F0302020204030204" pitchFamily="34" charset="0"/>
        </a:defRPr>
      </a:lvl2pPr>
      <a:lvl3pPr marL="628650" indent="-169863" algn="l" defTabSz="914400" rtl="0" eaLnBrk="1" latinLnBrk="0" hangingPunct="1">
        <a:lnSpc>
          <a:spcPct val="90000"/>
        </a:lnSpc>
        <a:spcBef>
          <a:spcPts val="500"/>
        </a:spcBef>
        <a:buClr>
          <a:srgbClr val="006D48"/>
        </a:buClr>
        <a:buFont typeface="System Font Regular"/>
        <a:buChar char="–"/>
        <a:tabLst/>
        <a:defRPr sz="2000" b="0" i="0" kern="1200">
          <a:solidFill>
            <a:schemeClr val="tx1"/>
          </a:solidFill>
          <a:latin typeface="Calibri Light" panose="020F0302020204030204" pitchFamily="34" charset="0"/>
          <a:ea typeface="+mn-ea"/>
          <a:cs typeface="Calibri Light" panose="020F0302020204030204" pitchFamily="34" charset="0"/>
        </a:defRPr>
      </a:lvl3pPr>
      <a:lvl4pPr marL="863600" indent="-171450" algn="l" defTabSz="914400" rtl="0" eaLnBrk="1" latinLnBrk="0" hangingPunct="1">
        <a:lnSpc>
          <a:spcPct val="90000"/>
        </a:lnSpc>
        <a:spcBef>
          <a:spcPts val="500"/>
        </a:spcBef>
        <a:buClr>
          <a:srgbClr val="006D48"/>
        </a:buClr>
        <a:buFont typeface="System Font Regular"/>
        <a:buChar char="-"/>
        <a:tabLst/>
        <a:defRPr sz="1800" b="0" i="0" kern="1200">
          <a:solidFill>
            <a:schemeClr val="tx1"/>
          </a:solidFill>
          <a:latin typeface="Calibri Light" panose="020F0302020204030204" pitchFamily="34" charset="0"/>
          <a:ea typeface="+mn-ea"/>
          <a:cs typeface="Calibri Light" panose="020F0302020204030204" pitchFamily="34" charset="0"/>
        </a:defRPr>
      </a:lvl4pPr>
      <a:lvl5pPr marL="1087438" indent="-169863" algn="l" defTabSz="914400" rtl="0" eaLnBrk="1" latinLnBrk="0" hangingPunct="1">
        <a:lnSpc>
          <a:spcPct val="90000"/>
        </a:lnSpc>
        <a:spcBef>
          <a:spcPts val="500"/>
        </a:spcBef>
        <a:buClr>
          <a:srgbClr val="006D48"/>
        </a:buClr>
        <a:buFont typeface="System Font Regular"/>
        <a:buChar char="·"/>
        <a:tabLst/>
        <a:defRPr sz="1800" b="0" i="0" kern="1200">
          <a:solidFill>
            <a:schemeClr val="tx1"/>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727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neurology.org/lookup/doi/10.1212/WNL.000000000020075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949D9B6-CC47-3843-BF17-3D12EBE04FC3}"/>
              </a:ext>
            </a:extLst>
          </p:cNvPr>
          <p:cNvSpPr>
            <a:spLocks noGrp="1"/>
          </p:cNvSpPr>
          <p:nvPr>
            <p:ph type="ctrTitle" idx="4294967295"/>
          </p:nvPr>
        </p:nvSpPr>
        <p:spPr>
          <a:xfrm>
            <a:off x="1524000" y="1859798"/>
            <a:ext cx="9144000" cy="4398178"/>
          </a:xfrm>
        </p:spPr>
        <p:txBody>
          <a:bodyPr>
            <a:normAutofit/>
          </a:bodyPr>
          <a:lstStyle/>
          <a:p>
            <a:pPr algn="ctr">
              <a:spcBef>
                <a:spcPts val="600"/>
              </a:spcBef>
              <a:spcAft>
                <a:spcPts val="600"/>
              </a:spcAft>
            </a:pPr>
            <a:r>
              <a:rPr lang="en-US" altLang="en-US" sz="4400" b="1" dirty="0">
                <a:latin typeface="+mn-lt"/>
              </a:rPr>
              <a:t>Resident &amp; Fellow Section</a:t>
            </a:r>
            <a:br>
              <a:rPr lang="en-US" altLang="en-US" sz="4400" b="1" dirty="0">
                <a:latin typeface="+mn-lt"/>
              </a:rPr>
            </a:br>
            <a:r>
              <a:rPr lang="en-US" altLang="en-US" sz="4400" b="1" dirty="0">
                <a:latin typeface="+mn-lt"/>
              </a:rPr>
              <a:t>Teaching Video </a:t>
            </a:r>
            <a:r>
              <a:rPr lang="en-US" altLang="en-US" sz="4400" b="1" dirty="0" err="1">
                <a:latin typeface="+mn-lt"/>
              </a:rPr>
              <a:t>NeuroImage</a:t>
            </a:r>
            <a:br>
              <a:rPr lang="en-US" altLang="en-US" sz="3200" b="1" dirty="0">
                <a:latin typeface="Calibri" pitchFamily="34" charset="0"/>
              </a:rPr>
            </a:br>
            <a:br>
              <a:rPr lang="en-US" altLang="en-US" sz="3200" b="1" dirty="0">
                <a:latin typeface="Calibri" pitchFamily="34" charset="0"/>
              </a:rPr>
            </a:br>
            <a:br>
              <a:rPr lang="en-US" altLang="en-US" sz="3200" b="1" dirty="0">
                <a:latin typeface="Calibri" pitchFamily="34" charset="0"/>
              </a:rPr>
            </a:br>
            <a:br>
              <a:rPr lang="en-US" altLang="en-US" sz="3200" b="1" dirty="0">
                <a:latin typeface="Calibri" pitchFamily="34" charset="0"/>
              </a:rPr>
            </a:br>
            <a:r>
              <a:rPr lang="en-US" altLang="en-US" sz="3600" b="0" dirty="0">
                <a:latin typeface="+mn-lt"/>
              </a:rPr>
              <a:t>Two siblings with adolescent-onset dystonia-parkinsonism and myoclonus</a:t>
            </a:r>
            <a:br>
              <a:rPr lang="en-US" altLang="en-US" sz="3600" b="0" dirty="0">
                <a:latin typeface="+mn-lt"/>
              </a:rPr>
            </a:br>
            <a:endParaRPr lang="en-US" sz="3600" b="0" spc="-100" dirty="0">
              <a:solidFill>
                <a:schemeClr val="tx1">
                  <a:lumMod val="95000"/>
                  <a:lumOff val="5000"/>
                </a:schemeClr>
              </a:solidFill>
              <a:latin typeface="+mn-lt"/>
            </a:endParaRPr>
          </a:p>
        </p:txBody>
      </p:sp>
      <p:pic>
        <p:nvPicPr>
          <p:cNvPr id="8" name="Picture 7">
            <a:extLst>
              <a:ext uri="{FF2B5EF4-FFF2-40B4-BE49-F238E27FC236}">
                <a16:creationId xmlns:a16="http://schemas.microsoft.com/office/drawing/2014/main" id="{AD2FCF76-B8EF-1A4F-ACCB-04B72065A83D}"/>
              </a:ext>
            </a:extLst>
          </p:cNvPr>
          <p:cNvPicPr>
            <a:picLocks noChangeAspect="1"/>
          </p:cNvPicPr>
          <p:nvPr/>
        </p:nvPicPr>
        <p:blipFill>
          <a:blip r:embed="rId2"/>
          <a:stretch>
            <a:fillRect/>
          </a:stretch>
        </p:blipFill>
        <p:spPr>
          <a:xfrm>
            <a:off x="5370915" y="6121100"/>
            <a:ext cx="1511814" cy="643085"/>
          </a:xfrm>
          <a:prstGeom prst="rect">
            <a:avLst/>
          </a:prstGeom>
        </p:spPr>
      </p:pic>
      <p:pic>
        <p:nvPicPr>
          <p:cNvPr id="10" name="Picture 9" descr="Text&#10;&#10;Description automatically generated">
            <a:extLst>
              <a:ext uri="{FF2B5EF4-FFF2-40B4-BE49-F238E27FC236}">
                <a16:creationId xmlns:a16="http://schemas.microsoft.com/office/drawing/2014/main" id="{ABEA4AC9-172E-B04F-AD22-D2A5D405C514}"/>
              </a:ext>
            </a:extLst>
          </p:cNvPr>
          <p:cNvPicPr>
            <a:picLocks noChangeAspect="1"/>
          </p:cNvPicPr>
          <p:nvPr/>
        </p:nvPicPr>
        <p:blipFill>
          <a:blip r:embed="rId3"/>
          <a:stretch>
            <a:fillRect/>
          </a:stretch>
        </p:blipFill>
        <p:spPr>
          <a:xfrm>
            <a:off x="319168" y="0"/>
            <a:ext cx="11879147" cy="2185261"/>
          </a:xfrm>
          <a:prstGeom prst="rect">
            <a:avLst/>
          </a:prstGeom>
        </p:spPr>
      </p:pic>
      <p:sp>
        <p:nvSpPr>
          <p:cNvPr id="3" name="TextBox 2">
            <a:extLst>
              <a:ext uri="{FF2B5EF4-FFF2-40B4-BE49-F238E27FC236}">
                <a16:creationId xmlns:a16="http://schemas.microsoft.com/office/drawing/2014/main" id="{4AA473F1-DB7A-4D0C-9E97-EBA5B765D302}"/>
              </a:ext>
            </a:extLst>
          </p:cNvPr>
          <p:cNvSpPr txBox="1"/>
          <p:nvPr/>
        </p:nvSpPr>
        <p:spPr>
          <a:xfrm>
            <a:off x="8633705" y="6257976"/>
            <a:ext cx="3564610" cy="461665"/>
          </a:xfrm>
          <a:prstGeom prst="rect">
            <a:avLst/>
          </a:prstGeom>
          <a:noFill/>
        </p:spPr>
        <p:txBody>
          <a:bodyPr wrap="square" rtlCol="0">
            <a:spAutoFit/>
          </a:bodyPr>
          <a:lstStyle/>
          <a:p>
            <a:r>
              <a:rPr lang="en-US" sz="2400" dirty="0"/>
              <a:t>Waller SE et al.</a:t>
            </a:r>
          </a:p>
        </p:txBody>
      </p:sp>
      <p:sp>
        <p:nvSpPr>
          <p:cNvPr id="4" name="Rectangle 3">
            <a:extLst>
              <a:ext uri="{FF2B5EF4-FFF2-40B4-BE49-F238E27FC236}">
                <a16:creationId xmlns:a16="http://schemas.microsoft.com/office/drawing/2014/main" id="{860850C8-3FE1-47B0-B5A1-6DB4201793A7}"/>
              </a:ext>
            </a:extLst>
          </p:cNvPr>
          <p:cNvSpPr/>
          <p:nvPr/>
        </p:nvSpPr>
        <p:spPr>
          <a:xfrm>
            <a:off x="790414" y="6442642"/>
            <a:ext cx="733586" cy="2154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232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EB86C-0046-0847-AA19-7DC5660F0759}"/>
              </a:ext>
            </a:extLst>
          </p:cNvPr>
          <p:cNvSpPr>
            <a:spLocks noGrp="1"/>
          </p:cNvSpPr>
          <p:nvPr>
            <p:ph type="title"/>
          </p:nvPr>
        </p:nvSpPr>
        <p:spPr/>
        <p:txBody>
          <a:bodyPr>
            <a:normAutofit/>
          </a:bodyPr>
          <a:lstStyle/>
          <a:p>
            <a:r>
              <a:rPr lang="en-US" sz="4000" dirty="0"/>
              <a:t>Vignette</a:t>
            </a:r>
          </a:p>
        </p:txBody>
      </p:sp>
      <p:sp>
        <p:nvSpPr>
          <p:cNvPr id="3" name="Content Placeholder 2">
            <a:extLst>
              <a:ext uri="{FF2B5EF4-FFF2-40B4-BE49-F238E27FC236}">
                <a16:creationId xmlns:a16="http://schemas.microsoft.com/office/drawing/2014/main" id="{0E59BC63-83B2-2143-8468-F09F016CE2D4}"/>
              </a:ext>
            </a:extLst>
          </p:cNvPr>
          <p:cNvSpPr>
            <a:spLocks noGrp="1"/>
          </p:cNvSpPr>
          <p:nvPr>
            <p:ph idx="1"/>
          </p:nvPr>
        </p:nvSpPr>
        <p:spPr/>
        <p:txBody>
          <a:bodyPr>
            <a:normAutofit/>
          </a:bodyPr>
          <a:lstStyle/>
          <a:p>
            <a:endParaRPr lang="en-US" sz="44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Two Chinese-Australian siblings from nonconsanguineous parents </a:t>
            </a:r>
          </a:p>
          <a:p>
            <a:r>
              <a:rPr lang="en-US" sz="3200" dirty="0">
                <a:latin typeface="Calibri" panose="020F0502020204030204" pitchFamily="34" charset="0"/>
                <a:cs typeface="Calibri" panose="020F0502020204030204" pitchFamily="34" charset="0"/>
              </a:rPr>
              <a:t>Adolescent-onset, levodopa-responsive dystonia-parkinsonism </a:t>
            </a:r>
          </a:p>
          <a:p>
            <a:r>
              <a:rPr lang="en-US" sz="3200" dirty="0">
                <a:latin typeface="Calibri" panose="020F0502020204030204" pitchFamily="34" charset="0"/>
                <a:cs typeface="Calibri" panose="020F0502020204030204" pitchFamily="34" charset="0"/>
              </a:rPr>
              <a:t>Myoclonic jerks affecting face, palate and distal extremities</a:t>
            </a:r>
          </a:p>
          <a:p>
            <a:r>
              <a:rPr lang="en-US" sz="3200" dirty="0">
                <a:latin typeface="Calibri" panose="020F0502020204030204" pitchFamily="34" charset="0"/>
                <a:cs typeface="Calibri" panose="020F0502020204030204" pitchFamily="34" charset="0"/>
              </a:rPr>
              <a:t>Prominent anxiety </a:t>
            </a:r>
          </a:p>
          <a:p>
            <a:pPr lvl="2"/>
            <a:endParaRPr lang="en-US" dirty="0"/>
          </a:p>
        </p:txBody>
      </p:sp>
      <p:sp>
        <p:nvSpPr>
          <p:cNvPr id="4" name="Rectangle 3">
            <a:extLst>
              <a:ext uri="{FF2B5EF4-FFF2-40B4-BE49-F238E27FC236}">
                <a16:creationId xmlns:a16="http://schemas.microsoft.com/office/drawing/2014/main" id="{5012CDD2-989F-4243-8138-47F2482BB5B1}"/>
              </a:ext>
            </a:extLst>
          </p:cNvPr>
          <p:cNvSpPr/>
          <p:nvPr/>
        </p:nvSpPr>
        <p:spPr>
          <a:xfrm>
            <a:off x="838200" y="6462793"/>
            <a:ext cx="665136" cy="1699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F53447A-B45E-40C8-A413-F1E5F4038891}"/>
              </a:ext>
            </a:extLst>
          </p:cNvPr>
          <p:cNvSpPr txBox="1"/>
          <p:nvPr/>
        </p:nvSpPr>
        <p:spPr>
          <a:xfrm>
            <a:off x="8679051" y="6293838"/>
            <a:ext cx="2433234" cy="461665"/>
          </a:xfrm>
          <a:prstGeom prst="rect">
            <a:avLst/>
          </a:prstGeom>
          <a:noFill/>
        </p:spPr>
        <p:txBody>
          <a:bodyPr wrap="square" rtlCol="0">
            <a:spAutoFit/>
          </a:bodyPr>
          <a:lstStyle/>
          <a:p>
            <a:r>
              <a:rPr lang="en-US" sz="2400" dirty="0"/>
              <a:t>Waller SE et al</a:t>
            </a:r>
            <a:r>
              <a:rPr lang="en-US" dirty="0"/>
              <a:t>.</a:t>
            </a:r>
          </a:p>
        </p:txBody>
      </p:sp>
    </p:spTree>
    <p:extLst>
      <p:ext uri="{BB962C8B-B14F-4D97-AF65-F5344CB8AC3E}">
        <p14:creationId xmlns:p14="http://schemas.microsoft.com/office/powerpoint/2010/main" val="3889385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1E9FAE5-417D-8949-8720-0B69E8A38F50}"/>
              </a:ext>
            </a:extLst>
          </p:cNvPr>
          <p:cNvSpPr>
            <a:spLocks noGrp="1"/>
          </p:cNvSpPr>
          <p:nvPr>
            <p:ph type="title"/>
          </p:nvPr>
        </p:nvSpPr>
        <p:spPr/>
        <p:txBody>
          <a:bodyPr>
            <a:normAutofit/>
          </a:bodyPr>
          <a:lstStyle/>
          <a:p>
            <a:r>
              <a:rPr lang="en-US" sz="4000" dirty="0"/>
              <a:t>Imaging</a:t>
            </a:r>
          </a:p>
        </p:txBody>
      </p:sp>
      <p:sp>
        <p:nvSpPr>
          <p:cNvPr id="2" name="Rectangle 1">
            <a:extLst>
              <a:ext uri="{FF2B5EF4-FFF2-40B4-BE49-F238E27FC236}">
                <a16:creationId xmlns:a16="http://schemas.microsoft.com/office/drawing/2014/main" id="{08A361BC-EEC4-4F82-B9E4-5090FFFECA26}"/>
              </a:ext>
            </a:extLst>
          </p:cNvPr>
          <p:cNvSpPr/>
          <p:nvPr/>
        </p:nvSpPr>
        <p:spPr>
          <a:xfrm>
            <a:off x="838200" y="6447295"/>
            <a:ext cx="680634" cy="185429"/>
          </a:xfrm>
          <a:prstGeom prst="rect">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629ED3D-902F-4280-9072-9D2ACF6D914B}"/>
              </a:ext>
            </a:extLst>
          </p:cNvPr>
          <p:cNvSpPr txBox="1"/>
          <p:nvPr/>
        </p:nvSpPr>
        <p:spPr>
          <a:xfrm>
            <a:off x="8415580" y="6329906"/>
            <a:ext cx="2727701" cy="461665"/>
          </a:xfrm>
          <a:prstGeom prst="rect">
            <a:avLst/>
          </a:prstGeom>
          <a:noFill/>
        </p:spPr>
        <p:txBody>
          <a:bodyPr wrap="square" rtlCol="0">
            <a:spAutoFit/>
          </a:bodyPr>
          <a:lstStyle/>
          <a:p>
            <a:r>
              <a:rPr lang="en-US" sz="2400" dirty="0"/>
              <a:t>Waller SE et al.</a:t>
            </a:r>
          </a:p>
        </p:txBody>
      </p:sp>
      <p:sp>
        <p:nvSpPr>
          <p:cNvPr id="5" name="Content Placeholder 4">
            <a:extLst>
              <a:ext uri="{FF2B5EF4-FFF2-40B4-BE49-F238E27FC236}">
                <a16:creationId xmlns:a16="http://schemas.microsoft.com/office/drawing/2014/main" id="{0EE27E01-A904-4999-BD74-CF66AC404E72}"/>
              </a:ext>
            </a:extLst>
          </p:cNvPr>
          <p:cNvSpPr>
            <a:spLocks noGrp="1"/>
          </p:cNvSpPr>
          <p:nvPr>
            <p:ph idx="1"/>
          </p:nvPr>
        </p:nvSpPr>
        <p:spPr/>
        <p:txBody>
          <a:bodyPr/>
          <a:lstStyle/>
          <a:p>
            <a:endParaRPr lang="en-US" dirty="0"/>
          </a:p>
        </p:txBody>
      </p:sp>
      <p:sp>
        <p:nvSpPr>
          <p:cNvPr id="7" name="Rectangle: Rounded Corners 6">
            <a:extLst>
              <a:ext uri="{FF2B5EF4-FFF2-40B4-BE49-F238E27FC236}">
                <a16:creationId xmlns:a16="http://schemas.microsoft.com/office/drawing/2014/main" id="{DF003E76-6588-4D98-9C7D-25C669F59F90}"/>
              </a:ext>
            </a:extLst>
          </p:cNvPr>
          <p:cNvSpPr/>
          <p:nvPr/>
        </p:nvSpPr>
        <p:spPr>
          <a:xfrm>
            <a:off x="4014651" y="2481943"/>
            <a:ext cx="3901440" cy="2281646"/>
          </a:xfrm>
          <a:prstGeom prst="roundRect">
            <a:avLst/>
          </a:prstGeom>
          <a:solidFill>
            <a:srgbClr val="006D48"/>
          </a:solidFill>
          <a:ln>
            <a:solidFill>
              <a:srgbClr val="006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Click here to access Video online</a:t>
            </a:r>
            <a:endParaRPr lang="en-US" sz="3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2518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74306-E65F-9048-B432-E75DAC82A074}"/>
              </a:ext>
            </a:extLst>
          </p:cNvPr>
          <p:cNvSpPr>
            <a:spLocks noGrp="1"/>
          </p:cNvSpPr>
          <p:nvPr>
            <p:ph type="title"/>
          </p:nvPr>
        </p:nvSpPr>
        <p:spPr/>
        <p:txBody>
          <a:bodyPr>
            <a:normAutofit/>
          </a:bodyPr>
          <a:lstStyle/>
          <a:p>
            <a:r>
              <a:rPr lang="en-US" sz="4000" dirty="0">
                <a:latin typeface="Calibri" panose="020F0502020204030204" pitchFamily="34" charset="0"/>
              </a:rPr>
              <a:t>Facial-Faucial-Finger Myoclonus in </a:t>
            </a:r>
            <a:r>
              <a:rPr lang="en-US" sz="4000" dirty="0" err="1">
                <a:latin typeface="Calibri" panose="020F0502020204030204" pitchFamily="34" charset="0"/>
              </a:rPr>
              <a:t>Kufor</a:t>
            </a:r>
            <a:r>
              <a:rPr lang="en-US" sz="4000" dirty="0">
                <a:latin typeface="Calibri" panose="020F0502020204030204" pitchFamily="34" charset="0"/>
              </a:rPr>
              <a:t> </a:t>
            </a:r>
            <a:r>
              <a:rPr lang="en-US" sz="4000" dirty="0" err="1">
                <a:latin typeface="Calibri" panose="020F0502020204030204" pitchFamily="34" charset="0"/>
              </a:rPr>
              <a:t>Rakeb</a:t>
            </a:r>
            <a:r>
              <a:rPr lang="en-US" sz="4000" dirty="0">
                <a:latin typeface="Calibri" panose="020F0502020204030204" pitchFamily="34" charset="0"/>
              </a:rPr>
              <a:t> Syndrome</a:t>
            </a:r>
          </a:p>
        </p:txBody>
      </p:sp>
      <p:sp>
        <p:nvSpPr>
          <p:cNvPr id="3" name="Content Placeholder 2">
            <a:extLst>
              <a:ext uri="{FF2B5EF4-FFF2-40B4-BE49-F238E27FC236}">
                <a16:creationId xmlns:a16="http://schemas.microsoft.com/office/drawing/2014/main" id="{CE98AF31-E92F-0949-8F6C-7787EEDEC9F4}"/>
              </a:ext>
            </a:extLst>
          </p:cNvPr>
          <p:cNvSpPr>
            <a:spLocks noGrp="1"/>
          </p:cNvSpPr>
          <p:nvPr>
            <p:ph idx="1"/>
          </p:nvPr>
        </p:nvSpPr>
        <p:spPr>
          <a:xfrm>
            <a:off x="838200" y="1751308"/>
            <a:ext cx="10706100" cy="4578598"/>
          </a:xfrm>
        </p:spPr>
        <p:txBody>
          <a:bodyPr>
            <a:normAutofit/>
          </a:bodyPr>
          <a:lstStyle/>
          <a:p>
            <a:r>
              <a:rPr lang="en-US" sz="3200" dirty="0">
                <a:latin typeface="Calibri" panose="020F0502020204030204" pitchFamily="34" charset="0"/>
                <a:cs typeface="Calibri" panose="020F0502020204030204" pitchFamily="34" charset="0"/>
              </a:rPr>
              <a:t>Compound heterozygous pathogenic variants in </a:t>
            </a:r>
            <a:r>
              <a:rPr lang="en-US" sz="3200" i="1" dirty="0">
                <a:latin typeface="Calibri" panose="020F0502020204030204" pitchFamily="34" charset="0"/>
                <a:cs typeface="Calibri" panose="020F0502020204030204" pitchFamily="34" charset="0"/>
              </a:rPr>
              <a:t>ATP13A2</a:t>
            </a:r>
            <a:r>
              <a:rPr lang="en-US" sz="3200" dirty="0">
                <a:latin typeface="Calibri" panose="020F0502020204030204" pitchFamily="34" charset="0"/>
                <a:cs typeface="Calibri" panose="020F0502020204030204" pitchFamily="34" charset="0"/>
              </a:rPr>
              <a:t> confirmed </a:t>
            </a:r>
            <a:r>
              <a:rPr lang="en-US" sz="3200" dirty="0" err="1">
                <a:latin typeface="Calibri" panose="020F0502020204030204" pitchFamily="34" charset="0"/>
                <a:cs typeface="Calibri" panose="020F0502020204030204" pitchFamily="34" charset="0"/>
              </a:rPr>
              <a:t>Kufor-Rakeb</a:t>
            </a:r>
            <a:r>
              <a:rPr lang="en-US" sz="3200" dirty="0">
                <a:latin typeface="Calibri" panose="020F0502020204030204" pitchFamily="34" charset="0"/>
                <a:cs typeface="Calibri" panose="020F0502020204030204" pitchFamily="34" charset="0"/>
              </a:rPr>
              <a:t> Syndrome (KRS) </a:t>
            </a:r>
          </a:p>
          <a:p>
            <a:r>
              <a:rPr lang="en-US" sz="3200" dirty="0">
                <a:latin typeface="Calibri" panose="020F0502020204030204" pitchFamily="34" charset="0"/>
                <a:cs typeface="Calibri" panose="020F0502020204030204" pitchFamily="34" charset="0"/>
              </a:rPr>
              <a:t>KRS presents as juvenile-onset, levodopa-responsive parkinsonism with pyramidal signs, </a:t>
            </a:r>
            <a:r>
              <a:rPr lang="en-US" sz="3200" dirty="0" err="1">
                <a:latin typeface="Calibri" panose="020F0502020204030204" pitchFamily="34" charset="0"/>
                <a:cs typeface="Calibri" panose="020F0502020204030204" pitchFamily="34" charset="0"/>
              </a:rPr>
              <a:t>upgaze</a:t>
            </a:r>
            <a:r>
              <a:rPr lang="en-US" sz="3200" dirty="0">
                <a:latin typeface="Calibri" panose="020F0502020204030204" pitchFamily="34" charset="0"/>
                <a:cs typeface="Calibri" panose="020F0502020204030204" pitchFamily="34" charset="0"/>
              </a:rPr>
              <a:t> palsy and cognitive decline </a:t>
            </a:r>
          </a:p>
          <a:p>
            <a:r>
              <a:rPr lang="en-US" sz="3200" dirty="0">
                <a:latin typeface="Calibri" panose="020F0502020204030204" pitchFamily="34" charset="0"/>
                <a:cs typeface="Calibri" panose="020F0502020204030204" pitchFamily="34" charset="0"/>
              </a:rPr>
              <a:t>Facial-faucial-finger </a:t>
            </a:r>
            <a:r>
              <a:rPr lang="en-US" sz="3200" dirty="0" err="1">
                <a:latin typeface="Calibri" panose="020F0502020204030204" pitchFamily="34" charset="0"/>
                <a:cs typeface="Calibri" panose="020F0502020204030204" pitchFamily="34" charset="0"/>
              </a:rPr>
              <a:t>minimyoclonus</a:t>
            </a:r>
            <a:r>
              <a:rPr lang="en-US" sz="3200" dirty="0">
                <a:latin typeface="Calibri" panose="020F0502020204030204" pitchFamily="34" charset="0"/>
                <a:cs typeface="Calibri" panose="020F0502020204030204" pitchFamily="34" charset="0"/>
              </a:rPr>
              <a:t> affecting the face, base of tongue, palate and fingers may be present, and is a clue to the diagnosis </a:t>
            </a:r>
          </a:p>
        </p:txBody>
      </p:sp>
      <p:sp>
        <p:nvSpPr>
          <p:cNvPr id="4" name="Rectangle 3">
            <a:extLst>
              <a:ext uri="{FF2B5EF4-FFF2-40B4-BE49-F238E27FC236}">
                <a16:creationId xmlns:a16="http://schemas.microsoft.com/office/drawing/2014/main" id="{58DD2FF7-59A6-401A-A7E3-5CBE0D1FDF86}"/>
              </a:ext>
            </a:extLst>
          </p:cNvPr>
          <p:cNvSpPr/>
          <p:nvPr/>
        </p:nvSpPr>
        <p:spPr>
          <a:xfrm>
            <a:off x="728420" y="6493790"/>
            <a:ext cx="790414" cy="13893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768F387-81D2-4879-B7D5-5E6B62E0E0AC}"/>
              </a:ext>
            </a:extLst>
          </p:cNvPr>
          <p:cNvSpPr txBox="1"/>
          <p:nvPr/>
        </p:nvSpPr>
        <p:spPr>
          <a:xfrm>
            <a:off x="8375542" y="6329906"/>
            <a:ext cx="2759183" cy="461665"/>
          </a:xfrm>
          <a:prstGeom prst="rect">
            <a:avLst/>
          </a:prstGeom>
          <a:noFill/>
        </p:spPr>
        <p:txBody>
          <a:bodyPr wrap="square" rtlCol="0">
            <a:spAutoFit/>
          </a:bodyPr>
          <a:lstStyle/>
          <a:p>
            <a:r>
              <a:rPr lang="en-US" sz="2400" dirty="0"/>
              <a:t>Waller SE et al.</a:t>
            </a:r>
          </a:p>
        </p:txBody>
      </p:sp>
    </p:spTree>
    <p:extLst>
      <p:ext uri="{BB962C8B-B14F-4D97-AF65-F5344CB8AC3E}">
        <p14:creationId xmlns:p14="http://schemas.microsoft.com/office/powerpoint/2010/main" val="3936039328"/>
      </p:ext>
    </p:extLst>
  </p:cSld>
  <p:clrMapOvr>
    <a:masterClrMapping/>
  </p:clrMapOvr>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1161</TotalTime>
  <Words>277</Words>
  <Application>Microsoft Office PowerPoint</Application>
  <PresentationFormat>Widescreen</PresentationFormat>
  <Paragraphs>23</Paragraphs>
  <Slides>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System Font Regular</vt:lpstr>
      <vt:lpstr>Wingdings</vt:lpstr>
      <vt:lpstr>Office Theme</vt:lpstr>
      <vt:lpstr>Resident &amp; Fellow Section Teaching Video NeuroImage    Two siblings with adolescent-onset dystonia-parkinsonism and myoclonus </vt:lpstr>
      <vt:lpstr>Vignette</vt:lpstr>
      <vt:lpstr>Imaging</vt:lpstr>
      <vt:lpstr>Facial-Faucial-Finger Myoclonus in Kufor Rakeb Syndrome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Hopwood</dc:creator>
  <cp:lastModifiedBy>Aubrey Zalewski</cp:lastModifiedBy>
  <cp:revision>43</cp:revision>
  <dcterms:created xsi:type="dcterms:W3CDTF">2021-03-03T19:05:39Z</dcterms:created>
  <dcterms:modified xsi:type="dcterms:W3CDTF">2022-04-21T21:22:49Z</dcterms:modified>
</cp:coreProperties>
</file>