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</p:sldIdLst>
  <p:sldSz cx="7772400" cy="4572000"/>
  <p:notesSz cx="6858000" cy="9144000"/>
  <p:defaultTextStyle>
    <a:defPPr>
      <a:defRPr lang="en-US"/>
    </a:defPPr>
    <a:lvl1pPr marL="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1pPr>
    <a:lvl2pPr marL="29623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2pPr>
    <a:lvl3pPr marL="59247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3pPr>
    <a:lvl4pPr marL="88870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4pPr>
    <a:lvl5pPr marL="118494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5pPr>
    <a:lvl6pPr marL="148118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6pPr>
    <a:lvl7pPr marL="177741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7pPr>
    <a:lvl8pPr marL="207365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8pPr>
    <a:lvl9pPr marL="236988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CBCBCB"/>
    <a:srgbClr val="929292"/>
    <a:srgbClr val="515151"/>
    <a:srgbClr val="000000"/>
    <a:srgbClr val="7F1B20"/>
    <a:srgbClr val="3B4E5A"/>
    <a:srgbClr val="DB31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824" y="176"/>
      </p:cViewPr>
      <p:guideLst>
        <p:guide orient="horz" pos="144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748242"/>
            <a:ext cx="5829300" cy="159173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401359"/>
            <a:ext cx="5829300" cy="110384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43417"/>
            <a:ext cx="1675924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43417"/>
            <a:ext cx="4930616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1139826"/>
            <a:ext cx="6703695" cy="190182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3059642"/>
            <a:ext cx="6703695" cy="1000125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43417"/>
            <a:ext cx="6703695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1120775"/>
            <a:ext cx="3288089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1670050"/>
            <a:ext cx="3288089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120775"/>
            <a:ext cx="3304282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670050"/>
            <a:ext cx="330428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658284"/>
            <a:ext cx="3934778" cy="32490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658284"/>
            <a:ext cx="3934778" cy="3249083"/>
          </a:xfrm>
        </p:spPr>
        <p:txBody>
          <a:bodyPr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43417"/>
            <a:ext cx="6703695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217083"/>
            <a:ext cx="6703695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9F39-EA0C-48D6-A8F9-A3750804D0BD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237567"/>
            <a:ext cx="262318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142344"/>
            <a:ext cx="54893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Nguyen, Martinez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Am J Gastroenterol. 2021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[doi]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All icons above are from [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 HEALTH IN PATIENTS WITH INFLAMMATORY BOWEL DISEASES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076347"/>
            <a:ext cx="7772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537DFC-57C9-4440-8F2D-1577B514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9" y="4154784"/>
            <a:ext cx="1886004" cy="3550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DD504-CC34-49FB-9B36-B1A5097AAF47}"/>
              </a:ext>
            </a:extLst>
          </p:cNvPr>
          <p:cNvGrpSpPr/>
          <p:nvPr/>
        </p:nvGrpSpPr>
        <p:grpSpPr>
          <a:xfrm>
            <a:off x="2505482" y="589768"/>
            <a:ext cx="1611675" cy="1041841"/>
            <a:chOff x="2261509" y="784956"/>
            <a:chExt cx="1298726" cy="1376591"/>
          </a:xfrm>
        </p:grpSpPr>
        <p:sp>
          <p:nvSpPr>
            <p:cNvPr id="12" name="Rectangle 11" descr="Online meeting with solid fill">
              <a:extLst>
                <a:ext uri="{FF2B5EF4-FFF2-40B4-BE49-F238E27FC236}">
                  <a16:creationId xmlns:a16="http://schemas.microsoft.com/office/drawing/2014/main" id="{E12EFB3C-3B08-4691-BD1D-780E1FDDF65E}"/>
                </a:ext>
              </a:extLst>
            </p:cNvPr>
            <p:cNvSpPr/>
            <p:nvPr/>
          </p:nvSpPr>
          <p:spPr>
            <a:xfrm>
              <a:off x="2465201" y="784956"/>
              <a:ext cx="800898" cy="657414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D4FA40-4F8C-44A7-B837-F6F5792F9B07}"/>
                </a:ext>
              </a:extLst>
            </p:cNvPr>
            <p:cNvSpPr txBox="1"/>
            <p:nvPr/>
          </p:nvSpPr>
          <p:spPr>
            <a:xfrm>
              <a:off x="2261509" y="1388880"/>
              <a:ext cx="1298726" cy="77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Portals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63BDF8-FD2A-4734-A9BB-470A309A62B6}"/>
              </a:ext>
            </a:extLst>
          </p:cNvPr>
          <p:cNvGrpSpPr/>
          <p:nvPr/>
        </p:nvGrpSpPr>
        <p:grpSpPr>
          <a:xfrm>
            <a:off x="1945120" y="3161382"/>
            <a:ext cx="1612380" cy="836529"/>
            <a:chOff x="3060653" y="1840392"/>
            <a:chExt cx="1685799" cy="1105311"/>
          </a:xfrm>
        </p:grpSpPr>
        <p:sp>
          <p:nvSpPr>
            <p:cNvPr id="9" name="Rectangle 8" descr="Call center with solid fill">
              <a:extLst>
                <a:ext uri="{FF2B5EF4-FFF2-40B4-BE49-F238E27FC236}">
                  <a16:creationId xmlns:a16="http://schemas.microsoft.com/office/drawing/2014/main" id="{FE2619CD-74E1-4FE7-B5A6-77C545FC0902}"/>
                </a:ext>
              </a:extLst>
            </p:cNvPr>
            <p:cNvSpPr/>
            <p:nvPr/>
          </p:nvSpPr>
          <p:spPr>
            <a:xfrm>
              <a:off x="3452594" y="1840392"/>
              <a:ext cx="800897" cy="657414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8037EA-44E6-4EB8-BB29-C8E3354A8BBE}"/>
                </a:ext>
              </a:extLst>
            </p:cNvPr>
            <p:cNvSpPr txBox="1"/>
            <p:nvPr/>
          </p:nvSpPr>
          <p:spPr>
            <a:xfrm>
              <a:off x="3060653" y="2498370"/>
              <a:ext cx="1685799" cy="447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Telemedicine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77F9A0-2A5E-4637-AD01-B47013A2024D}"/>
              </a:ext>
            </a:extLst>
          </p:cNvPr>
          <p:cNvGrpSpPr/>
          <p:nvPr/>
        </p:nvGrpSpPr>
        <p:grpSpPr>
          <a:xfrm>
            <a:off x="520019" y="495652"/>
            <a:ext cx="1324526" cy="1023854"/>
            <a:chOff x="996262" y="1262694"/>
            <a:chExt cx="1384838" cy="1352823"/>
          </a:xfrm>
        </p:grpSpPr>
        <p:sp>
          <p:nvSpPr>
            <p:cNvPr id="6" name="Rectangle 5" descr="Laptop with phone and calculator">
              <a:extLst>
                <a:ext uri="{FF2B5EF4-FFF2-40B4-BE49-F238E27FC236}">
                  <a16:creationId xmlns:a16="http://schemas.microsoft.com/office/drawing/2014/main" id="{DE35B493-459C-4077-AB3A-7FDD5DCB4191}"/>
                </a:ext>
              </a:extLst>
            </p:cNvPr>
            <p:cNvSpPr/>
            <p:nvPr/>
          </p:nvSpPr>
          <p:spPr>
            <a:xfrm>
              <a:off x="1262543" y="1262694"/>
              <a:ext cx="800898" cy="657414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003FC0-7BDB-42C0-9871-145C0CEEA5FD}"/>
                </a:ext>
              </a:extLst>
            </p:cNvPr>
            <p:cNvSpPr txBox="1"/>
            <p:nvPr/>
          </p:nvSpPr>
          <p:spPr>
            <a:xfrm>
              <a:off x="996262" y="1842851"/>
              <a:ext cx="1384838" cy="7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Monitoring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4AB693-B1DF-462F-B23D-DBFD67526C81}"/>
              </a:ext>
            </a:extLst>
          </p:cNvPr>
          <p:cNvGrpSpPr/>
          <p:nvPr/>
        </p:nvGrpSpPr>
        <p:grpSpPr>
          <a:xfrm>
            <a:off x="-127850" y="1960256"/>
            <a:ext cx="1612381" cy="1046258"/>
            <a:chOff x="1179363" y="2363614"/>
            <a:chExt cx="1384838" cy="1382428"/>
          </a:xfrm>
        </p:grpSpPr>
        <p:sp>
          <p:nvSpPr>
            <p:cNvPr id="11" name="Rectangle 10" descr="Online Network with solid fill">
              <a:extLst>
                <a:ext uri="{FF2B5EF4-FFF2-40B4-BE49-F238E27FC236}">
                  <a16:creationId xmlns:a16="http://schemas.microsoft.com/office/drawing/2014/main" id="{AD5FF47F-89B2-4C98-897B-12C1D7909CDC}"/>
                </a:ext>
              </a:extLst>
            </p:cNvPr>
            <p:cNvSpPr/>
            <p:nvPr/>
          </p:nvSpPr>
          <p:spPr>
            <a:xfrm>
              <a:off x="1460611" y="2363614"/>
              <a:ext cx="800898" cy="657414"/>
            </a:xfrm>
            <a:prstGeom prst="rect">
              <a:avLst/>
            </a:prstGeom>
            <a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B734AF-2A33-4099-9453-1D1E52F5A8E2}"/>
                </a:ext>
              </a:extLst>
            </p:cNvPr>
            <p:cNvSpPr txBox="1"/>
            <p:nvPr/>
          </p:nvSpPr>
          <p:spPr>
            <a:xfrm>
              <a:off x="1179363" y="2973375"/>
              <a:ext cx="1384838" cy="77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Applications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47C8B3-C8F8-47BC-8A7D-4C787E777015}"/>
              </a:ext>
            </a:extLst>
          </p:cNvPr>
          <p:cNvGrpSpPr/>
          <p:nvPr/>
        </p:nvGrpSpPr>
        <p:grpSpPr>
          <a:xfrm>
            <a:off x="713392" y="3089684"/>
            <a:ext cx="1324526" cy="1111979"/>
            <a:chOff x="3485751" y="2852679"/>
            <a:chExt cx="1384838" cy="1469264"/>
          </a:xfrm>
        </p:grpSpPr>
        <p:sp>
          <p:nvSpPr>
            <p:cNvPr id="25" name="Rectangle 24" descr="Doctor male with solid fill">
              <a:extLst>
                <a:ext uri="{FF2B5EF4-FFF2-40B4-BE49-F238E27FC236}">
                  <a16:creationId xmlns:a16="http://schemas.microsoft.com/office/drawing/2014/main" id="{C9D6309A-A8D6-468B-8A2B-06130206B060}"/>
                </a:ext>
              </a:extLst>
            </p:cNvPr>
            <p:cNvSpPr/>
            <p:nvPr/>
          </p:nvSpPr>
          <p:spPr>
            <a:xfrm>
              <a:off x="3645182" y="2852679"/>
              <a:ext cx="966804" cy="707878"/>
            </a:xfrm>
            <a:prstGeom prst="rect">
              <a:avLst/>
            </a:prstGeom>
            <a:blipFill>
              <a:blip r:embed="rId11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174E6A-14D9-4014-BECB-F5C31C455895}"/>
                </a:ext>
              </a:extLst>
            </p:cNvPr>
            <p:cNvSpPr txBox="1"/>
            <p:nvPr/>
          </p:nvSpPr>
          <p:spPr>
            <a:xfrm>
              <a:off x="3485751" y="3549277"/>
              <a:ext cx="1384838" cy="77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Nurse-led Monitoring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E36B5B-EF87-49A2-B32E-EA5944C0CB16}"/>
              </a:ext>
            </a:extLst>
          </p:cNvPr>
          <p:cNvGrpSpPr/>
          <p:nvPr/>
        </p:nvGrpSpPr>
        <p:grpSpPr>
          <a:xfrm>
            <a:off x="1264107" y="1870829"/>
            <a:ext cx="1547622" cy="870660"/>
            <a:chOff x="1749874" y="1904271"/>
            <a:chExt cx="1612380" cy="1017283"/>
          </a:xfrm>
        </p:grpSpPr>
        <p:sp>
          <p:nvSpPr>
            <p:cNvPr id="31" name="Rectangle 30" descr="Family with girl with solid fill">
              <a:extLst>
                <a:ext uri="{FF2B5EF4-FFF2-40B4-BE49-F238E27FC236}">
                  <a16:creationId xmlns:a16="http://schemas.microsoft.com/office/drawing/2014/main" id="{16A25AA7-7358-4B21-9B52-0937DE564566}"/>
                </a:ext>
              </a:extLst>
            </p:cNvPr>
            <p:cNvSpPr/>
            <p:nvPr/>
          </p:nvSpPr>
          <p:spPr>
            <a:xfrm>
              <a:off x="1955950" y="1904271"/>
              <a:ext cx="1133431" cy="660316"/>
            </a:xfrm>
            <a:prstGeom prst="rect">
              <a:avLst/>
            </a:prstGeom>
            <a:blipFill>
              <a:blip r:embed="rId1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D6BD4D-F8BA-4198-B23B-A13743A9B322}"/>
                </a:ext>
              </a:extLst>
            </p:cNvPr>
            <p:cNvSpPr txBox="1"/>
            <p:nvPr/>
          </p:nvSpPr>
          <p:spPr>
            <a:xfrm>
              <a:off x="1749874" y="2525986"/>
              <a:ext cx="1612380" cy="3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EA8C8D-DC15-447C-A789-14B06C263D64}"/>
              </a:ext>
            </a:extLst>
          </p:cNvPr>
          <p:cNvCxnSpPr>
            <a:cxnSpLocks/>
          </p:cNvCxnSpPr>
          <p:nvPr/>
        </p:nvCxnSpPr>
        <p:spPr>
          <a:xfrm>
            <a:off x="2702999" y="2381265"/>
            <a:ext cx="21199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FADE4C-B62E-4E7F-AFEE-17628F238E1E}"/>
              </a:ext>
            </a:extLst>
          </p:cNvPr>
          <p:cNvCxnSpPr>
            <a:cxnSpLocks/>
          </p:cNvCxnSpPr>
          <p:nvPr/>
        </p:nvCxnSpPr>
        <p:spPr>
          <a:xfrm flipV="1">
            <a:off x="2411434" y="1395531"/>
            <a:ext cx="394406" cy="45857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B4F670-85AB-4391-A90F-C009294010A1}"/>
              </a:ext>
            </a:extLst>
          </p:cNvPr>
          <p:cNvCxnSpPr>
            <a:cxnSpLocks/>
          </p:cNvCxnSpPr>
          <p:nvPr/>
        </p:nvCxnSpPr>
        <p:spPr>
          <a:xfrm>
            <a:off x="1182282" y="1443301"/>
            <a:ext cx="451532" cy="3753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6E99561-D762-4FCA-A64F-CD36C866466C}"/>
              </a:ext>
            </a:extLst>
          </p:cNvPr>
          <p:cNvCxnSpPr>
            <a:cxnSpLocks/>
          </p:cNvCxnSpPr>
          <p:nvPr/>
        </p:nvCxnSpPr>
        <p:spPr>
          <a:xfrm flipV="1">
            <a:off x="990172" y="2209031"/>
            <a:ext cx="500179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1D67CA7-3D28-4AC9-893A-2296E948F11B}"/>
              </a:ext>
            </a:extLst>
          </p:cNvPr>
          <p:cNvCxnSpPr>
            <a:cxnSpLocks/>
          </p:cNvCxnSpPr>
          <p:nvPr/>
        </p:nvCxnSpPr>
        <p:spPr>
          <a:xfrm>
            <a:off x="2411434" y="2701442"/>
            <a:ext cx="319850" cy="29654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8BEFB55-CB1A-4CC5-96B6-C2DF18DEFDF8}"/>
              </a:ext>
            </a:extLst>
          </p:cNvPr>
          <p:cNvCxnSpPr>
            <a:cxnSpLocks/>
          </p:cNvCxnSpPr>
          <p:nvPr/>
        </p:nvCxnSpPr>
        <p:spPr>
          <a:xfrm flipH="1">
            <a:off x="1461906" y="2648679"/>
            <a:ext cx="328672" cy="32743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CA62165-D564-A54D-ADBD-B33D8BF00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39004"/>
              </p:ext>
            </p:extLst>
          </p:nvPr>
        </p:nvGraphicFramePr>
        <p:xfrm>
          <a:off x="4822910" y="786322"/>
          <a:ext cx="2810005" cy="1259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10005">
                  <a:extLst>
                    <a:ext uri="{9D8B030D-6E8A-4147-A177-3AD203B41FA5}">
                      <a16:colId xmlns:a16="http://schemas.microsoft.com/office/drawing/2014/main" val="2487043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0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Overall healthcare utilization, mainly outpatient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3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Healthcare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22454"/>
                  </a:ext>
                </a:extLst>
              </a:tr>
            </a:tbl>
          </a:graphicData>
        </a:graphic>
      </p:graphicFrame>
      <p:graphicFrame>
        <p:nvGraphicFramePr>
          <p:cNvPr id="10" name="Table 33">
            <a:extLst>
              <a:ext uri="{FF2B5EF4-FFF2-40B4-BE49-F238E27FC236}">
                <a16:creationId xmlns:a16="http://schemas.microsoft.com/office/drawing/2014/main" id="{1D7780FB-68B7-4141-AC4D-250834811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69482"/>
              </p:ext>
            </p:extLst>
          </p:nvPr>
        </p:nvGraphicFramePr>
        <p:xfrm>
          <a:off x="4862013" y="2162314"/>
          <a:ext cx="2768181" cy="14833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68181">
                  <a:extLst>
                    <a:ext uri="{9D8B030D-6E8A-4147-A177-3AD203B41FA5}">
                      <a16:colId xmlns:a16="http://schemas.microsoft.com/office/drawing/2014/main" val="3133695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 SIGNIFICANT IMPACT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3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IBD disease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IBD-related quality of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3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Treatment adherence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10207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6A720EC7-3769-9A4F-B4AF-E548E92B4290}"/>
              </a:ext>
            </a:extLst>
          </p:cNvPr>
          <p:cNvSpPr txBox="1"/>
          <p:nvPr/>
        </p:nvSpPr>
        <p:spPr>
          <a:xfrm>
            <a:off x="2688448" y="1866908"/>
            <a:ext cx="170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vs. traditional health encounters</a:t>
            </a:r>
          </a:p>
        </p:txBody>
      </p:sp>
    </p:spTree>
    <p:extLst>
      <p:ext uri="{BB962C8B-B14F-4D97-AF65-F5344CB8AC3E}">
        <p14:creationId xmlns:p14="http://schemas.microsoft.com/office/powerpoint/2010/main" val="230187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69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Topp</dc:creator>
  <cp:lastModifiedBy>Singh, Siddharth</cp:lastModifiedBy>
  <cp:revision>30</cp:revision>
  <dcterms:created xsi:type="dcterms:W3CDTF">2018-03-09T18:47:47Z</dcterms:created>
  <dcterms:modified xsi:type="dcterms:W3CDTF">2021-08-27T21:00:18Z</dcterms:modified>
</cp:coreProperties>
</file>