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00" r:id="rId2"/>
    <p:sldId id="365" r:id="rId3"/>
    <p:sldId id="366" r:id="rId4"/>
    <p:sldId id="426" r:id="rId5"/>
    <p:sldId id="421" r:id="rId6"/>
    <p:sldId id="425" r:id="rId7"/>
  </p:sldIdLst>
  <p:sldSz cx="10287000" cy="6858000" type="35mm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FF4"/>
    <a:srgbClr val="DDFFEC"/>
    <a:srgbClr val="FFF2DD"/>
    <a:srgbClr val="111111"/>
    <a:srgbClr val="FFCCFF"/>
    <a:srgbClr val="FFEBFF"/>
    <a:srgbClr val="F5F5FD"/>
    <a:srgbClr val="FFFFFF"/>
    <a:srgbClr val="ECECFA"/>
    <a:srgbClr val="007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40" y="32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E52840-40F6-4AD3-AAC0-1F5A14DE9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F0C-DA0B-40E3-9472-132012419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9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6A76-0642-459D-909C-C4EF215AC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6973-9A1E-4DA6-92C2-D4835936F9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0876-4B62-404D-BEED-B89ACB14E2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0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71525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2252-5B6C-4CE4-AD01-F8051DD497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8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0260-F239-4C15-8255-90AA5271D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03B0-CD51-45C6-AD02-578CD52F5D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6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8231-30D3-4FF9-B6E7-4D9B050784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10EF-6215-49F3-9B1E-32E34373C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9D2E-6237-4F70-99BC-CCA0F281C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D602-7205-4363-A377-6A4D0B8832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68C4-73F0-432E-A12E-75AE1509E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9E58-11B0-4AED-A7F3-14D52F2DEE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D99C-EA5E-4CD5-AF7B-91E82AC8A7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AADF-5D50-4CFA-A2D0-41249EC4B9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42DA-2DDC-4276-977B-AF666A5E3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2EA339-0545-493C-A0D8-3A3C95F6D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956" y="44624"/>
            <a:ext cx="9829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Basic skills in transthoracic lung ultrasound 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7173" name="Picture 5" descr="La Salpétriè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174948" y="2564110"/>
            <a:ext cx="3269343" cy="28091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63038" y="6583363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08 06 2012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948" y="868650"/>
            <a:ext cx="101120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i="1" dirty="0" smtClean="0">
                <a:solidFill>
                  <a:srgbClr val="111111"/>
                </a:solidFill>
              </a:rPr>
              <a:t>Antoine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Monsel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MD, PhD</a:t>
            </a:r>
            <a:r>
              <a:rPr lang="fr-FR" sz="1700" b="1" i="1" dirty="0" smtClean="0">
                <a:solidFill>
                  <a:srgbClr val="111111"/>
                </a:solidFill>
              </a:rPr>
              <a:t>, Charlotte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Arbelot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Helene Brisson,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and  Jean-Jacques  </a:t>
            </a:r>
            <a:r>
              <a:rPr lang="fr-FR" sz="1700" b="1" i="1" dirty="0">
                <a:solidFill>
                  <a:srgbClr val="111111"/>
                </a:solidFill>
              </a:rPr>
              <a:t>Rouby, </a:t>
            </a:r>
            <a:r>
              <a:rPr lang="fr-FR" sz="1700" i="1" dirty="0">
                <a:solidFill>
                  <a:srgbClr val="111111"/>
                </a:solidFill>
              </a:rPr>
              <a:t>MD, PhD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631332" y="1719858"/>
            <a:ext cx="6378498" cy="4589462"/>
            <a:chOff x="3775348" y="1503363"/>
            <a:chExt cx="6378498" cy="4589462"/>
          </a:xfrm>
        </p:grpSpPr>
        <p:pic>
          <p:nvPicPr>
            <p:cNvPr id="11" name="Picture 11" descr="E:\Documents\Documents\Fichiers JJR\Mes diaporamas\Echographie pulmonaire\Echo pulm JEPU 2013\Réa GC JEPU 20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r="8344"/>
            <a:stretch/>
          </p:blipFill>
          <p:spPr bwMode="auto">
            <a:xfrm>
              <a:off x="3775348" y="1503363"/>
              <a:ext cx="6378498" cy="458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775348" y="1630759"/>
              <a:ext cx="63784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812800" indent="-812800">
                <a:spcBef>
                  <a:spcPct val="20000"/>
                </a:spcBef>
              </a:pPr>
              <a:r>
                <a:rPr lang="fr-FR" sz="1600" dirty="0" err="1" smtClean="0">
                  <a:solidFill>
                    <a:schemeClr val="tx1"/>
                  </a:solidFill>
                </a:rPr>
                <a:t>Multidisciplinary</a:t>
              </a:r>
              <a:r>
                <a:rPr lang="fr-FR" sz="1600" dirty="0" smtClean="0">
                  <a:solidFill>
                    <a:schemeClr val="tx1"/>
                  </a:solidFill>
                </a:rPr>
                <a:t> ICU 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Department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of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Anesthesiology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and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Critical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Care, </a:t>
              </a:r>
              <a:endParaRPr lang="fr-FR" sz="1600" i="1" dirty="0">
                <a:solidFill>
                  <a:schemeClr val="tx1"/>
                </a:solidFill>
              </a:endParaRPr>
            </a:p>
            <a:p>
              <a:pPr marL="812800" indent="-812800">
                <a:spcBef>
                  <a:spcPct val="20000"/>
                </a:spcBef>
              </a:pP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>
                  <a:solidFill>
                    <a:schemeClr val="tx1"/>
                  </a:solidFill>
                </a:rPr>
                <a:t>Pitié </a:t>
              </a:r>
              <a:r>
                <a:rPr lang="fr-FR" sz="1400" dirty="0" smtClean="0">
                  <a:solidFill>
                    <a:schemeClr val="tx1"/>
                  </a:solidFill>
                </a:rPr>
                <a:t>Salpêtrière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Hospital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,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School</a:t>
              </a:r>
              <a:r>
                <a:rPr lang="fr-FR" sz="1400" dirty="0" smtClean="0">
                  <a:solidFill>
                    <a:schemeClr val="tx1"/>
                  </a:solidFill>
                </a:rPr>
                <a:t> of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Medecine</a:t>
              </a:r>
              <a:r>
                <a:rPr lang="fr-FR" sz="1400" dirty="0" smtClean="0">
                  <a:solidFill>
                    <a:schemeClr val="tx1"/>
                  </a:solidFill>
                </a:rPr>
                <a:t> Sorbonne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University</a:t>
              </a:r>
              <a:r>
                <a:rPr lang="fr-FR" sz="1400" dirty="0" smtClean="0">
                  <a:solidFill>
                    <a:schemeClr val="tx1"/>
                  </a:solidFill>
                </a:rPr>
                <a:t>, Paris, France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0932" y="2575937"/>
            <a:ext cx="1637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11111"/>
                </a:solidFill>
              </a:rPr>
              <a:t>La Pitié-Salpêtrière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492796" y="2980840"/>
            <a:ext cx="7404100" cy="2181547"/>
            <a:chOff x="1564804" y="2692808"/>
            <a:chExt cx="7404100" cy="2181547"/>
          </a:xfrm>
          <a:solidFill>
            <a:srgbClr val="F5F5FD"/>
          </a:solidFill>
        </p:grpSpPr>
        <p:sp>
          <p:nvSpPr>
            <p:cNvPr id="128003" name="AutoShape 3"/>
            <p:cNvSpPr>
              <a:spLocks noChangeArrowheads="1"/>
            </p:cNvSpPr>
            <p:nvPr/>
          </p:nvSpPr>
          <p:spPr bwMode="auto">
            <a:xfrm>
              <a:off x="1564804" y="2692808"/>
              <a:ext cx="7404100" cy="2181547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80501" dir="13157364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auto">
            <a:xfrm>
              <a:off x="1595977" y="2875062"/>
              <a:ext cx="7272808" cy="187220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lvl="1" algn="just">
                <a:spcBef>
                  <a:spcPct val="20000"/>
                </a:spcBef>
              </a:pPr>
              <a:r>
                <a:rPr lang="fr-FR" sz="2800" b="1" dirty="0" smtClean="0">
                  <a:solidFill>
                    <a:srgbClr val="FF0000"/>
                  </a:solidFill>
                  <a:latin typeface="Arial" charset="0"/>
                </a:rPr>
                <a:t>Lung consolidation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is </a:t>
              </a:r>
              <a:r>
                <a:rPr lang="fr-FR" sz="2800" dirty="0" err="1" smtClean="0">
                  <a:solidFill>
                    <a:srgbClr val="000000"/>
                  </a:solidFill>
                  <a:latin typeface="Arial" charset="0"/>
                </a:rPr>
                <a:t>detected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by </a:t>
              </a:r>
              <a:r>
                <a:rPr lang="fr-FR" sz="2800" dirty="0" err="1" smtClean="0">
                  <a:solidFill>
                    <a:srgbClr val="000000"/>
                  </a:solidFill>
                  <a:latin typeface="Arial" charset="0"/>
                </a:rPr>
                <a:t>lung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800" dirty="0" err="1" smtClean="0">
                  <a:solidFill>
                    <a:srgbClr val="000000"/>
                  </a:solidFill>
                  <a:latin typeface="Arial" charset="0"/>
                </a:rPr>
                <a:t>ultrasound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8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fr-FR" sz="2400" i="1" dirty="0">
                  <a:solidFill>
                    <a:srgbClr val="000000"/>
                  </a:solidFill>
                  <a:latin typeface="Arial" charset="0"/>
                </a:rPr>
                <a:t>4 et</a:t>
              </a:r>
              <a:r>
                <a:rPr lang="fr-FR" sz="24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sz="2400" i="1" dirty="0">
                  <a:solidFill>
                    <a:srgbClr val="000000"/>
                  </a:solidFill>
                  <a:latin typeface="Arial" charset="0"/>
                </a:rPr>
                <a:t>5 MHz</a:t>
              </a:r>
              <a:r>
                <a:rPr lang="fr-FR" sz="2800" dirty="0">
                  <a:solidFill>
                    <a:srgbClr val="000000"/>
                  </a:solidFill>
                  <a:latin typeface="Arial" charset="0"/>
                </a:rPr>
                <a:t>) </a:t>
              </a:r>
              <a:r>
                <a:rPr lang="fr-FR" sz="2800" dirty="0" smtClean="0">
                  <a:solidFill>
                    <a:srgbClr val="000000"/>
                  </a:solidFill>
                  <a:latin typeface="Arial" charset="0"/>
                </a:rPr>
                <a:t>as a </a:t>
              </a:r>
              <a:r>
                <a:rPr lang="fr-FR" sz="2800" b="1" dirty="0" smtClean="0">
                  <a:solidFill>
                    <a:srgbClr val="FF0000"/>
                  </a:solidFill>
                  <a:latin typeface="Arial" charset="0"/>
                </a:rPr>
                <a:t>tissue </a:t>
              </a:r>
              <a:r>
                <a:rPr lang="fr-FR" sz="2800" b="1" dirty="0" err="1" smtClean="0">
                  <a:solidFill>
                    <a:srgbClr val="FF0000"/>
                  </a:solidFill>
                  <a:latin typeface="Arial" charset="0"/>
                </a:rPr>
                <a:t>stru-cture</a:t>
              </a:r>
              <a:r>
                <a:rPr lang="fr-FR" sz="2800" b="1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fr-FR" sz="2800" dirty="0" smtClean="0">
                  <a:solidFill>
                    <a:srgbClr val="060000"/>
                  </a:solidFill>
                  <a:latin typeface="Arial" charset="0"/>
                </a:rPr>
                <a:t>with hyperechoïc </a:t>
              </a:r>
              <a:r>
                <a:rPr lang="fr-FR" sz="2800" dirty="0" err="1" smtClean="0">
                  <a:solidFill>
                    <a:srgbClr val="060000"/>
                  </a:solidFill>
                  <a:latin typeface="Arial" charset="0"/>
                </a:rPr>
                <a:t>punctiform</a:t>
              </a:r>
              <a:r>
                <a:rPr lang="fr-FR" sz="2800" dirty="0" smtClean="0">
                  <a:solidFill>
                    <a:srgbClr val="060000"/>
                  </a:solidFill>
                  <a:latin typeface="Arial" charset="0"/>
                </a:rPr>
                <a:t> images </a:t>
              </a:r>
              <a:r>
                <a:rPr lang="fr-FR" sz="2800" dirty="0" smtClean="0">
                  <a:solidFill>
                    <a:schemeClr val="bg1"/>
                  </a:solidFill>
                  <a:latin typeface="Arial" charset="0"/>
                </a:rPr>
                <a:t>(</a:t>
              </a:r>
              <a:r>
                <a:rPr lang="fr-FR" sz="2800" i="1" dirty="0" err="1" smtClean="0">
                  <a:solidFill>
                    <a:srgbClr val="FF0000"/>
                  </a:solidFill>
                  <a:latin typeface="Arial" charset="0"/>
                </a:rPr>
                <a:t>static</a:t>
              </a:r>
              <a:r>
                <a:rPr lang="fr-FR" sz="2800" i="1" dirty="0" smtClean="0">
                  <a:solidFill>
                    <a:srgbClr val="FF0000"/>
                  </a:solidFill>
                  <a:latin typeface="Arial" charset="0"/>
                </a:rPr>
                <a:t> and </a:t>
              </a:r>
              <a:r>
                <a:rPr lang="fr-FR" sz="2800" i="1" dirty="0" err="1" smtClean="0">
                  <a:solidFill>
                    <a:srgbClr val="FF0000"/>
                  </a:solidFill>
                  <a:latin typeface="Arial" charset="0"/>
                </a:rPr>
                <a:t>dynamic</a:t>
              </a:r>
              <a:r>
                <a:rPr lang="fr-FR" sz="2800" i="1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fr-FR" sz="2800" i="1" dirty="0" smtClean="0">
                  <a:solidFill>
                    <a:srgbClr val="FF0000"/>
                  </a:solidFill>
                  <a:latin typeface="Arial" charset="0"/>
                </a:rPr>
                <a:t>air </a:t>
              </a:r>
              <a:r>
                <a:rPr lang="fr-FR" sz="2800" i="1" smtClean="0">
                  <a:solidFill>
                    <a:srgbClr val="FF0000"/>
                  </a:solidFill>
                  <a:latin typeface="Arial" charset="0"/>
                </a:rPr>
                <a:t>bronchograms</a:t>
              </a:r>
              <a:r>
                <a:rPr lang="fr-FR" sz="2800" smtClean="0">
                  <a:solidFill>
                    <a:srgbClr val="111111"/>
                  </a:solidFill>
                  <a:latin typeface="Arial" charset="0"/>
                </a:rPr>
                <a:t>)</a:t>
              </a:r>
              <a:r>
                <a:rPr lang="en-GB" sz="2800" dirty="0" smtClean="0">
                  <a:solidFill>
                    <a:srgbClr val="FF0000"/>
                  </a:solidFill>
                  <a:latin typeface="Arial" charset="0"/>
                </a:rPr>
                <a:t>																																																																									</a:t>
              </a:r>
              <a:r>
                <a:rPr lang="fr-FR" sz="2800" b="1" dirty="0" smtClean="0">
                  <a:solidFill>
                    <a:srgbClr val="FF0000"/>
                  </a:solidFill>
                  <a:latin typeface="Arial" charset="0"/>
                </a:rPr>
                <a:t>.</a:t>
              </a:r>
              <a:r>
                <a:rPr lang="fr-FR" sz="28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fr-FR" sz="28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" name="Rectangle 16"/>
          <p:cNvSpPr>
            <a:spLocks noGrp="1" noChangeArrowheads="1"/>
          </p:cNvSpPr>
          <p:nvPr>
            <p:ph type="title"/>
          </p:nvPr>
        </p:nvSpPr>
        <p:spPr>
          <a:xfrm>
            <a:off x="1492796" y="1485856"/>
            <a:ext cx="7323112" cy="638944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i="1" dirty="0">
                <a:solidFill>
                  <a:schemeClr val="accent5">
                    <a:lumMod val="25000"/>
                  </a:schemeClr>
                </a:solidFill>
              </a:rPr>
              <a:t>L</a:t>
            </a:r>
            <a:r>
              <a:rPr lang="fr-FR" sz="3200" b="1" i="1" dirty="0" smtClean="0">
                <a:solidFill>
                  <a:schemeClr val="accent5">
                    <a:lumMod val="25000"/>
                  </a:schemeClr>
                </a:solidFill>
              </a:rPr>
              <a:t>ung consolidation</a:t>
            </a:r>
            <a:endParaRPr lang="fr-FR" sz="32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-50" y="629816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i="1" kern="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: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complete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600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8743900" y="786408"/>
            <a:ext cx="914400" cy="914400"/>
            <a:chOff x="8774935" y="1587252"/>
            <a:chExt cx="914400" cy="914400"/>
          </a:xfrm>
        </p:grpSpPr>
        <p:sp>
          <p:nvSpPr>
            <p:cNvPr id="12" name="Ellipse 11"/>
            <p:cNvSpPr/>
            <p:nvPr/>
          </p:nvSpPr>
          <p:spPr bwMode="auto">
            <a:xfrm>
              <a:off x="8774935" y="1587252"/>
              <a:ext cx="914400" cy="914400"/>
            </a:xfrm>
            <a:prstGeom prst="ellipse">
              <a:avLst/>
            </a:prstGeom>
            <a:solidFill>
              <a:srgbClr val="ECECFA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796243" y="1699324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54038" y="1588730"/>
            <a:ext cx="9361039" cy="400110"/>
          </a:xfrm>
          <a:prstGeom prst="rect">
            <a:avLst/>
          </a:prstGeom>
          <a:solidFill>
            <a:srgbClr val="111111"/>
          </a:solidFill>
          <a:ln w="9525">
            <a:noFill/>
            <a:miter lim="800000"/>
            <a:headEnd/>
            <a:tailEnd/>
          </a:ln>
          <a:effectLst>
            <a:outerShdw dist="148106" dir="19742175" algn="ctr" rotWithShape="0">
              <a:srgbClr val="7A7A7A"/>
            </a:outerShdw>
            <a:softEdge rad="635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chemeClr val="tx1"/>
                </a:solidFill>
                <a:latin typeface="Georgia" pitchFamily="18" charset="0"/>
              </a:rPr>
              <a:t>Presence of</a:t>
            </a:r>
            <a:r>
              <a:rPr lang="fr-FR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hyperechoïc punctiform images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Georgia" pitchFamily="18" charset="0"/>
              </a:rPr>
              <a:t>related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</a:rPr>
              <a:t> to </a:t>
            </a:r>
            <a:r>
              <a:rPr lang="fr-FR" b="1" dirty="0" smtClean="0">
                <a:solidFill>
                  <a:srgbClr val="FF0000"/>
                </a:solidFill>
                <a:latin typeface="Georgia" pitchFamily="18" charset="0"/>
              </a:rPr>
              <a:t>air </a:t>
            </a:r>
            <a:r>
              <a:rPr lang="fr-FR" b="1" dirty="0" err="1" smtClean="0">
                <a:solidFill>
                  <a:srgbClr val="FF0000"/>
                </a:solidFill>
                <a:latin typeface="Georgia" pitchFamily="18" charset="0"/>
              </a:rPr>
              <a:t>bronchogram</a:t>
            </a:r>
            <a:endParaRPr lang="fr-FR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485" name="Picture 17" descr="consolidation + plev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146176"/>
            <a:ext cx="4248150" cy="42481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9" descr="pevre echodeflichtenstei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33476"/>
            <a:ext cx="4876800" cy="4267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141663" y="3974976"/>
            <a:ext cx="5021262" cy="1173163"/>
            <a:chOff x="1979" y="2640"/>
            <a:chExt cx="3163" cy="739"/>
          </a:xfrm>
        </p:grpSpPr>
        <p:sp>
          <p:nvSpPr>
            <p:cNvPr id="129048" name="AutoShape 24"/>
            <p:cNvSpPr>
              <a:spLocks noChangeArrowheads="1"/>
            </p:cNvSpPr>
            <p:nvPr/>
          </p:nvSpPr>
          <p:spPr bwMode="auto">
            <a:xfrm>
              <a:off x="4720" y="3292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400"/>
            </a:p>
          </p:txBody>
        </p:sp>
        <p:sp>
          <p:nvSpPr>
            <p:cNvPr id="129049" name="AutoShape 25"/>
            <p:cNvSpPr>
              <a:spLocks noChangeArrowheads="1"/>
            </p:cNvSpPr>
            <p:nvPr/>
          </p:nvSpPr>
          <p:spPr bwMode="auto">
            <a:xfrm>
              <a:off x="5094" y="3331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400"/>
            </a:p>
          </p:txBody>
        </p:sp>
        <p:sp>
          <p:nvSpPr>
            <p:cNvPr id="129052" name="AutoShape 28"/>
            <p:cNvSpPr>
              <a:spLocks noChangeArrowheads="1"/>
            </p:cNvSpPr>
            <p:nvPr/>
          </p:nvSpPr>
          <p:spPr bwMode="auto">
            <a:xfrm>
              <a:off x="2104" y="2640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400"/>
            </a:p>
          </p:txBody>
        </p:sp>
        <p:sp>
          <p:nvSpPr>
            <p:cNvPr id="129053" name="AutoShape 29"/>
            <p:cNvSpPr>
              <a:spLocks noChangeArrowheads="1"/>
            </p:cNvSpPr>
            <p:nvPr/>
          </p:nvSpPr>
          <p:spPr bwMode="auto">
            <a:xfrm>
              <a:off x="1979" y="2770"/>
              <a:ext cx="48" cy="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400"/>
            </a:p>
          </p:txBody>
        </p:sp>
      </p:grpSp>
      <p:pic>
        <p:nvPicPr>
          <p:cNvPr id="5" name="consolidation2Codec_transcod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1677" t="5136" r="13029" b="9270"/>
          <a:stretch/>
        </p:blipFill>
        <p:spPr>
          <a:xfrm>
            <a:off x="318964" y="1988840"/>
            <a:ext cx="5400600" cy="4604723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624182" y="3616677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chemeClr val="tx1"/>
                </a:solidFill>
                <a:latin typeface="Georgia" pitchFamily="18" charset="0"/>
              </a:rPr>
              <a:t>Pleural effusion</a:t>
            </a:r>
            <a:endParaRPr lang="fr-FR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695972" y="5013176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err="1" smtClean="0">
                <a:solidFill>
                  <a:schemeClr val="tx1"/>
                </a:solidFill>
                <a:latin typeface="Georgia" pitchFamily="18" charset="0"/>
              </a:rPr>
              <a:t>Lower</a:t>
            </a:r>
            <a:r>
              <a:rPr lang="fr-FR" sz="1200" b="1" dirty="0" smtClean="0">
                <a:solidFill>
                  <a:schemeClr val="tx1"/>
                </a:solidFill>
                <a:latin typeface="Georgia" pitchFamily="18" charset="0"/>
              </a:rPr>
              <a:t> lobe</a:t>
            </a:r>
            <a:endParaRPr lang="fr-FR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title"/>
          </p:nvPr>
        </p:nvSpPr>
        <p:spPr>
          <a:xfrm>
            <a:off x="3919364" y="629816"/>
            <a:ext cx="2498576" cy="638944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i="1" dirty="0" err="1" smtClean="0">
                <a:solidFill>
                  <a:schemeClr val="accent5">
                    <a:lumMod val="25000"/>
                  </a:schemeClr>
                </a:solidFill>
              </a:rPr>
              <a:t>Pneumonia</a:t>
            </a:r>
            <a:endParaRPr lang="fr-FR" sz="32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Rectangle 16"/>
          <p:cNvSpPr txBox="1">
            <a:spLocks noChangeArrowheads="1"/>
          </p:cNvSpPr>
          <p:nvPr/>
        </p:nvSpPr>
        <p:spPr bwMode="auto">
          <a:xfrm>
            <a:off x="-50" y="-154216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i="1" kern="0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Ultrasound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: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complete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3600" i="1" kern="0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3600" i="1" kern="0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endParaRPr lang="fr-FR" sz="3600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8743900" y="2376"/>
            <a:ext cx="914400" cy="914400"/>
            <a:chOff x="8774935" y="1587252"/>
            <a:chExt cx="914400" cy="914400"/>
          </a:xfrm>
        </p:grpSpPr>
        <p:sp>
          <p:nvSpPr>
            <p:cNvPr id="22" name="Ellipse 21"/>
            <p:cNvSpPr/>
            <p:nvPr/>
          </p:nvSpPr>
          <p:spPr bwMode="auto">
            <a:xfrm>
              <a:off x="8774935" y="1587252"/>
              <a:ext cx="914400" cy="914400"/>
            </a:xfrm>
            <a:prstGeom prst="ellipse">
              <a:avLst/>
            </a:prstGeom>
            <a:solidFill>
              <a:srgbClr val="F5F5FD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8796243" y="1699324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auto">
          <a:xfrm rot="1500000">
            <a:off x="6830592" y="3616677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chemeClr val="tx1"/>
                </a:solidFill>
                <a:latin typeface="Georgia" pitchFamily="18" charset="0"/>
              </a:rPr>
              <a:t>Pleural effusion</a:t>
            </a:r>
            <a:endParaRPr lang="fr-FR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169620" y="5294982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err="1" smtClean="0">
                <a:solidFill>
                  <a:schemeClr val="tx1"/>
                </a:solidFill>
                <a:latin typeface="Georgia" pitchFamily="18" charset="0"/>
              </a:rPr>
              <a:t>Lower</a:t>
            </a:r>
            <a:r>
              <a:rPr lang="fr-FR" sz="1200" b="1" dirty="0" smtClean="0">
                <a:solidFill>
                  <a:schemeClr val="tx1"/>
                </a:solidFill>
                <a:latin typeface="Georgia" pitchFamily="18" charset="0"/>
              </a:rPr>
              <a:t> lobe</a:t>
            </a:r>
            <a:endParaRPr lang="fr-FR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290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oneTexte 13"/>
          <p:cNvSpPr txBox="1">
            <a:spLocks noChangeArrowheads="1"/>
          </p:cNvSpPr>
          <p:nvPr/>
        </p:nvSpPr>
        <p:spPr bwMode="auto">
          <a:xfrm>
            <a:off x="2838625" y="252413"/>
            <a:ext cx="489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b="1" dirty="0" err="1" smtClean="0">
                <a:solidFill>
                  <a:srgbClr val="FF0000"/>
                </a:solidFill>
              </a:rPr>
              <a:t>Static</a:t>
            </a:r>
            <a:r>
              <a:rPr lang="fr-FR" sz="3200" b="1" dirty="0" smtClean="0">
                <a:solidFill>
                  <a:srgbClr val="FF0000"/>
                </a:solidFill>
              </a:rPr>
              <a:t> air </a:t>
            </a:r>
            <a:r>
              <a:rPr lang="fr-FR" sz="3200" b="1" dirty="0" err="1" smtClean="0">
                <a:solidFill>
                  <a:srgbClr val="FF0000"/>
                </a:solidFill>
              </a:rPr>
              <a:t>bronchogram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title"/>
          </p:nvPr>
        </p:nvSpPr>
        <p:spPr>
          <a:xfrm>
            <a:off x="319088" y="2924175"/>
            <a:ext cx="2874962" cy="1800225"/>
          </a:xfrm>
          <a:solidFill>
            <a:srgbClr val="111111"/>
          </a:solidFill>
          <a:effectLst>
            <a:softEdge rad="190500"/>
          </a:effectLst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Hyperechoïc punctiform images reinforcing at inspiration</a:t>
            </a:r>
            <a:endParaRPr lang="fr-FR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Static bronchogram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9324" y="1214298"/>
            <a:ext cx="6480720" cy="5527070"/>
          </a:xfrm>
          <a:prstGeom prst="ellipse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390525" y="1288221"/>
            <a:ext cx="9389938" cy="792162"/>
          </a:xfrm>
          <a:noFill/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111111"/>
                </a:solidFill>
              </a:rPr>
              <a:t>Tubular artifacts extending at inspiration </a:t>
            </a:r>
            <a:r>
              <a:rPr lang="en-US" sz="1800" dirty="0" smtClean="0">
                <a:solidFill>
                  <a:srgbClr val="111111"/>
                </a:solidFill>
              </a:rPr>
              <a:t>(&gt; 1 mm</a:t>
            </a:r>
            <a:r>
              <a:rPr lang="en-US" sz="2000" dirty="0" smtClean="0">
                <a:solidFill>
                  <a:srgbClr val="111111"/>
                </a:solidFill>
              </a:rPr>
              <a:t>)                 </a:t>
            </a:r>
            <a:r>
              <a:rPr lang="en-US" sz="2000" b="1" i="1" dirty="0" smtClean="0">
                <a:solidFill>
                  <a:srgbClr val="111111"/>
                </a:solidFill>
              </a:rPr>
              <a:t>BRONCHOPNEUMONIA </a:t>
            </a:r>
            <a:r>
              <a:rPr lang="en-US" sz="2000" dirty="0" smtClean="0">
                <a:solidFill>
                  <a:srgbClr val="111111"/>
                </a:solidFill>
              </a:rPr>
              <a:t>  </a:t>
            </a:r>
            <a:endParaRPr lang="fr-FR" sz="2000" b="1" dirty="0" smtClean="0">
              <a:solidFill>
                <a:srgbClr val="11111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92375"/>
            <a:ext cx="98933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ZoneTexte 11"/>
          <p:cNvSpPr txBox="1">
            <a:spLocks noChangeArrowheads="1"/>
          </p:cNvSpPr>
          <p:nvPr/>
        </p:nvSpPr>
        <p:spPr bwMode="auto">
          <a:xfrm>
            <a:off x="390525" y="26066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i="1">
                <a:solidFill>
                  <a:schemeClr val="tx1"/>
                </a:solidFill>
              </a:rPr>
              <a:t>Lichtenstein  Chest 135: 1421-1425, 2009</a:t>
            </a:r>
          </a:p>
        </p:txBody>
      </p:sp>
      <p:sp>
        <p:nvSpPr>
          <p:cNvPr id="21510" name="ZoneTexte 13"/>
          <p:cNvSpPr txBox="1">
            <a:spLocks noChangeArrowheads="1"/>
          </p:cNvSpPr>
          <p:nvPr/>
        </p:nvSpPr>
        <p:spPr bwMode="auto">
          <a:xfrm>
            <a:off x="2551212" y="540544"/>
            <a:ext cx="51139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b="1" dirty="0" err="1" smtClean="0">
                <a:solidFill>
                  <a:srgbClr val="FF0000"/>
                </a:solidFill>
              </a:rPr>
              <a:t>Dynamic</a:t>
            </a:r>
            <a:r>
              <a:rPr lang="fr-FR" sz="3200" b="1" dirty="0" smtClean="0">
                <a:solidFill>
                  <a:srgbClr val="FF0000"/>
                </a:solidFill>
              </a:rPr>
              <a:t> air </a:t>
            </a:r>
            <a:r>
              <a:rPr lang="fr-FR" sz="3200" b="1" dirty="0" err="1" smtClean="0">
                <a:solidFill>
                  <a:srgbClr val="FF0000"/>
                </a:solidFill>
              </a:rPr>
              <a:t>bronchogram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" name="Flèche droite 1"/>
          <p:cNvSpPr/>
          <p:nvPr/>
        </p:nvSpPr>
        <p:spPr bwMode="auto">
          <a:xfrm>
            <a:off x="5773919" y="1578916"/>
            <a:ext cx="731520" cy="2743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ZoneTexte 13"/>
          <p:cNvSpPr txBox="1">
            <a:spLocks noChangeArrowheads="1"/>
          </p:cNvSpPr>
          <p:nvPr/>
        </p:nvSpPr>
        <p:spPr bwMode="auto">
          <a:xfrm>
            <a:off x="2407196" y="116632"/>
            <a:ext cx="5560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b="1" dirty="0" err="1" smtClean="0">
                <a:solidFill>
                  <a:srgbClr val="FF0000"/>
                </a:solidFill>
              </a:rPr>
              <a:t>Dynamic</a:t>
            </a:r>
            <a:r>
              <a:rPr lang="fr-FR" sz="3200" b="1" dirty="0" smtClean="0">
                <a:solidFill>
                  <a:srgbClr val="FF0000"/>
                </a:solidFill>
              </a:rPr>
              <a:t> air </a:t>
            </a:r>
            <a:r>
              <a:rPr lang="fr-FR" sz="3200" b="1" dirty="0" err="1" smtClean="0">
                <a:solidFill>
                  <a:srgbClr val="FF0000"/>
                </a:solidFill>
              </a:rPr>
              <a:t>bronchogram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3" name="Dynamic bronchogram Mark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9124" y="836632"/>
            <a:ext cx="6767252" cy="576072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59124" y="1447036"/>
            <a:ext cx="2880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900" dirty="0" smtClean="0">
                <a:solidFill>
                  <a:srgbClr val="FFEBFF"/>
                </a:solidFill>
                <a:latin typeface="Sitka Banner" panose="02000505000000020004" pitchFamily="2" charset="0"/>
              </a:rPr>
              <a:t>Purulent secretions moving within distal bronchi  </a:t>
            </a:r>
            <a:r>
              <a:rPr lang="en-GB" sz="1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evocative of </a:t>
            </a:r>
          </a:p>
          <a:p>
            <a:pPr algn="l"/>
            <a:r>
              <a:rPr lang="en-GB" sz="1900" dirty="0" smtClean="0">
                <a:solidFill>
                  <a:srgbClr val="FFCCFF"/>
                </a:solidFill>
                <a:latin typeface="Sitka Banner" panose="02000505000000020004" pitchFamily="2" charset="0"/>
              </a:rPr>
              <a:t>pneumonia</a:t>
            </a:r>
            <a:r>
              <a:rPr lang="en-GB" sz="1900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endParaRPr lang="en-GB" sz="1900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9999"/>
      </a:dk1>
      <a:lt1>
        <a:srgbClr val="FFFFFF"/>
      </a:lt1>
      <a:dk2>
        <a:srgbClr val="15175D"/>
      </a:dk2>
      <a:lt2>
        <a:srgbClr val="FFFF66"/>
      </a:lt2>
      <a:accent1>
        <a:srgbClr val="FF9900"/>
      </a:accent1>
      <a:accent2>
        <a:srgbClr val="3333CC"/>
      </a:accent2>
      <a:accent3>
        <a:srgbClr val="AAABB6"/>
      </a:accent3>
      <a:accent4>
        <a:srgbClr val="DADADA"/>
      </a:accent4>
      <a:accent5>
        <a:srgbClr val="FF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12380</TotalTime>
  <Words>283</Words>
  <Application>Microsoft Office PowerPoint</Application>
  <PresentationFormat>Diapositives 35 mm</PresentationFormat>
  <Paragraphs>38</Paragraphs>
  <Slides>6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Georgia</vt:lpstr>
      <vt:lpstr>Sitka Banner</vt:lpstr>
      <vt:lpstr>Times New Roman</vt:lpstr>
      <vt:lpstr>Modèle par défaut</vt:lpstr>
      <vt:lpstr>Basic skills in transthoracic lung ultrasound </vt:lpstr>
      <vt:lpstr>Lung consolidation</vt:lpstr>
      <vt:lpstr>Pneumonia</vt:lpstr>
      <vt:lpstr>Hyperechoïc punctiform images reinforcing at inspiration</vt:lpstr>
      <vt:lpstr>Tubular artifacts extending at inspiration (&gt; 1 mm)                 BRONCHOPNEUMONIA   </vt:lpstr>
      <vt:lpstr>Présentation PowerPoint</vt:lpstr>
    </vt:vector>
  </TitlesOfParts>
  <Company>JEPU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Stades tardifs : fibrose organisée et pseudokystes …</dc:title>
  <dc:creator>icu</dc:creator>
  <cp:lastModifiedBy>ROUBYJJ</cp:lastModifiedBy>
  <cp:revision>857</cp:revision>
  <dcterms:created xsi:type="dcterms:W3CDTF">2000-09-13T10:51:40Z</dcterms:created>
  <dcterms:modified xsi:type="dcterms:W3CDTF">2019-12-06T11:14:16Z</dcterms:modified>
</cp:coreProperties>
</file>