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9" r:id="rId2"/>
  </p:sldIdLst>
  <p:sldSz cx="7772400" cy="4572000"/>
  <p:notesSz cx="6858000" cy="9144000"/>
  <p:defaultTextStyle>
    <a:defPPr>
      <a:defRPr lang="en-US"/>
    </a:defPPr>
    <a:lvl1pPr marL="0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1pPr>
    <a:lvl2pPr marL="296236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2pPr>
    <a:lvl3pPr marL="59247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3pPr>
    <a:lvl4pPr marL="888707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4pPr>
    <a:lvl5pPr marL="118494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5pPr>
    <a:lvl6pPr marL="1481180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6pPr>
    <a:lvl7pPr marL="1777416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7pPr>
    <a:lvl8pPr marL="2073653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8pPr>
    <a:lvl9pPr marL="2369887" algn="l" defTabSz="592473" rtl="0" eaLnBrk="1" latinLnBrk="0" hangingPunct="1">
      <a:defRPr sz="11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2F6C"/>
    <a:srgbClr val="008AD8"/>
    <a:srgbClr val="0071BC"/>
    <a:srgbClr val="E1E1E1"/>
    <a:srgbClr val="CBCBCB"/>
    <a:srgbClr val="929292"/>
    <a:srgbClr val="515151"/>
    <a:srgbClr val="000000"/>
    <a:srgbClr val="7F1B2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5" autoAdjust="0"/>
    <p:restoredTop sz="94660"/>
  </p:normalViewPr>
  <p:slideViewPr>
    <p:cSldViewPr snapToGrid="0">
      <p:cViewPr varScale="1">
        <p:scale>
          <a:sx n="244" d="100"/>
          <a:sy n="244" d="100"/>
        </p:scale>
        <p:origin x="-900" y="-96"/>
      </p:cViewPr>
      <p:guideLst>
        <p:guide orient="horz" pos="144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008AD8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SARS-CoV-2 Negative</c:v>
                </c:pt>
                <c:pt idx="1">
                  <c:v>Positive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16065</c:v>
                </c:pt>
                <c:pt idx="1">
                  <c:v>252</c:v>
                </c:pt>
              </c:numCache>
            </c:numRef>
          </c:val>
        </c:ser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000"/>
            </a:pPr>
            <a:endParaRPr lang="en-US"/>
          </a:p>
        </c:txPr>
      </c:legendEntry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Asymptomatic</c:v>
                </c:pt>
                <c:pt idx="1">
                  <c:v>Symptomatic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208</c:v>
                </c:pt>
                <c:pt idx="1">
                  <c:v>44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748242"/>
            <a:ext cx="5829300" cy="159173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401359"/>
            <a:ext cx="5829300" cy="110384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29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116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43417"/>
            <a:ext cx="1675924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43417"/>
            <a:ext cx="4930616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329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895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1139826"/>
            <a:ext cx="6703695" cy="1901825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3059642"/>
            <a:ext cx="6703695" cy="1000125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30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217083"/>
            <a:ext cx="330327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217083"/>
            <a:ext cx="330327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519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43417"/>
            <a:ext cx="6703695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1120775"/>
            <a:ext cx="3288089" cy="549275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1670050"/>
            <a:ext cx="3288089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120775"/>
            <a:ext cx="3304282" cy="549275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670050"/>
            <a:ext cx="3304282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194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025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707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658284"/>
            <a:ext cx="3934778" cy="32490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681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04800"/>
            <a:ext cx="2506801" cy="106680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658284"/>
            <a:ext cx="3934778" cy="3249083"/>
          </a:xfrm>
        </p:spPr>
        <p:txBody>
          <a:bodyPr anchor="t"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371600"/>
            <a:ext cx="2506801" cy="254105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208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43417"/>
            <a:ext cx="6703695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217083"/>
            <a:ext cx="6703695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237567"/>
            <a:ext cx="17487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9F39-EA0C-48D6-A8F9-A3750804D0BD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237567"/>
            <a:ext cx="262318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237567"/>
            <a:ext cx="17487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7138-8028-4CE2-B802-D6E21D6CB4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629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142344"/>
            <a:ext cx="548930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Ghoshal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UC et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al. </a:t>
            </a:r>
            <a:r>
              <a:rPr lang="en-US" sz="1100" i="1" dirty="0" err="1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 Trans Gastroenterol.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[Month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2020].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[doi]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6436"/>
            <a:ext cx="7686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Importance of GI symptoms in COVID-19: A prospective study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4076347"/>
            <a:ext cx="77724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9CF04E7-6655-4E75-B822-92B5B1489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650" y="4158048"/>
            <a:ext cx="2103885" cy="350857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/>
        </p:nvGraphicFramePr>
        <p:xfrm>
          <a:off x="0" y="718982"/>
          <a:ext cx="2293816" cy="15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D:\Back up of PC 1.1.2020\Lap backup March 17\Desktop of this computer\Manuscript under preparation\COVID 19 GI original data paper\COVID 19 252 Clin Trans Gastroenterol\R1 CTG\Indian map personal drawing transparent cop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114" y="218796"/>
            <a:ext cx="799734" cy="867508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441555" y="519675"/>
            <a:ext cx="500185" cy="51972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Chart 14"/>
          <p:cNvGraphicFramePr/>
          <p:nvPr/>
        </p:nvGraphicFramePr>
        <p:xfrm>
          <a:off x="1613876" y="367324"/>
          <a:ext cx="2293816" cy="154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622558" y="367280"/>
            <a:ext cx="800918" cy="609640"/>
            <a:chOff x="3978186" y="550956"/>
            <a:chExt cx="851720" cy="765071"/>
          </a:xfrm>
        </p:grpSpPr>
        <p:pic>
          <p:nvPicPr>
            <p:cNvPr id="1027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978186" y="554877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16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099324" y="550968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17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224371" y="571807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20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22078" y="554865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22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43216" y="550956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23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568263" y="571795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24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036794" y="664289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25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157932" y="660380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26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282979" y="681219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27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80686" y="664277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28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501824" y="660368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29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626871" y="681207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30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095401" y="865423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31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216540" y="861515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32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341587" y="882353"/>
              <a:ext cx="144427" cy="406321"/>
            </a:xfrm>
            <a:prstGeom prst="rect">
              <a:avLst/>
            </a:prstGeom>
            <a:noFill/>
          </p:spPr>
        </p:pic>
        <p:pic>
          <p:nvPicPr>
            <p:cNvPr id="33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39294" y="865412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34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560432" y="861502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35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685479" y="882341"/>
              <a:ext cx="144427" cy="406321"/>
            </a:xfrm>
            <a:prstGeom prst="rect">
              <a:avLst/>
            </a:prstGeom>
            <a:noFill/>
          </p:spPr>
        </p:pic>
      </p:grpSp>
      <p:cxnSp>
        <p:nvCxnSpPr>
          <p:cNvPr id="36" name="Straight Arrow Connector 35"/>
          <p:cNvCxnSpPr/>
          <p:nvPr/>
        </p:nvCxnSpPr>
        <p:spPr>
          <a:xfrm flipV="1">
            <a:off x="1594324" y="828431"/>
            <a:ext cx="758107" cy="114490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5341976" y="347781"/>
            <a:ext cx="699438" cy="609640"/>
            <a:chOff x="3978186" y="550956"/>
            <a:chExt cx="743803" cy="765071"/>
          </a:xfrm>
        </p:grpSpPr>
        <p:pic>
          <p:nvPicPr>
            <p:cNvPr id="42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978186" y="554877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43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099324" y="550968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44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24371" y="571807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45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22078" y="554865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46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43216" y="550956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48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036794" y="664289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49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157932" y="660380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50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82979" y="681219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51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80686" y="664277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52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501824" y="660368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54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095401" y="865423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55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16540" y="861515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56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1587" y="882353"/>
              <a:ext cx="144427" cy="406321"/>
            </a:xfrm>
            <a:prstGeom prst="rect">
              <a:avLst/>
            </a:prstGeom>
            <a:noFill/>
          </p:spPr>
        </p:pic>
        <p:pic>
          <p:nvPicPr>
            <p:cNvPr id="57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39294" y="865412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58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560432" y="861502"/>
              <a:ext cx="161557" cy="454512"/>
            </a:xfrm>
            <a:prstGeom prst="rect">
              <a:avLst/>
            </a:prstGeom>
            <a:noFill/>
          </p:spPr>
        </p:pic>
      </p:grpSp>
      <p:cxnSp>
        <p:nvCxnSpPr>
          <p:cNvPr id="60" name="Straight Arrow Connector 59"/>
          <p:cNvCxnSpPr/>
          <p:nvPr/>
        </p:nvCxnSpPr>
        <p:spPr>
          <a:xfrm flipV="1">
            <a:off x="3079247" y="945662"/>
            <a:ext cx="476753" cy="73069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581310" y="347781"/>
            <a:ext cx="530414" cy="609640"/>
            <a:chOff x="4099324" y="550956"/>
            <a:chExt cx="564057" cy="765071"/>
          </a:xfrm>
        </p:grpSpPr>
        <p:pic>
          <p:nvPicPr>
            <p:cNvPr id="65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099324" y="550968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66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24371" y="571807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67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22078" y="554865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68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43216" y="550956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70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157932" y="660380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71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82979" y="681219"/>
              <a:ext cx="144427" cy="406320"/>
            </a:xfrm>
            <a:prstGeom prst="rect">
              <a:avLst/>
            </a:prstGeom>
            <a:noFill/>
          </p:spPr>
        </p:pic>
        <p:pic>
          <p:nvPicPr>
            <p:cNvPr id="72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80686" y="664277"/>
              <a:ext cx="158778" cy="446696"/>
            </a:xfrm>
            <a:prstGeom prst="rect">
              <a:avLst/>
            </a:prstGeom>
            <a:noFill/>
          </p:spPr>
        </p:pic>
        <p:pic>
          <p:nvPicPr>
            <p:cNvPr id="73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501824" y="660368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75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16540" y="861515"/>
              <a:ext cx="161557" cy="454512"/>
            </a:xfrm>
            <a:prstGeom prst="rect">
              <a:avLst/>
            </a:prstGeom>
            <a:noFill/>
          </p:spPr>
        </p:pic>
        <p:pic>
          <p:nvPicPr>
            <p:cNvPr id="76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341587" y="882353"/>
              <a:ext cx="144427" cy="406321"/>
            </a:xfrm>
            <a:prstGeom prst="rect">
              <a:avLst/>
            </a:prstGeom>
            <a:noFill/>
          </p:spPr>
        </p:pic>
        <p:pic>
          <p:nvPicPr>
            <p:cNvPr id="77" name="Picture 3" descr="D:\Back up of PC 1.1.2020\Lap backup March 17\Working folder\Scanned picture\Picture with transparent background\Hand drawings transparent\Man try 5 copy.png"/>
            <p:cNvPicPr>
              <a:picLocks noChangeAspect="1" noChangeArrowheads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39294" y="865412"/>
              <a:ext cx="158778" cy="446696"/>
            </a:xfrm>
            <a:prstGeom prst="rect">
              <a:avLst/>
            </a:prstGeom>
            <a:noFill/>
          </p:spPr>
        </p:pic>
      </p:grpSp>
      <p:sp>
        <p:nvSpPr>
          <p:cNvPr id="82" name="TextBox 81"/>
          <p:cNvSpPr txBox="1"/>
          <p:nvPr/>
        </p:nvSpPr>
        <p:spPr>
          <a:xfrm>
            <a:off x="3598975" y="941753"/>
            <a:ext cx="1324708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800" dirty="0" smtClean="0"/>
              <a:t>Non-GI symptoms 18 (41%)</a:t>
            </a:r>
            <a:endParaRPr lang="en-IN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4982394" y="941741"/>
            <a:ext cx="1496560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800" dirty="0" smtClean="0"/>
              <a:t>Non-GI + GI symptoms 15 (34%)</a:t>
            </a:r>
            <a:endParaRPr lang="en-IN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6533658" y="945637"/>
            <a:ext cx="1160616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800" dirty="0" smtClean="0"/>
              <a:t>GI symptoms 1 1 (25%)</a:t>
            </a:r>
            <a:endParaRPr lang="en-IN" sz="8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5294942" y="1414586"/>
            <a:ext cx="871569" cy="561316"/>
            <a:chOff x="6643075" y="1486974"/>
            <a:chExt cx="462153" cy="324803"/>
          </a:xfrm>
        </p:grpSpPr>
        <p:pic>
          <p:nvPicPr>
            <p:cNvPr id="1028" name="Picture 4" descr="C:\Users\Dr. Uday C Ghoshal\Desktop\Sick human.png"/>
            <p:cNvPicPr>
              <a:picLocks noChangeAspect="1" noChangeArrowheads="1"/>
            </p:cNvPicPr>
            <p:nvPr/>
          </p:nvPicPr>
          <p:blipFill>
            <a:blip r:embed="rId7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l="18510" t="4882" b="16461"/>
            <a:stretch>
              <a:fillRect/>
            </a:stretch>
          </p:blipFill>
          <p:spPr bwMode="auto">
            <a:xfrm rot="16590069">
              <a:off x="6727351" y="1433900"/>
              <a:ext cx="324803" cy="430951"/>
            </a:xfrm>
            <a:prstGeom prst="rect">
              <a:avLst/>
            </a:prstGeom>
            <a:noFill/>
          </p:spPr>
        </p:pic>
        <p:sp>
          <p:nvSpPr>
            <p:cNvPr id="88" name="Rectangle 87"/>
            <p:cNvSpPr/>
            <p:nvPr/>
          </p:nvSpPr>
          <p:spPr>
            <a:xfrm>
              <a:off x="6643075" y="1757436"/>
              <a:ext cx="445477" cy="45719"/>
            </a:xfrm>
            <a:prstGeom prst="rect">
              <a:avLst/>
            </a:prstGeom>
            <a:solidFill>
              <a:schemeClr val="bg1">
                <a:lumMod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90" name="Picture 3" descr="D:\Back up of PC 1.1.2020\Lap backup March 17\Working folder\Scanned picture\Picture with transparent background\Hand drawings transparent\Man try 5 copy.png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41476"/>
          <a:stretch>
            <a:fillRect/>
          </a:stretch>
        </p:blipFill>
        <p:spPr bwMode="auto">
          <a:xfrm>
            <a:off x="3901442" y="1154046"/>
            <a:ext cx="623665" cy="870138"/>
          </a:xfrm>
          <a:prstGeom prst="rect">
            <a:avLst/>
          </a:prstGeom>
          <a:noFill/>
        </p:spPr>
      </p:pic>
      <p:sp>
        <p:nvSpPr>
          <p:cNvPr id="91" name="TextBox 90"/>
          <p:cNvSpPr txBox="1"/>
          <p:nvPr/>
        </p:nvSpPr>
        <p:spPr>
          <a:xfrm>
            <a:off x="3548185" y="2012437"/>
            <a:ext cx="1391137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800" dirty="0" smtClean="0"/>
              <a:t>Mild-moderate COVID-19: 33</a:t>
            </a:r>
            <a:endParaRPr lang="en-IN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6490897" y="2020241"/>
            <a:ext cx="1093949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800" dirty="0" smtClean="0"/>
              <a:t>Critical COVID-19: 5</a:t>
            </a:r>
            <a:endParaRPr lang="en-IN" sz="800" dirty="0"/>
          </a:p>
        </p:txBody>
      </p:sp>
      <p:pic>
        <p:nvPicPr>
          <p:cNvPr id="1029" name="Picture 5" descr="C:\Users\Dr. Uday C Ghoshal\Desktop\Ventilator drawing 4  copy copy.png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tx1">
                <a:tint val="45000"/>
                <a:satMod val="400000"/>
              </a:schemeClr>
            </a:duotone>
          </a:blip>
          <a:srcRect l="13515" t="26088" r="13622" b="3407"/>
          <a:stretch>
            <a:fillRect/>
          </a:stretch>
        </p:blipFill>
        <p:spPr bwMode="auto">
          <a:xfrm>
            <a:off x="6494584" y="1343615"/>
            <a:ext cx="1117601" cy="657123"/>
          </a:xfrm>
          <a:prstGeom prst="rect">
            <a:avLst/>
          </a:prstGeom>
          <a:noFill/>
        </p:spPr>
      </p:pic>
      <p:sp>
        <p:nvSpPr>
          <p:cNvPr id="93" name="TextBox 92"/>
          <p:cNvSpPr txBox="1"/>
          <p:nvPr/>
        </p:nvSpPr>
        <p:spPr>
          <a:xfrm>
            <a:off x="5158388" y="2004610"/>
            <a:ext cx="1093949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IN" sz="800" dirty="0" smtClean="0"/>
              <a:t>Severe COVID-19: 8</a:t>
            </a:r>
            <a:endParaRPr lang="en-IN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3544278" y="2391508"/>
            <a:ext cx="1899138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 multivariate analysis, the factors associated with the presence of GI symptoms included </a:t>
            </a:r>
          </a:p>
          <a:p>
            <a:pPr marL="179388" indent="-179388">
              <a:buSzPct val="150000"/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Absence of contact history</a:t>
            </a:r>
          </a:p>
          <a:p>
            <a:pPr marL="179388" indent="-179388">
              <a:buSzPct val="150000"/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Presence of non-GI symptoms</a:t>
            </a:r>
          </a:p>
          <a:p>
            <a:pPr marL="179388" indent="-179388">
              <a:buSzPct val="150000"/>
              <a:buFont typeface="Arial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Comorbid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illnesses</a:t>
            </a:r>
            <a:endParaRPr lang="en-IN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32-Point Star 99"/>
          <p:cNvSpPr/>
          <p:nvPr/>
        </p:nvSpPr>
        <p:spPr>
          <a:xfrm>
            <a:off x="5462954" y="2328985"/>
            <a:ext cx="2102338" cy="1617784"/>
          </a:xfrm>
          <a:prstGeom prst="star32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TextBox 100"/>
          <p:cNvSpPr txBox="1"/>
          <p:nvPr/>
        </p:nvSpPr>
        <p:spPr>
          <a:xfrm>
            <a:off x="5724770" y="2710151"/>
            <a:ext cx="15200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 smtClean="0"/>
              <a:t>Presence of GI symptom was a marker of more severe disease and fatal outcome on </a:t>
            </a:r>
            <a:r>
              <a:rPr lang="en-US" sz="1000" b="1" i="1" dirty="0" err="1" smtClean="0"/>
              <a:t>uni</a:t>
            </a:r>
            <a:r>
              <a:rPr lang="en-US" sz="1000" b="1" i="1" dirty="0" smtClean="0"/>
              <a:t>- &amp; multivariate analysis</a:t>
            </a:r>
            <a:endParaRPr lang="en-IN" sz="1000" b="1" i="1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165092" y="2544814"/>
            <a:ext cx="2378815" cy="1507232"/>
            <a:chOff x="591030" y="2462748"/>
            <a:chExt cx="2378815" cy="1507232"/>
          </a:xfrm>
        </p:grpSpPr>
        <p:pic>
          <p:nvPicPr>
            <p:cNvPr id="102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 l="4839" b="9677"/>
            <a:stretch>
              <a:fillRect/>
            </a:stretch>
          </p:blipFill>
          <p:spPr bwMode="auto">
            <a:xfrm>
              <a:off x="792538" y="2462748"/>
              <a:ext cx="1888140" cy="1344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" name="TextBox 102"/>
            <p:cNvSpPr txBox="1"/>
            <p:nvPr/>
          </p:nvSpPr>
          <p:spPr>
            <a:xfrm>
              <a:off x="854490" y="3754536"/>
              <a:ext cx="211535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800" dirty="0" smtClean="0"/>
                <a:t>GI symptom absent          GI symptom present</a:t>
              </a:r>
              <a:endParaRPr lang="en-IN" sz="800" dirty="0"/>
            </a:p>
          </p:txBody>
        </p:sp>
        <p:sp>
          <p:nvSpPr>
            <p:cNvPr id="104" name="TextBox 103"/>
            <p:cNvSpPr txBox="1"/>
            <p:nvPr/>
          </p:nvSpPr>
          <p:spPr>
            <a:xfrm rot="16200000">
              <a:off x="223675" y="3028493"/>
              <a:ext cx="95015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800" dirty="0" smtClean="0"/>
                <a:t>Ct value of N gene </a:t>
              </a:r>
              <a:endParaRPr lang="en-IN" sz="8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533788" y="2527650"/>
              <a:ext cx="7561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800" i="1" dirty="0" smtClean="0"/>
                <a:t>P=ns</a:t>
              </a:r>
              <a:endParaRPr lang="en-IN" sz="800" i="1" dirty="0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35173" y="2219568"/>
            <a:ext cx="347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00" dirty="0" smtClean="0"/>
              <a:t>Patients with GI symptoms had a comparable load of viral RNA as evidenced by similar cycle threshold on reverse transcriptase (RT)-PCR</a:t>
            </a:r>
            <a:endParaRPr lang="en-IN" sz="900" dirty="0"/>
          </a:p>
        </p:txBody>
      </p:sp>
    </p:spTree>
    <p:extLst>
      <p:ext uri="{BB962C8B-B14F-4D97-AF65-F5344CB8AC3E}">
        <p14:creationId xmlns="" xmlns:p14="http://schemas.microsoft.com/office/powerpoint/2010/main" val="23018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139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Topp</dc:creator>
  <cp:lastModifiedBy>Windows User</cp:lastModifiedBy>
  <cp:revision>50</cp:revision>
  <dcterms:created xsi:type="dcterms:W3CDTF">2018-03-09T18:47:47Z</dcterms:created>
  <dcterms:modified xsi:type="dcterms:W3CDTF">2020-09-03T02:17:51Z</dcterms:modified>
</cp:coreProperties>
</file>