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79"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59" autoAdjust="0"/>
    <p:restoredTop sz="91766" autoAdjust="0"/>
  </p:normalViewPr>
  <p:slideViewPr>
    <p:cSldViewPr snapToGrid="0" snapToObjects="1">
      <p:cViewPr varScale="1">
        <p:scale>
          <a:sx n="42" d="100"/>
          <a:sy n="42" d="100"/>
        </p:scale>
        <p:origin x="2412" y="40"/>
      </p:cViewPr>
      <p:guideLst>
        <p:guide orient="horz" pos="3168"/>
        <p:guide pos="2448"/>
      </p:guideLst>
    </p:cSldViewPr>
  </p:slideViewPr>
  <p:notesTextViewPr>
    <p:cViewPr>
      <p:scale>
        <a:sx n="95" d="100"/>
        <a:sy n="95"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9F6DAA-0A79-D240-8890-7CC896ACABFA}" type="datetimeFigureOut">
              <a:rPr lang="en-US" smtClean="0"/>
              <a:t>6/8/2021</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3A5032-5F76-6B4F-9880-3DEB26552D0F}" type="slidenum">
              <a:rPr lang="en-US" smtClean="0"/>
              <a:t>‹#›</a:t>
            </a:fld>
            <a:endParaRPr lang="en-US"/>
          </a:p>
        </p:txBody>
      </p:sp>
    </p:spTree>
    <p:extLst>
      <p:ext uri="{BB962C8B-B14F-4D97-AF65-F5344CB8AC3E}">
        <p14:creationId xmlns:p14="http://schemas.microsoft.com/office/powerpoint/2010/main" val="609779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Figure 4 Supplemental Digital Content</a:t>
            </a:r>
          </a:p>
        </p:txBody>
      </p:sp>
      <p:sp>
        <p:nvSpPr>
          <p:cNvPr id="4" name="Slide Number Placeholder 3"/>
          <p:cNvSpPr>
            <a:spLocks noGrp="1"/>
          </p:cNvSpPr>
          <p:nvPr>
            <p:ph type="sldNum" sz="quarter" idx="5"/>
          </p:nvPr>
        </p:nvSpPr>
        <p:spPr/>
        <p:txBody>
          <a:bodyPr/>
          <a:lstStyle/>
          <a:p>
            <a:fld id="{F93A5032-5F76-6B4F-9880-3DEB26552D0F}" type="slidenum">
              <a:rPr lang="en-US" smtClean="0"/>
              <a:t>1</a:t>
            </a:fld>
            <a:endParaRPr lang="en-US"/>
          </a:p>
        </p:txBody>
      </p:sp>
    </p:spTree>
    <p:extLst>
      <p:ext uri="{BB962C8B-B14F-4D97-AF65-F5344CB8AC3E}">
        <p14:creationId xmlns:p14="http://schemas.microsoft.com/office/powerpoint/2010/main" val="1994281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9A428B-768B-A74C-B569-89C772585371}" type="datetimeFigureOut">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6E837-1BE7-A441-A03C-BF558453AAD3}" type="slidenum">
              <a:rPr lang="en-US" smtClean="0"/>
              <a:t>‹#›</a:t>
            </a:fld>
            <a:endParaRPr lang="en-US"/>
          </a:p>
        </p:txBody>
      </p:sp>
    </p:spTree>
    <p:extLst>
      <p:ext uri="{BB962C8B-B14F-4D97-AF65-F5344CB8AC3E}">
        <p14:creationId xmlns:p14="http://schemas.microsoft.com/office/powerpoint/2010/main" val="3333583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9A428B-768B-A74C-B569-89C772585371}" type="datetimeFigureOut">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6E837-1BE7-A441-A03C-BF558453AAD3}" type="slidenum">
              <a:rPr lang="en-US" smtClean="0"/>
              <a:t>‹#›</a:t>
            </a:fld>
            <a:endParaRPr lang="en-US"/>
          </a:p>
        </p:txBody>
      </p:sp>
    </p:spTree>
    <p:extLst>
      <p:ext uri="{BB962C8B-B14F-4D97-AF65-F5344CB8AC3E}">
        <p14:creationId xmlns:p14="http://schemas.microsoft.com/office/powerpoint/2010/main" val="20415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9A428B-768B-A74C-B569-89C772585371}" type="datetimeFigureOut">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6E837-1BE7-A441-A03C-BF558453AAD3}" type="slidenum">
              <a:rPr lang="en-US" smtClean="0"/>
              <a:t>‹#›</a:t>
            </a:fld>
            <a:endParaRPr lang="en-US"/>
          </a:p>
        </p:txBody>
      </p:sp>
    </p:spTree>
    <p:extLst>
      <p:ext uri="{BB962C8B-B14F-4D97-AF65-F5344CB8AC3E}">
        <p14:creationId xmlns:p14="http://schemas.microsoft.com/office/powerpoint/2010/main" val="2651687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9A428B-768B-A74C-B569-89C772585371}" type="datetimeFigureOut">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6E837-1BE7-A441-A03C-BF558453AAD3}" type="slidenum">
              <a:rPr lang="en-US" smtClean="0"/>
              <a:t>‹#›</a:t>
            </a:fld>
            <a:endParaRPr lang="en-US"/>
          </a:p>
        </p:txBody>
      </p:sp>
    </p:spTree>
    <p:extLst>
      <p:ext uri="{BB962C8B-B14F-4D97-AF65-F5344CB8AC3E}">
        <p14:creationId xmlns:p14="http://schemas.microsoft.com/office/powerpoint/2010/main" val="1001261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9A428B-768B-A74C-B569-89C772585371}" type="datetimeFigureOut">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6E837-1BE7-A441-A03C-BF558453AAD3}" type="slidenum">
              <a:rPr lang="en-US" smtClean="0"/>
              <a:t>‹#›</a:t>
            </a:fld>
            <a:endParaRPr lang="en-US"/>
          </a:p>
        </p:txBody>
      </p:sp>
    </p:spTree>
    <p:extLst>
      <p:ext uri="{BB962C8B-B14F-4D97-AF65-F5344CB8AC3E}">
        <p14:creationId xmlns:p14="http://schemas.microsoft.com/office/powerpoint/2010/main" val="4224573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9A428B-768B-A74C-B569-89C772585371}" type="datetimeFigureOut">
              <a:rPr lang="en-US" smtClean="0"/>
              <a:t>6/8/2021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6E837-1BE7-A441-A03C-BF558453AAD3}" type="slidenum">
              <a:rPr lang="en-US" smtClean="0"/>
              <a:t>‹#›</a:t>
            </a:fld>
            <a:endParaRPr lang="en-US"/>
          </a:p>
        </p:txBody>
      </p:sp>
    </p:spTree>
    <p:extLst>
      <p:ext uri="{BB962C8B-B14F-4D97-AF65-F5344CB8AC3E}">
        <p14:creationId xmlns:p14="http://schemas.microsoft.com/office/powerpoint/2010/main" val="2786728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9A428B-768B-A74C-B569-89C772585371}" type="datetimeFigureOut">
              <a:rPr lang="en-US" smtClean="0"/>
              <a:t>6/8/2021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6E837-1BE7-A441-A03C-BF558453AAD3}" type="slidenum">
              <a:rPr lang="en-US" smtClean="0"/>
              <a:t>‹#›</a:t>
            </a:fld>
            <a:endParaRPr lang="en-US"/>
          </a:p>
        </p:txBody>
      </p:sp>
    </p:spTree>
    <p:extLst>
      <p:ext uri="{BB962C8B-B14F-4D97-AF65-F5344CB8AC3E}">
        <p14:creationId xmlns:p14="http://schemas.microsoft.com/office/powerpoint/2010/main" val="3622422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9A428B-768B-A74C-B569-89C772585371}" type="datetimeFigureOut">
              <a:rPr lang="en-US" smtClean="0"/>
              <a:t>6/8/2021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6E837-1BE7-A441-A03C-BF558453AAD3}" type="slidenum">
              <a:rPr lang="en-US" smtClean="0"/>
              <a:t>‹#›</a:t>
            </a:fld>
            <a:endParaRPr lang="en-US"/>
          </a:p>
        </p:txBody>
      </p:sp>
    </p:spTree>
    <p:extLst>
      <p:ext uri="{BB962C8B-B14F-4D97-AF65-F5344CB8AC3E}">
        <p14:creationId xmlns:p14="http://schemas.microsoft.com/office/powerpoint/2010/main" val="3750185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9A428B-768B-A74C-B569-89C772585371}" type="datetimeFigureOut">
              <a:rPr lang="en-US" smtClean="0"/>
              <a:t>6/8/2021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6E837-1BE7-A441-A03C-BF558453AAD3}" type="slidenum">
              <a:rPr lang="en-US" smtClean="0"/>
              <a:t>‹#›</a:t>
            </a:fld>
            <a:endParaRPr lang="en-US"/>
          </a:p>
        </p:txBody>
      </p:sp>
    </p:spTree>
    <p:extLst>
      <p:ext uri="{BB962C8B-B14F-4D97-AF65-F5344CB8AC3E}">
        <p14:creationId xmlns:p14="http://schemas.microsoft.com/office/powerpoint/2010/main" val="3897005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4F9A428B-768B-A74C-B569-89C772585371}" type="datetimeFigureOut">
              <a:rPr lang="en-US" smtClean="0"/>
              <a:t>6/8/2021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6E837-1BE7-A441-A03C-BF558453AAD3}" type="slidenum">
              <a:rPr lang="en-US" smtClean="0"/>
              <a:t>‹#›</a:t>
            </a:fld>
            <a:endParaRPr lang="en-US"/>
          </a:p>
        </p:txBody>
      </p:sp>
    </p:spTree>
    <p:extLst>
      <p:ext uri="{BB962C8B-B14F-4D97-AF65-F5344CB8AC3E}">
        <p14:creationId xmlns:p14="http://schemas.microsoft.com/office/powerpoint/2010/main" val="934295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4F9A428B-768B-A74C-B569-89C772585371}" type="datetimeFigureOut">
              <a:rPr lang="en-US" smtClean="0"/>
              <a:t>6/8/2021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6E837-1BE7-A441-A03C-BF558453AAD3}" type="slidenum">
              <a:rPr lang="en-US" smtClean="0"/>
              <a:t>‹#›</a:t>
            </a:fld>
            <a:endParaRPr lang="en-US"/>
          </a:p>
        </p:txBody>
      </p:sp>
    </p:spTree>
    <p:extLst>
      <p:ext uri="{BB962C8B-B14F-4D97-AF65-F5344CB8AC3E}">
        <p14:creationId xmlns:p14="http://schemas.microsoft.com/office/powerpoint/2010/main" val="3780646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4F9A428B-768B-A74C-B569-89C772585371}" type="datetimeFigureOut">
              <a:rPr lang="en-US" smtClean="0"/>
              <a:t>6/8/2021</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0876E837-1BE7-A441-A03C-BF558453AAD3}" type="slidenum">
              <a:rPr lang="en-US" smtClean="0"/>
              <a:t>‹#›</a:t>
            </a:fld>
            <a:endParaRPr lang="en-US"/>
          </a:p>
        </p:txBody>
      </p:sp>
    </p:spTree>
    <p:extLst>
      <p:ext uri="{BB962C8B-B14F-4D97-AF65-F5344CB8AC3E}">
        <p14:creationId xmlns:p14="http://schemas.microsoft.com/office/powerpoint/2010/main" val="58376086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EA842167-1FD3-5643-BB53-BB17D8243B77}"/>
              </a:ext>
            </a:extLst>
          </p:cNvPr>
          <p:cNvSpPr txBox="1"/>
          <p:nvPr/>
        </p:nvSpPr>
        <p:spPr>
          <a:xfrm>
            <a:off x="169828" y="5847488"/>
            <a:ext cx="4166506"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800" b="1" dirty="0">
                <a:solidFill>
                  <a:srgbClr val="FF0000"/>
                </a:solidFill>
                <a:latin typeface="Helvetica" pitchFamily="2" charset="0"/>
              </a:rPr>
              <a:t>Telangiectatic Osteosarcoma: </a:t>
            </a:r>
            <a:r>
              <a:rPr lang="en-US" sz="800" dirty="0">
                <a:solidFill>
                  <a:schemeClr val="bg1"/>
                </a:solidFill>
                <a:latin typeface="Helvetica" pitchFamily="2" charset="0"/>
              </a:rPr>
              <a:t>Unfortunately, telangiectatic osteosarcoma can mimic aneurysmal bone cysts due to their similar lytic and expansile radiographic appearance which may lead to delays in diagnosis. This young skeletally immature patient initially presented with a pathologic fracture through a suspected aneurysm bone cyst which can be appreciated on (</a:t>
            </a:r>
            <a:r>
              <a:rPr lang="en-US" sz="800" b="1" dirty="0">
                <a:solidFill>
                  <a:schemeClr val="bg1"/>
                </a:solidFill>
                <a:latin typeface="Helvetica" pitchFamily="2" charset="0"/>
              </a:rPr>
              <a:t>A) </a:t>
            </a:r>
            <a:r>
              <a:rPr lang="en-US" sz="800" dirty="0">
                <a:solidFill>
                  <a:schemeClr val="bg1"/>
                </a:solidFill>
                <a:latin typeface="Helvetica" pitchFamily="2" charset="0"/>
              </a:rPr>
              <a:t>AP and </a:t>
            </a:r>
            <a:r>
              <a:rPr lang="en-US" sz="800" b="1" dirty="0">
                <a:solidFill>
                  <a:schemeClr val="bg1"/>
                </a:solidFill>
                <a:latin typeface="Helvetica" pitchFamily="2" charset="0"/>
              </a:rPr>
              <a:t>(B)</a:t>
            </a:r>
            <a:r>
              <a:rPr lang="en-US" sz="800" dirty="0">
                <a:solidFill>
                  <a:schemeClr val="bg1"/>
                </a:solidFill>
                <a:latin typeface="Helvetica" pitchFamily="2" charset="0"/>
              </a:rPr>
              <a:t> lateral shoulder radiographs. </a:t>
            </a:r>
            <a:r>
              <a:rPr lang="en-US" sz="800" b="1" dirty="0">
                <a:solidFill>
                  <a:schemeClr val="bg1"/>
                </a:solidFill>
                <a:latin typeface="Helvetica" pitchFamily="2" charset="0"/>
              </a:rPr>
              <a:t>C</a:t>
            </a:r>
            <a:r>
              <a:rPr lang="en-US" sz="800" dirty="0">
                <a:solidFill>
                  <a:schemeClr val="bg1"/>
                </a:solidFill>
                <a:latin typeface="Helvetica" pitchFamily="2" charset="0"/>
              </a:rPr>
              <a:t>, several months later her tumor continued to grow and nearly completely destroyed her entire proximal humerus. There is a small amount of cloud-like, dense ossification within the mass distally which is evidence on this radiograph. </a:t>
            </a:r>
            <a:r>
              <a:rPr lang="en-US" sz="800" b="1" dirty="0">
                <a:solidFill>
                  <a:schemeClr val="bg1"/>
                </a:solidFill>
                <a:latin typeface="Helvetica" pitchFamily="2" charset="0"/>
              </a:rPr>
              <a:t>D, </a:t>
            </a:r>
            <a:r>
              <a:rPr lang="en-US" sz="800" dirty="0">
                <a:solidFill>
                  <a:schemeClr val="bg1"/>
                </a:solidFill>
                <a:latin typeface="Helvetica" pitchFamily="2" charset="0"/>
              </a:rPr>
              <a:t>coronal T1 and </a:t>
            </a:r>
            <a:r>
              <a:rPr lang="en-US" sz="800" b="1" dirty="0">
                <a:solidFill>
                  <a:schemeClr val="bg1"/>
                </a:solidFill>
                <a:latin typeface="Helvetica" pitchFamily="2" charset="0"/>
              </a:rPr>
              <a:t>(E) </a:t>
            </a:r>
            <a:r>
              <a:rPr lang="en-US" sz="800" dirty="0">
                <a:solidFill>
                  <a:schemeClr val="bg1"/>
                </a:solidFill>
                <a:latin typeface="Helvetica" pitchFamily="2" charset="0"/>
              </a:rPr>
              <a:t>axial T1 fat-saturated gadolinium enhanced images demonstrate a large, lobular mass within the proximal humerus with fluid-fluid levels present (</a:t>
            </a:r>
            <a:r>
              <a:rPr lang="en-US" sz="800" i="1" dirty="0">
                <a:solidFill>
                  <a:schemeClr val="bg1"/>
                </a:solidFill>
                <a:latin typeface="Helvetica" pitchFamily="2" charset="0"/>
              </a:rPr>
              <a:t>white arrow</a:t>
            </a:r>
            <a:r>
              <a:rPr lang="en-US" sz="800" dirty="0">
                <a:solidFill>
                  <a:schemeClr val="bg1"/>
                </a:solidFill>
                <a:latin typeface="Helvetica" pitchFamily="2" charset="0"/>
              </a:rPr>
              <a:t>). intact, but collapsed humeral articular surface can be appreciated an </a:t>
            </a:r>
            <a:r>
              <a:rPr lang="en-US" sz="800" b="1" dirty="0">
                <a:solidFill>
                  <a:schemeClr val="bg1"/>
                </a:solidFill>
                <a:latin typeface="Helvetica" pitchFamily="2" charset="0"/>
              </a:rPr>
              <a:t>(F)</a:t>
            </a:r>
            <a:r>
              <a:rPr lang="en-US" sz="800" dirty="0">
                <a:solidFill>
                  <a:schemeClr val="bg1"/>
                </a:solidFill>
                <a:latin typeface="Helvetica" pitchFamily="2" charset="0"/>
              </a:rPr>
              <a:t> intraoperative photograph of the resection specimen and on (</a:t>
            </a:r>
            <a:r>
              <a:rPr lang="en-US" sz="800" b="1" dirty="0">
                <a:solidFill>
                  <a:schemeClr val="bg1"/>
                </a:solidFill>
                <a:latin typeface="Helvetica" pitchFamily="2" charset="0"/>
              </a:rPr>
              <a:t>G)</a:t>
            </a:r>
            <a:r>
              <a:rPr lang="en-US" sz="800" dirty="0">
                <a:solidFill>
                  <a:schemeClr val="bg1"/>
                </a:solidFill>
                <a:latin typeface="Helvetica" pitchFamily="2" charset="0"/>
              </a:rPr>
              <a:t> gross pathologic evaluation of the cut specimen. With the latter, the complex and sometimes cystic characteristics of this tumor can be appreciated. These fluid-filled, cystic regions can make resection with negative soft-tissue margins difficult.</a:t>
            </a:r>
            <a:endParaRPr lang="en-US" sz="800" dirty="0">
              <a:solidFill>
                <a:srgbClr val="FF0000"/>
              </a:solidFill>
              <a:latin typeface="Helvetica" pitchFamily="2" charset="0"/>
            </a:endParaRPr>
          </a:p>
        </p:txBody>
      </p:sp>
      <p:cxnSp>
        <p:nvCxnSpPr>
          <p:cNvPr id="12" name="Straight Arrow Connector 11">
            <a:extLst>
              <a:ext uri="{FF2B5EF4-FFF2-40B4-BE49-F238E27FC236}">
                <a16:creationId xmlns:a16="http://schemas.microsoft.com/office/drawing/2014/main" id="{C3E19B85-0E04-4044-AE1E-B546A1ADD3C0}"/>
              </a:ext>
            </a:extLst>
          </p:cNvPr>
          <p:cNvCxnSpPr>
            <a:cxnSpLocks/>
          </p:cNvCxnSpPr>
          <p:nvPr/>
        </p:nvCxnSpPr>
        <p:spPr>
          <a:xfrm flipV="1">
            <a:off x="2396697" y="4508502"/>
            <a:ext cx="394741" cy="246491"/>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id="{4576C244-9AD8-3242-99C1-9FC099087346}"/>
              </a:ext>
            </a:extLst>
          </p:cNvPr>
          <p:cNvGrpSpPr/>
          <p:nvPr/>
        </p:nvGrpSpPr>
        <p:grpSpPr>
          <a:xfrm>
            <a:off x="169828" y="110423"/>
            <a:ext cx="6807711" cy="9334519"/>
            <a:chOff x="169828" y="110423"/>
            <a:chExt cx="6807711" cy="9334519"/>
          </a:xfrm>
        </p:grpSpPr>
        <p:grpSp>
          <p:nvGrpSpPr>
            <p:cNvPr id="25" name="Group 24">
              <a:extLst>
                <a:ext uri="{FF2B5EF4-FFF2-40B4-BE49-F238E27FC236}">
                  <a16:creationId xmlns:a16="http://schemas.microsoft.com/office/drawing/2014/main" id="{21E402D2-B226-0046-A8DD-BD6DE85D0708}"/>
                </a:ext>
              </a:extLst>
            </p:cNvPr>
            <p:cNvGrpSpPr/>
            <p:nvPr/>
          </p:nvGrpSpPr>
          <p:grpSpPr>
            <a:xfrm>
              <a:off x="169828" y="110423"/>
              <a:ext cx="6807711" cy="5488521"/>
              <a:chOff x="169828" y="110423"/>
              <a:chExt cx="6807711" cy="5488521"/>
            </a:xfrm>
          </p:grpSpPr>
          <p:grpSp>
            <p:nvGrpSpPr>
              <p:cNvPr id="2" name="Group 1">
                <a:extLst>
                  <a:ext uri="{FF2B5EF4-FFF2-40B4-BE49-F238E27FC236}">
                    <a16:creationId xmlns:a16="http://schemas.microsoft.com/office/drawing/2014/main" id="{46C80970-BDC9-4447-995A-BCEADC06A0A3}"/>
                  </a:ext>
                </a:extLst>
              </p:cNvPr>
              <p:cNvGrpSpPr/>
              <p:nvPr/>
            </p:nvGrpSpPr>
            <p:grpSpPr>
              <a:xfrm>
                <a:off x="169828" y="110423"/>
                <a:ext cx="6807711" cy="2632777"/>
                <a:chOff x="169828" y="110423"/>
                <a:chExt cx="6807711" cy="2632777"/>
              </a:xfrm>
            </p:grpSpPr>
            <p:pic>
              <p:nvPicPr>
                <p:cNvPr id="4" name="Picture 2">
                  <a:extLst>
                    <a:ext uri="{FF2B5EF4-FFF2-40B4-BE49-F238E27FC236}">
                      <a16:creationId xmlns:a16="http://schemas.microsoft.com/office/drawing/2014/main" id="{DCE9FC17-F525-0C47-B35B-ADB97D046098}"/>
                    </a:ext>
                  </a:extLst>
                </p:cNvPr>
                <p:cNvPicPr>
                  <a:picLocks noChangeAspect="1" noChangeArrowheads="1"/>
                </p:cNvPicPr>
                <p:nvPr/>
              </p:nvPicPr>
              <p:blipFill rotWithShape="1">
                <a:blip r:embed="rId3" cstate="print">
                  <a:extLst>
                    <a:ext uri="{28A0092B-C50C-407E-A947-70E740481C1C}">
                      <a14:useLocalDpi xmlns:a14="http://schemas.microsoft.com/office/drawing/2010/main"/>
                    </a:ext>
                  </a:extLst>
                </a:blip>
                <a:srcRect/>
                <a:stretch/>
              </p:blipFill>
              <p:spPr bwMode="auto">
                <a:xfrm>
                  <a:off x="169828" y="136002"/>
                  <a:ext cx="2433384" cy="26071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a:extLst>
                    <a:ext uri="{FF2B5EF4-FFF2-40B4-BE49-F238E27FC236}">
                      <a16:creationId xmlns:a16="http://schemas.microsoft.com/office/drawing/2014/main" id="{A6CBA208-839D-E540-8883-8ECC491A7083}"/>
                    </a:ext>
                  </a:extLst>
                </p:cNvPr>
                <p:cNvPicPr>
                  <a:picLocks noChangeAspect="1" noChangeArrowheads="1"/>
                </p:cNvPicPr>
                <p:nvPr/>
              </p:nvPicPr>
              <p:blipFill rotWithShape="1">
                <a:blip r:embed="rId4" cstate="print">
                  <a:extLst>
                    <a:ext uri="{28A0092B-C50C-407E-A947-70E740481C1C}">
                      <a14:useLocalDpi xmlns:a14="http://schemas.microsoft.com/office/drawing/2010/main"/>
                    </a:ext>
                  </a:extLst>
                </a:blip>
                <a:srcRect/>
                <a:stretch/>
              </p:blipFill>
              <p:spPr bwMode="auto">
                <a:xfrm>
                  <a:off x="2811033" y="136002"/>
                  <a:ext cx="1525301" cy="26071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a:extLst>
                    <a:ext uri="{FF2B5EF4-FFF2-40B4-BE49-F238E27FC236}">
                      <a16:creationId xmlns:a16="http://schemas.microsoft.com/office/drawing/2014/main" id="{75824DC2-998C-2541-A89A-0CF336B8ADC1}"/>
                    </a:ext>
                  </a:extLst>
                </p:cNvPr>
                <p:cNvPicPr>
                  <a:picLocks noChangeAspect="1" noChangeArrowheads="1"/>
                </p:cNvPicPr>
                <p:nvPr/>
              </p:nvPicPr>
              <p:blipFill rotWithShape="1">
                <a:blip r:embed="rId5" cstate="print">
                  <a:extLst>
                    <a:ext uri="{28A0092B-C50C-407E-A947-70E740481C1C}">
                      <a14:useLocalDpi xmlns:a14="http://schemas.microsoft.com/office/drawing/2010/main"/>
                    </a:ext>
                  </a:extLst>
                </a:blip>
                <a:srcRect/>
                <a:stretch/>
              </p:blipFill>
              <p:spPr bwMode="auto">
                <a:xfrm>
                  <a:off x="4544155" y="136002"/>
                  <a:ext cx="2433384" cy="26071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extBox 13">
                  <a:extLst>
                    <a:ext uri="{FF2B5EF4-FFF2-40B4-BE49-F238E27FC236}">
                      <a16:creationId xmlns:a16="http://schemas.microsoft.com/office/drawing/2014/main" id="{E2849966-B47A-774E-8AD4-F3AE727DF259}"/>
                    </a:ext>
                  </a:extLst>
                </p:cNvPr>
                <p:cNvSpPr txBox="1"/>
                <p:nvPr/>
              </p:nvSpPr>
              <p:spPr>
                <a:xfrm>
                  <a:off x="169828" y="110423"/>
                  <a:ext cx="271886" cy="261610"/>
                </a:xfrm>
                <a:prstGeom prst="rect">
                  <a:avLst/>
                </a:prstGeom>
                <a:noFill/>
              </p:spPr>
              <p:txBody>
                <a:bodyPr wrap="square" rtlCol="0">
                  <a:spAutoFit/>
                </a:bodyPr>
                <a:lstStyle/>
                <a:p>
                  <a:r>
                    <a:rPr lang="en-US" sz="1050" dirty="0"/>
                    <a:t>A</a:t>
                  </a:r>
                </a:p>
              </p:txBody>
            </p:sp>
            <p:sp>
              <p:nvSpPr>
                <p:cNvPr id="15" name="TextBox 14">
                  <a:extLst>
                    <a:ext uri="{FF2B5EF4-FFF2-40B4-BE49-F238E27FC236}">
                      <a16:creationId xmlns:a16="http://schemas.microsoft.com/office/drawing/2014/main" id="{3B6EB46A-1B21-544D-95C2-723E576A7B59}"/>
                    </a:ext>
                  </a:extLst>
                </p:cNvPr>
                <p:cNvSpPr txBox="1"/>
                <p:nvPr/>
              </p:nvSpPr>
              <p:spPr>
                <a:xfrm>
                  <a:off x="2811033" y="134714"/>
                  <a:ext cx="271886" cy="261610"/>
                </a:xfrm>
                <a:prstGeom prst="rect">
                  <a:avLst/>
                </a:prstGeom>
                <a:noFill/>
              </p:spPr>
              <p:txBody>
                <a:bodyPr wrap="square" rtlCol="0">
                  <a:spAutoFit/>
                </a:bodyPr>
                <a:lstStyle/>
                <a:p>
                  <a:r>
                    <a:rPr lang="en-US" sz="1050" dirty="0"/>
                    <a:t>B</a:t>
                  </a:r>
                </a:p>
              </p:txBody>
            </p:sp>
            <p:sp>
              <p:nvSpPr>
                <p:cNvPr id="16" name="TextBox 15">
                  <a:extLst>
                    <a:ext uri="{FF2B5EF4-FFF2-40B4-BE49-F238E27FC236}">
                      <a16:creationId xmlns:a16="http://schemas.microsoft.com/office/drawing/2014/main" id="{0D47CCCE-CA71-A64A-8A14-2B7BF00A8C54}"/>
                    </a:ext>
                  </a:extLst>
                </p:cNvPr>
                <p:cNvSpPr txBox="1"/>
                <p:nvPr/>
              </p:nvSpPr>
              <p:spPr>
                <a:xfrm>
                  <a:off x="4592337" y="145459"/>
                  <a:ext cx="271886" cy="261610"/>
                </a:xfrm>
                <a:prstGeom prst="rect">
                  <a:avLst/>
                </a:prstGeom>
                <a:noFill/>
              </p:spPr>
              <p:txBody>
                <a:bodyPr wrap="square" rtlCol="0">
                  <a:spAutoFit/>
                </a:bodyPr>
                <a:lstStyle/>
                <a:p>
                  <a:r>
                    <a:rPr lang="en-US" sz="1050" dirty="0"/>
                    <a:t>C</a:t>
                  </a:r>
                </a:p>
              </p:txBody>
            </p:sp>
          </p:grpSp>
          <p:grpSp>
            <p:nvGrpSpPr>
              <p:cNvPr id="3" name="Group 2">
                <a:extLst>
                  <a:ext uri="{FF2B5EF4-FFF2-40B4-BE49-F238E27FC236}">
                    <a16:creationId xmlns:a16="http://schemas.microsoft.com/office/drawing/2014/main" id="{ED1BF99B-C141-3343-A672-C7DFE052FE5A}"/>
                  </a:ext>
                </a:extLst>
              </p:cNvPr>
              <p:cNvGrpSpPr/>
              <p:nvPr/>
            </p:nvGrpSpPr>
            <p:grpSpPr>
              <a:xfrm>
                <a:off x="169829" y="2985012"/>
                <a:ext cx="6807709" cy="2613932"/>
                <a:chOff x="169829" y="2985012"/>
                <a:chExt cx="6807709" cy="2613932"/>
              </a:xfrm>
            </p:grpSpPr>
            <p:pic>
              <p:nvPicPr>
                <p:cNvPr id="7" name="Picture 3">
                  <a:extLst>
                    <a:ext uri="{FF2B5EF4-FFF2-40B4-BE49-F238E27FC236}">
                      <a16:creationId xmlns:a16="http://schemas.microsoft.com/office/drawing/2014/main" id="{AD4A126C-2A61-5145-82D6-5A521F6BC616}"/>
                    </a:ext>
                  </a:extLst>
                </p:cNvPr>
                <p:cNvPicPr>
                  <a:picLocks noChangeAspect="1" noChangeArrowheads="1"/>
                </p:cNvPicPr>
                <p:nvPr/>
              </p:nvPicPr>
              <p:blipFill rotWithShape="1">
                <a:blip r:embed="rId6" cstate="print">
                  <a:extLst>
                    <a:ext uri="{28A0092B-C50C-407E-A947-70E740481C1C}">
                      <a14:useLocalDpi xmlns:a14="http://schemas.microsoft.com/office/drawing/2010/main"/>
                    </a:ext>
                  </a:extLst>
                </a:blip>
                <a:srcRect/>
                <a:stretch/>
              </p:blipFill>
              <p:spPr bwMode="auto">
                <a:xfrm>
                  <a:off x="169829" y="2991745"/>
                  <a:ext cx="1448444" cy="2607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a:extLst>
                    <a:ext uri="{FF2B5EF4-FFF2-40B4-BE49-F238E27FC236}">
                      <a16:creationId xmlns:a16="http://schemas.microsoft.com/office/drawing/2014/main" id="{BC1E46DB-BDAE-D348-A2BC-90BD1DFCB943}"/>
                    </a:ext>
                  </a:extLst>
                </p:cNvPr>
                <p:cNvPicPr>
                  <a:picLocks noChangeAspect="1" noChangeArrowheads="1"/>
                </p:cNvPicPr>
                <p:nvPr/>
              </p:nvPicPr>
              <p:blipFill rotWithShape="1">
                <a:blip r:embed="rId7" cstate="print">
                  <a:extLst>
                    <a:ext uri="{28A0092B-C50C-407E-A947-70E740481C1C}">
                      <a14:useLocalDpi xmlns:a14="http://schemas.microsoft.com/office/drawing/2010/main"/>
                    </a:ext>
                  </a:extLst>
                </a:blip>
                <a:srcRect/>
                <a:stretch/>
              </p:blipFill>
              <p:spPr bwMode="auto">
                <a:xfrm>
                  <a:off x="2069443" y="2991746"/>
                  <a:ext cx="2629200" cy="26071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10">
                  <a:extLst>
                    <a:ext uri="{FF2B5EF4-FFF2-40B4-BE49-F238E27FC236}">
                      <a16:creationId xmlns:a16="http://schemas.microsoft.com/office/drawing/2014/main" id="{584B76C2-6264-304A-981F-7CF0F99CC9AC}"/>
                    </a:ext>
                  </a:extLst>
                </p:cNvPr>
                <p:cNvPicPr>
                  <a:picLocks noChangeAspect="1"/>
                </p:cNvPicPr>
                <p:nvPr/>
              </p:nvPicPr>
              <p:blipFill rotWithShape="1">
                <a:blip r:embed="rId8" cstate="print">
                  <a:extLst>
                    <a:ext uri="{28A0092B-C50C-407E-A947-70E740481C1C}">
                      <a14:useLocalDpi xmlns:a14="http://schemas.microsoft.com/office/drawing/2010/main"/>
                    </a:ext>
                  </a:extLst>
                </a:blip>
                <a:srcRect/>
                <a:stretch/>
              </p:blipFill>
              <p:spPr>
                <a:xfrm rot="5400000">
                  <a:off x="4760077" y="3381482"/>
                  <a:ext cx="2607198" cy="1827725"/>
                </a:xfrm>
                <a:prstGeom prst="rect">
                  <a:avLst/>
                </a:prstGeom>
              </p:spPr>
            </p:pic>
            <p:sp>
              <p:nvSpPr>
                <p:cNvPr id="17" name="TextBox 16">
                  <a:extLst>
                    <a:ext uri="{FF2B5EF4-FFF2-40B4-BE49-F238E27FC236}">
                      <a16:creationId xmlns:a16="http://schemas.microsoft.com/office/drawing/2014/main" id="{5750919B-EAD9-1942-A256-580556B1135B}"/>
                    </a:ext>
                  </a:extLst>
                </p:cNvPr>
                <p:cNvSpPr txBox="1"/>
                <p:nvPr/>
              </p:nvSpPr>
              <p:spPr>
                <a:xfrm>
                  <a:off x="213073" y="2994579"/>
                  <a:ext cx="271886" cy="261610"/>
                </a:xfrm>
                <a:prstGeom prst="rect">
                  <a:avLst/>
                </a:prstGeom>
                <a:noFill/>
              </p:spPr>
              <p:txBody>
                <a:bodyPr wrap="square" rtlCol="0">
                  <a:spAutoFit/>
                </a:bodyPr>
                <a:lstStyle/>
                <a:p>
                  <a:r>
                    <a:rPr lang="en-US" sz="1050" dirty="0"/>
                    <a:t>D</a:t>
                  </a:r>
                </a:p>
              </p:txBody>
            </p:sp>
            <p:sp>
              <p:nvSpPr>
                <p:cNvPr id="18" name="TextBox 17">
                  <a:extLst>
                    <a:ext uri="{FF2B5EF4-FFF2-40B4-BE49-F238E27FC236}">
                      <a16:creationId xmlns:a16="http://schemas.microsoft.com/office/drawing/2014/main" id="{F274C66D-65ED-8540-8BA6-8A8F4943C4BA}"/>
                    </a:ext>
                  </a:extLst>
                </p:cNvPr>
                <p:cNvSpPr txBox="1"/>
                <p:nvPr/>
              </p:nvSpPr>
              <p:spPr>
                <a:xfrm>
                  <a:off x="2069443" y="2985012"/>
                  <a:ext cx="271886" cy="261610"/>
                </a:xfrm>
                <a:prstGeom prst="rect">
                  <a:avLst/>
                </a:prstGeom>
                <a:noFill/>
              </p:spPr>
              <p:txBody>
                <a:bodyPr wrap="square" rtlCol="0">
                  <a:spAutoFit/>
                </a:bodyPr>
                <a:lstStyle/>
                <a:p>
                  <a:r>
                    <a:rPr lang="en-US" sz="1050" dirty="0"/>
                    <a:t>E</a:t>
                  </a:r>
                </a:p>
              </p:txBody>
            </p:sp>
            <p:sp>
              <p:nvSpPr>
                <p:cNvPr id="19" name="TextBox 18">
                  <a:extLst>
                    <a:ext uri="{FF2B5EF4-FFF2-40B4-BE49-F238E27FC236}">
                      <a16:creationId xmlns:a16="http://schemas.microsoft.com/office/drawing/2014/main" id="{D44BF7EA-ACFF-514E-A06B-E14783AAEB2F}"/>
                    </a:ext>
                  </a:extLst>
                </p:cNvPr>
                <p:cNvSpPr txBox="1"/>
                <p:nvPr/>
              </p:nvSpPr>
              <p:spPr>
                <a:xfrm>
                  <a:off x="5149813" y="2994579"/>
                  <a:ext cx="271886" cy="261610"/>
                </a:xfrm>
                <a:prstGeom prst="rect">
                  <a:avLst/>
                </a:prstGeom>
                <a:noFill/>
              </p:spPr>
              <p:txBody>
                <a:bodyPr wrap="square" rtlCol="0">
                  <a:spAutoFit/>
                </a:bodyPr>
                <a:lstStyle/>
                <a:p>
                  <a:r>
                    <a:rPr lang="en-US" sz="1050" dirty="0"/>
                    <a:t>F</a:t>
                  </a:r>
                </a:p>
              </p:txBody>
            </p:sp>
          </p:grpSp>
        </p:grpSp>
        <p:grpSp>
          <p:nvGrpSpPr>
            <p:cNvPr id="26" name="Group 25">
              <a:extLst>
                <a:ext uri="{FF2B5EF4-FFF2-40B4-BE49-F238E27FC236}">
                  <a16:creationId xmlns:a16="http://schemas.microsoft.com/office/drawing/2014/main" id="{E5593FF5-7EAA-344A-BDB0-E7CC2C9DF60E}"/>
                </a:ext>
              </a:extLst>
            </p:cNvPr>
            <p:cNvGrpSpPr/>
            <p:nvPr/>
          </p:nvGrpSpPr>
          <p:grpSpPr>
            <a:xfrm>
              <a:off x="4607183" y="5847488"/>
              <a:ext cx="2370356" cy="3597454"/>
              <a:chOff x="4607183" y="5847488"/>
              <a:chExt cx="2370356" cy="3597454"/>
            </a:xfrm>
          </p:grpSpPr>
          <p:pic>
            <p:nvPicPr>
              <p:cNvPr id="13" name="Picture 12">
                <a:extLst>
                  <a:ext uri="{FF2B5EF4-FFF2-40B4-BE49-F238E27FC236}">
                    <a16:creationId xmlns:a16="http://schemas.microsoft.com/office/drawing/2014/main" id="{2D5F053E-2BC7-F141-9E22-4275E809CCB1}"/>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4607183" y="5847489"/>
                <a:ext cx="2370356" cy="3597453"/>
              </a:xfrm>
              <a:prstGeom prst="rect">
                <a:avLst/>
              </a:prstGeom>
            </p:spPr>
          </p:pic>
          <p:sp>
            <p:nvSpPr>
              <p:cNvPr id="20" name="TextBox 19">
                <a:extLst>
                  <a:ext uri="{FF2B5EF4-FFF2-40B4-BE49-F238E27FC236}">
                    <a16:creationId xmlns:a16="http://schemas.microsoft.com/office/drawing/2014/main" id="{0AB5A67B-BEA2-A64E-98A5-00132605CDD3}"/>
                  </a:ext>
                </a:extLst>
              </p:cNvPr>
              <p:cNvSpPr txBox="1"/>
              <p:nvPr/>
            </p:nvSpPr>
            <p:spPr>
              <a:xfrm>
                <a:off x="4607183" y="5847488"/>
                <a:ext cx="271886" cy="261610"/>
              </a:xfrm>
              <a:prstGeom prst="rect">
                <a:avLst/>
              </a:prstGeom>
              <a:noFill/>
            </p:spPr>
            <p:txBody>
              <a:bodyPr wrap="square" rtlCol="0">
                <a:spAutoFit/>
              </a:bodyPr>
              <a:lstStyle/>
              <a:p>
                <a:r>
                  <a:rPr lang="en-US" sz="1050" dirty="0">
                    <a:solidFill>
                      <a:schemeClr val="bg1"/>
                    </a:solidFill>
                  </a:rPr>
                  <a:t>G</a:t>
                </a:r>
              </a:p>
            </p:txBody>
          </p:sp>
        </p:grpSp>
      </p:grpSp>
      <p:sp>
        <p:nvSpPr>
          <p:cNvPr id="22" name="TextBox 21">
            <a:extLst>
              <a:ext uri="{FF2B5EF4-FFF2-40B4-BE49-F238E27FC236}">
                <a16:creationId xmlns:a16="http://schemas.microsoft.com/office/drawing/2014/main" id="{C75B7FA9-3C6B-924E-ACC8-7809B7755004}"/>
              </a:ext>
            </a:extLst>
          </p:cNvPr>
          <p:cNvSpPr txBox="1"/>
          <p:nvPr/>
        </p:nvSpPr>
        <p:spPr>
          <a:xfrm>
            <a:off x="5785747" y="2723414"/>
            <a:ext cx="271886" cy="261610"/>
          </a:xfrm>
          <a:prstGeom prst="rect">
            <a:avLst/>
          </a:prstGeom>
          <a:noFill/>
        </p:spPr>
        <p:txBody>
          <a:bodyPr wrap="square" rtlCol="0">
            <a:spAutoFit/>
          </a:bodyPr>
          <a:lstStyle/>
          <a:p>
            <a:r>
              <a:rPr lang="en-US" sz="1050" dirty="0">
                <a:solidFill>
                  <a:schemeClr val="bg1"/>
                </a:solidFill>
              </a:rPr>
              <a:t>I</a:t>
            </a:r>
          </a:p>
        </p:txBody>
      </p:sp>
    </p:spTree>
    <p:extLst>
      <p:ext uri="{BB962C8B-B14F-4D97-AF65-F5344CB8AC3E}">
        <p14:creationId xmlns:p14="http://schemas.microsoft.com/office/powerpoint/2010/main" val="833356615"/>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4454</TotalTime>
  <Words>213</Words>
  <Application>Microsoft Office PowerPoint</Application>
  <PresentationFormat>Custom</PresentationFormat>
  <Paragraphs>11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Helvetica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Alexander</dc:creator>
  <cp:lastModifiedBy>Brosky, Kevin</cp:lastModifiedBy>
  <cp:revision>121</cp:revision>
  <dcterms:created xsi:type="dcterms:W3CDTF">2020-04-15T23:29:30Z</dcterms:created>
  <dcterms:modified xsi:type="dcterms:W3CDTF">2021-06-08T22:24:19Z</dcterms:modified>
</cp:coreProperties>
</file>