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>
        <p:scale>
          <a:sx n="110" d="100"/>
          <a:sy n="110" d="100"/>
        </p:scale>
        <p:origin x="117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43E9-2C53-D849-8817-D4C9E6A87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6BCAE-3D83-9C46-AC24-C9E84A0D6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A3EE1-1D7F-5149-8F2F-A6AD9EA7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EC20-9BB8-074F-99A1-984A72BACBB1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EE5A1-8822-514E-89D7-A2C11A4F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C1110-3D2A-BA4E-B8AF-13FA8BD2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4C6C-E16E-8E47-85B7-4E3B57A87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7F77-BAF5-ED4A-8DFE-3C125830C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D53A4-F864-7D4D-BE86-B0F085EE0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63B8F-4241-2B40-AE76-D4806F1BA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EC20-9BB8-074F-99A1-984A72BACBB1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A55AB-DFBA-B24B-A718-07653C1B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50F90-2BE5-D448-8825-C7B601EC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4C6C-E16E-8E47-85B7-4E3B57A87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7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F7C957-D0E4-7742-806F-97E431F52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B5BAB-23AC-704E-84DD-875981A26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71406-1E3F-8243-B211-C6FCB053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EC20-9BB8-074F-99A1-984A72BACBB1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88161-4EC2-E345-A00E-9128833B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E2D8A-E08A-6C4E-83A7-D067BB727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4C6C-E16E-8E47-85B7-4E3B57A87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6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5E678-8389-B64E-801D-05DDBE7B1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18DD-F3C9-2C48-8A8D-5E8737D60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769EF-BE03-C64E-84FC-8FFC395B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EC20-9BB8-074F-99A1-984A72BACBB1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BE595-A702-F343-AD01-837496F0B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ED2B1-395C-2448-B4BA-3BAA018E8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4C6C-E16E-8E47-85B7-4E3B57A87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7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22127-3B9A-C84D-81CD-45DB41238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E3627-25B7-C345-BF2D-A859CAA00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DF36E-16E4-3B45-9168-625A3B72F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EC20-9BB8-074F-99A1-984A72BACBB1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4CDF6-8A00-D740-A962-13444A3B5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84C0C-D1A0-474B-A372-4041860B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4C6C-E16E-8E47-85B7-4E3B57A87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2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CA3AD-7CCA-1546-8FE1-B493C3A5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66CD3-7D25-CF47-942D-A86D6654AA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8CB35-C268-3548-AF40-1E2FB5CC4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D1DED-7B18-D94A-A3DC-3F479FDB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EC20-9BB8-074F-99A1-984A72BACBB1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348C9-6797-F44B-B092-EF63DEE1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C2853-7AE8-B448-990A-6776C232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4C6C-E16E-8E47-85B7-4E3B57A87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9A206-A77B-1542-8D6F-22AA3EF1B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4E1E4-D240-5742-89D6-4221DAEF7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798EC-D072-E146-B6D1-FF3EFA53F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4B575-00BC-AB4C-8B0B-B1098C11D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DE308F-3FDE-2B49-966D-6EE467E32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6A6E9-2BBB-5449-8CA1-E3916A66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EC20-9BB8-074F-99A1-984A72BACBB1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4B3491-32DB-DC47-8973-F64D4CCD8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4E8944-24A8-D54D-9AEE-8089B85DE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4C6C-E16E-8E47-85B7-4E3B57A87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9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74BD7-DF81-3D43-86B7-1B237017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BDA15-B90C-C348-A44A-0410900DF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EC20-9BB8-074F-99A1-984A72BACBB1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5B2804-BED9-CF42-91CB-C56E9C239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1E23F-F99C-0940-99F1-015C7CD8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4C6C-E16E-8E47-85B7-4E3B57A87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D3E295-064D-2549-BE91-A879929F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EC20-9BB8-074F-99A1-984A72BACBB1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308A70-C723-2F45-A686-11918872E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3E400-7D09-CD4B-8605-595EE7FA8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4C6C-E16E-8E47-85B7-4E3B57A87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2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1A18F-872D-B940-86E0-39EF60CF0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EC7E2-4CA5-304B-951F-09D2586DC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84E13-45C7-3A42-A34D-B66E8689A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DF162-37AC-5E40-85C1-FEEB1AE3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EC20-9BB8-074F-99A1-984A72BACBB1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A1810-0826-E64E-9182-7EB69598B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9F2A7-2791-1F42-9DF9-11FA996C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4C6C-E16E-8E47-85B7-4E3B57A87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9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1791F-767D-E64C-9843-DCA387847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21187A-6841-3F48-B139-E13C103ED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DC20D-2AC2-3741-B90B-543B62A65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8F4D1-0187-3D40-91D2-DFAA52B2F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EC20-9BB8-074F-99A1-984A72BACBB1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A4042-0B22-2843-A0EF-B87A497A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8C997-4AE4-5048-879C-1A8FEB7E9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4C6C-E16E-8E47-85B7-4E3B57A87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8D0724-8D11-134E-9ADF-E04881209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BDCF6-CC93-4144-83BE-835C1482D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2F711-3200-0746-B8ED-CC5EB81D9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BEC20-9BB8-074F-99A1-984A72BACBB1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51E8E-45C9-0C40-B5E6-44B1973A2D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9B856-AA7C-9C44-B97C-938ADDBF6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84C6C-E16E-8E47-85B7-4E3B57A87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0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19A1DC8-A878-9B4B-BEDB-2F0E1F3A82F8}"/>
              </a:ext>
            </a:extLst>
          </p:cNvPr>
          <p:cNvGrpSpPr/>
          <p:nvPr/>
        </p:nvGrpSpPr>
        <p:grpSpPr>
          <a:xfrm>
            <a:off x="1737360" y="709660"/>
            <a:ext cx="9601200" cy="6020346"/>
            <a:chOff x="9180576" y="11149758"/>
            <a:chExt cx="13831507" cy="9172211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9C34A044-4CA9-4148-92CE-583DB51724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0576" y="11149758"/>
              <a:ext cx="13831507" cy="9172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5884A19-E4BD-3C4E-AEA0-FC67C7A390FD}"/>
                </a:ext>
              </a:extLst>
            </p:cNvPr>
            <p:cNvSpPr txBox="1"/>
            <p:nvPr/>
          </p:nvSpPr>
          <p:spPr>
            <a:xfrm>
              <a:off x="9740786" y="11466634"/>
              <a:ext cx="2452874" cy="2869111"/>
            </a:xfrm>
            <a:prstGeom prst="rect">
              <a:avLst/>
            </a:prstGeom>
            <a:noFill/>
          </p:spPr>
          <p:txBody>
            <a:bodyPr wrap="square" lIns="158101" tIns="79050" rIns="158101" bIns="79050">
              <a:spAutoFit/>
            </a:bodyPr>
            <a:lstStyle/>
            <a:p>
              <a:pPr algn="ctr">
                <a:defRPr/>
              </a:pPr>
              <a:r>
                <a:rPr lang="en-US" altLang="en-US" sz="1600" dirty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ヒラギノ角ゴ Pro W3" charset="-128"/>
                </a:rPr>
                <a:t>Attainable  work-life balance </a:t>
              </a:r>
              <a:r>
                <a:rPr lang="en-US" altLang="en-US" sz="1600" dirty="0">
                  <a:solidFill>
                    <a:schemeClr val="accent1">
                      <a:lumMod val="50000"/>
                    </a:schemeClr>
                  </a:solidFill>
                  <a:ea typeface="ヒラギノ角ゴ Pro W3" charset="-128"/>
                </a:rPr>
                <a:t> due to </a:t>
              </a:r>
              <a:r>
                <a:rPr lang="en-US" altLang="en-US" sz="1600" dirty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ヒラギノ角ゴ Pro W3" charset="-128"/>
                </a:rPr>
                <a:t>one faculty workload for </a:t>
              </a:r>
              <a:r>
                <a:rPr lang="en-US" altLang="en-US" sz="1600" dirty="0">
                  <a:solidFill>
                    <a:schemeClr val="accent1">
                      <a:lumMod val="50000"/>
                    </a:schemeClr>
                  </a:solidFill>
                  <a:ea typeface="ヒラギノ角ゴ Pro W3" charset="-128"/>
                </a:rPr>
                <a:t>teaching and practice</a:t>
              </a:r>
              <a:endParaRPr lang="en-US" altLang="en-US" sz="1600" dirty="0">
                <a:solidFill>
                  <a:schemeClr val="accent1">
                    <a:lumMod val="50000"/>
                  </a:schemeClr>
                </a:solidFill>
                <a:latin typeface="+mn-lt"/>
                <a:ea typeface="ヒラギノ角ゴ Pro W3" charset="-12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E081EC8-FBDB-7542-BC14-2C947EB3DEE8}"/>
                </a:ext>
              </a:extLst>
            </p:cNvPr>
            <p:cNvSpPr txBox="1"/>
            <p:nvPr/>
          </p:nvSpPr>
          <p:spPr>
            <a:xfrm>
              <a:off x="10213735" y="15109681"/>
              <a:ext cx="2845098" cy="2493983"/>
            </a:xfrm>
            <a:prstGeom prst="rect">
              <a:avLst/>
            </a:prstGeom>
            <a:noFill/>
          </p:spPr>
          <p:txBody>
            <a:bodyPr wrap="square" lIns="158101" tIns="79050" rIns="158101" bIns="79050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ヒラギノ角ゴ Pro W3" charset="-128"/>
                </a:rPr>
                <a:t>   </a:t>
              </a:r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ea typeface="ヒラギノ角ゴ Pro W3" charset="-128"/>
                </a:rPr>
                <a:t>I</a:t>
              </a:r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ヒラギノ角ゴ Pro W3" charset="-128"/>
                </a:rPr>
                <a:t>ntegration of </a:t>
              </a:r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ea typeface="ヒラギノ角ゴ Pro W3" charset="-128"/>
                </a:rPr>
                <a:t>teaching</a:t>
              </a:r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ヒラギノ角ゴ Pro W3" charset="-128"/>
                </a:rPr>
                <a:t> and practice roles - all income, benefits, and clinician insurance details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0D10B65-ADBE-9445-B4C0-E1595BFED0B1}"/>
                </a:ext>
              </a:extLst>
            </p:cNvPr>
            <p:cNvSpPr txBox="1"/>
            <p:nvPr/>
          </p:nvSpPr>
          <p:spPr>
            <a:xfrm>
              <a:off x="13058833" y="17318174"/>
              <a:ext cx="2793712" cy="2493982"/>
            </a:xfrm>
            <a:prstGeom prst="rect">
              <a:avLst/>
            </a:prstGeom>
            <a:noFill/>
          </p:spPr>
          <p:txBody>
            <a:bodyPr wrap="square" lIns="158101" tIns="79050" rIns="158101" bIns="79050">
              <a:spAutoFit/>
            </a:bodyPr>
            <a:lstStyle/>
            <a:p>
              <a:pPr algn="ctr">
                <a:defRPr/>
              </a:pPr>
              <a:r>
                <a:rPr lang="en-US" altLang="en-US" sz="1600" dirty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ヒラギノ角ゴ Pro W3" charset="-128"/>
                </a:rPr>
                <a:t>Professional development within a dynamic clinical position even when practice is part-time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3D5BB0A-9143-ED41-8066-96068A4E29F1}"/>
                </a:ext>
              </a:extLst>
            </p:cNvPr>
            <p:cNvSpPr txBox="1"/>
            <p:nvPr/>
          </p:nvSpPr>
          <p:spPr>
            <a:xfrm>
              <a:off x="16738893" y="17537772"/>
              <a:ext cx="2793710" cy="2118857"/>
            </a:xfrm>
            <a:prstGeom prst="rect">
              <a:avLst/>
            </a:prstGeom>
            <a:noFill/>
          </p:spPr>
          <p:txBody>
            <a:bodyPr wrap="square" lIns="158101" tIns="79050" rIns="158101" bIns="79050">
              <a:spAutoFit/>
            </a:bodyPr>
            <a:lstStyle/>
            <a:p>
              <a:pPr algn="ctr">
                <a:defRPr/>
              </a:pPr>
              <a:r>
                <a:rPr lang="en-US" altLang="en-US" sz="1600" dirty="0">
                  <a:solidFill>
                    <a:schemeClr val="accent1">
                      <a:lumMod val="50000"/>
                    </a:schemeClr>
                  </a:solidFill>
                  <a:ea typeface="ヒラギノ角ゴ Pro W3" charset="-128"/>
                </a:rPr>
                <a:t>Strategically integrated teaching, practice and scholarship mentorship</a:t>
              </a:r>
              <a:endParaRPr lang="en-US" altLang="en-US" sz="1600" dirty="0">
                <a:solidFill>
                  <a:schemeClr val="accent1">
                    <a:lumMod val="50000"/>
                  </a:schemeClr>
                </a:solidFill>
                <a:latin typeface="+mn-lt"/>
                <a:ea typeface="ヒラギノ角ゴ Pro W3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AE571F-5F16-1442-A641-C03B47FEAD10}"/>
                </a:ext>
              </a:extLst>
            </p:cNvPr>
            <p:cNvSpPr txBox="1"/>
            <p:nvPr/>
          </p:nvSpPr>
          <p:spPr>
            <a:xfrm>
              <a:off x="19582435" y="15401670"/>
              <a:ext cx="2795266" cy="2118857"/>
            </a:xfrm>
            <a:prstGeom prst="rect">
              <a:avLst/>
            </a:prstGeom>
            <a:noFill/>
          </p:spPr>
          <p:txBody>
            <a:bodyPr wrap="square" lIns="158101" tIns="79050" rIns="158101" bIns="79050">
              <a:spAutoFit/>
            </a:bodyPr>
            <a:lstStyle/>
            <a:p>
              <a:pPr algn="ctr">
                <a:defRPr/>
              </a:pPr>
              <a:r>
                <a:rPr lang="en-US" altLang="en-US" sz="1600" dirty="0">
                  <a:solidFill>
                    <a:schemeClr val="accent1">
                      <a:lumMod val="50000"/>
                    </a:schemeClr>
                  </a:solidFill>
                  <a:ea typeface="ヒラギノ角ゴ Pro W3" charset="-128"/>
                </a:rPr>
                <a:t>C</a:t>
              </a:r>
              <a:r>
                <a:rPr lang="en-US" altLang="en-US" sz="1600" dirty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ヒラギノ角ゴ Pro W3" charset="-128"/>
                </a:rPr>
                <a:t>onsistent practice work schedule with protected clinical teaching/preceptorship for students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BFAD57B-916A-B243-8AAF-E8285172A088}"/>
                </a:ext>
              </a:extLst>
            </p:cNvPr>
            <p:cNvSpPr txBox="1"/>
            <p:nvPr/>
          </p:nvSpPr>
          <p:spPr>
            <a:xfrm>
              <a:off x="14476631" y="12389550"/>
              <a:ext cx="3133190" cy="2212640"/>
            </a:xfrm>
            <a:prstGeom prst="rect">
              <a:avLst/>
            </a:prstGeom>
            <a:noFill/>
          </p:spPr>
          <p:txBody>
            <a:bodyPr wrap="square" lIns="158101" tIns="79050" rIns="158101" bIns="79050">
              <a:spAutoFit/>
            </a:bodyPr>
            <a:lstStyle/>
            <a:p>
              <a:pPr algn="ctr">
                <a:defRPr/>
              </a:pPr>
              <a:r>
                <a:rPr lang="en-US" altLang="en-US" sz="2800" b="1" dirty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ヒラギノ角ゴ Pro W3" charset="-128"/>
                </a:rPr>
                <a:t>CON FP Benefits for Faculty 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1F7730D1-13B8-0543-AEEF-FD5D4EFF4857}"/>
              </a:ext>
            </a:extLst>
          </p:cNvPr>
          <p:cNvSpPr txBox="1"/>
          <p:nvPr/>
        </p:nvSpPr>
        <p:spPr>
          <a:xfrm>
            <a:off x="274320" y="115668"/>
            <a:ext cx="6526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Supplemental Digital Content, Figure 2</a:t>
            </a:r>
            <a:r>
              <a:rPr lang="en-US" dirty="0"/>
              <a:t>. CON FP Benefits for Faculty</a:t>
            </a:r>
          </a:p>
        </p:txBody>
      </p:sp>
    </p:spTree>
    <p:extLst>
      <p:ext uri="{BB962C8B-B14F-4D97-AF65-F5344CB8AC3E}">
        <p14:creationId xmlns:p14="http://schemas.microsoft.com/office/powerpoint/2010/main" val="2392401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78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Moss</dc:creator>
  <cp:lastModifiedBy>Angela Moss</cp:lastModifiedBy>
  <cp:revision>2</cp:revision>
  <dcterms:created xsi:type="dcterms:W3CDTF">2021-12-12T21:36:36Z</dcterms:created>
  <dcterms:modified xsi:type="dcterms:W3CDTF">2021-12-12T21:49:45Z</dcterms:modified>
</cp:coreProperties>
</file>