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72" autoAdjust="0"/>
    <p:restoredTop sz="94660"/>
  </p:normalViewPr>
  <p:slideViewPr>
    <p:cSldViewPr snapToGrid="0">
      <p:cViewPr>
        <p:scale>
          <a:sx n="90" d="100"/>
          <a:sy n="90" d="100"/>
        </p:scale>
        <p:origin x="1896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9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9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7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9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ADEB-EC95-4D8D-AE1B-01DF8E79CAB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DCCB-6102-4ED7-9759-5C3FE1E3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134">
            <a:extLst>
              <a:ext uri="{FF2B5EF4-FFF2-40B4-BE49-F238E27FC236}">
                <a16:creationId xmlns:a16="http://schemas.microsoft.com/office/drawing/2014/main" id="{EF8568DB-F5E4-4AB1-85DF-B9D14442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96616"/>
              </p:ext>
            </p:extLst>
          </p:nvPr>
        </p:nvGraphicFramePr>
        <p:xfrm>
          <a:off x="436276" y="778868"/>
          <a:ext cx="6053555" cy="3886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276">
                  <a:extLst>
                    <a:ext uri="{9D8B030D-6E8A-4147-A177-3AD203B41FA5}">
                      <a16:colId xmlns:a16="http://schemas.microsoft.com/office/drawing/2014/main" val="1631277034"/>
                    </a:ext>
                  </a:extLst>
                </a:gridCol>
                <a:gridCol w="2068848">
                  <a:extLst>
                    <a:ext uri="{9D8B030D-6E8A-4147-A177-3AD203B41FA5}">
                      <a16:colId xmlns:a16="http://schemas.microsoft.com/office/drawing/2014/main" val="2927154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19932269"/>
                    </a:ext>
                  </a:extLst>
                </a:gridCol>
                <a:gridCol w="673231">
                  <a:extLst>
                    <a:ext uri="{9D8B030D-6E8A-4147-A177-3AD203B41FA5}">
                      <a16:colId xmlns:a16="http://schemas.microsoft.com/office/drawing/2014/main" val="14795599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Africa</a:t>
                      </a: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Effect Size</a:t>
                      </a:r>
                      <a:br>
                        <a:rPr lang="en-US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(95% CI)</a:t>
                      </a: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Weight (%)</a:t>
                      </a: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797310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Abbai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et al 2016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1.65 (1.03–2.64)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10.76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1909920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Balkus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et al 2013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1.81 (1.12–2.92)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10.60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4611395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Brahmbhatt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et al 2014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1.29 (0.85–1.95)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11.95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8718886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Jarrett et al 2019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1.01 (0.49–2.08)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6.83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530119"/>
                  </a:ext>
                </a:extLst>
              </a:tr>
              <a:tr h="90574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Kapiga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et al 2009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2.70 (2.09–3.49)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15.35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6399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66.7%,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τ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0.09, H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3.01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1.71 (1.22–2.39)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95082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Test of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000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000" baseline="-25000" dirty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: Q(4) = 13.86,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=0.01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3166564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6922114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76046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Brotman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et al 2007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2.66 (1.80–3.93)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12.40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5304875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Brotman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et al 2010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2.94 (2.27–3.81)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15.28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2037224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Kenyon et al 2018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1.80 (1.50–2.16)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16.84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3948246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77.3%,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τ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0.06, H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4.40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2.37 (1.71–3.27)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5419589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Test of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000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000" baseline="-25000" dirty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: Q(2) = 10.40,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=0.01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9892560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439650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1.98 (1.57–2.52)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5555423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73.9%,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τ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0.08, H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3.83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5852134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Test of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000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000" baseline="-25000" dirty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: Q(7) = 25.1,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=.00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3153384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Test of differences: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sz="1000" baseline="-250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(1) = 1.89,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=0.17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7621568"/>
                  </a:ext>
                </a:extLst>
              </a:tr>
            </a:tbl>
          </a:graphicData>
        </a:graphic>
      </p:graphicFrame>
      <p:sp>
        <p:nvSpPr>
          <p:cNvPr id="171" name="TextBox 170">
            <a:extLst>
              <a:ext uri="{FF2B5EF4-FFF2-40B4-BE49-F238E27FC236}">
                <a16:creationId xmlns:a16="http://schemas.microsoft.com/office/drawing/2014/main" id="{F9E7BB13-2E4F-4766-BA46-0B9604E31610}"/>
              </a:ext>
            </a:extLst>
          </p:cNvPr>
          <p:cNvSpPr txBox="1"/>
          <p:nvPr/>
        </p:nvSpPr>
        <p:spPr>
          <a:xfrm>
            <a:off x="366895" y="403819"/>
            <a:ext cx="5996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Digital Content 4. Forest plots for subgroups using unadjusted values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799DEB-DD46-45C9-A73A-A5D99C38FB39}"/>
              </a:ext>
            </a:extLst>
          </p:cNvPr>
          <p:cNvGrpSpPr/>
          <p:nvPr/>
        </p:nvGrpSpPr>
        <p:grpSpPr>
          <a:xfrm>
            <a:off x="2502272" y="905279"/>
            <a:ext cx="2081736" cy="4045455"/>
            <a:chOff x="2502272" y="905279"/>
            <a:chExt cx="2081736" cy="4045455"/>
          </a:xfrm>
        </p:grpSpPr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5AF623FC-8E0A-481C-89AC-E82BFBB9B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8884" y="905279"/>
              <a:ext cx="0" cy="231775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C57B28A6-07A0-4970-AB11-67942B58D8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2826" y="1227484"/>
              <a:ext cx="776845" cy="0"/>
            </a:xfrm>
            <a:custGeom>
              <a:avLst/>
              <a:gdLst>
                <a:gd name="T0" fmla="*/ 332 w 862"/>
                <a:gd name="T1" fmla="*/ 0 w 862"/>
                <a:gd name="T2" fmla="*/ 332 w 862"/>
                <a:gd name="T3" fmla="*/ 862 w 8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62">
                  <a:moveTo>
                    <a:pt x="332" y="0"/>
                  </a:moveTo>
                  <a:lnTo>
                    <a:pt x="0" y="0"/>
                  </a:lnTo>
                  <a:moveTo>
                    <a:pt x="332" y="0"/>
                  </a:moveTo>
                  <a:lnTo>
                    <a:pt x="862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F408E46-B6F4-4388-9BFA-F0319E37EB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6084" y="1411419"/>
              <a:ext cx="868769" cy="0"/>
            </a:xfrm>
            <a:custGeom>
              <a:avLst/>
              <a:gdLst>
                <a:gd name="T0" fmla="*/ 370 w 964"/>
                <a:gd name="T1" fmla="*/ 0 w 964"/>
                <a:gd name="T2" fmla="*/ 370 w 964"/>
                <a:gd name="T3" fmla="*/ 964 w 96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64">
                  <a:moveTo>
                    <a:pt x="370" y="0"/>
                  </a:moveTo>
                  <a:lnTo>
                    <a:pt x="0" y="0"/>
                  </a:lnTo>
                  <a:moveTo>
                    <a:pt x="370" y="0"/>
                  </a:moveTo>
                  <a:lnTo>
                    <a:pt x="964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54FE25BF-FE39-4FDE-8F9C-7208BD2915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36309" y="1597110"/>
              <a:ext cx="530814" cy="0"/>
            </a:xfrm>
            <a:custGeom>
              <a:avLst/>
              <a:gdLst>
                <a:gd name="T0" fmla="*/ 235 w 589"/>
                <a:gd name="T1" fmla="*/ 0 w 589"/>
                <a:gd name="T2" fmla="*/ 235 w 589"/>
                <a:gd name="T3" fmla="*/ 589 w 58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89">
                  <a:moveTo>
                    <a:pt x="235" y="0"/>
                  </a:moveTo>
                  <a:lnTo>
                    <a:pt x="0" y="0"/>
                  </a:lnTo>
                  <a:moveTo>
                    <a:pt x="235" y="0"/>
                  </a:moveTo>
                  <a:lnTo>
                    <a:pt x="589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A3D55F6-9C06-4AAF-A521-8218CE6C4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2376" y="1777100"/>
              <a:ext cx="766932" cy="0"/>
            </a:xfrm>
            <a:custGeom>
              <a:avLst/>
              <a:gdLst>
                <a:gd name="T0" fmla="*/ 279 w 851"/>
                <a:gd name="T1" fmla="*/ 0 w 851"/>
                <a:gd name="T2" fmla="*/ 279 w 851"/>
                <a:gd name="T3" fmla="*/ 851 w 8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51">
                  <a:moveTo>
                    <a:pt x="279" y="0"/>
                  </a:moveTo>
                  <a:lnTo>
                    <a:pt x="0" y="0"/>
                  </a:lnTo>
                  <a:moveTo>
                    <a:pt x="279" y="0"/>
                  </a:moveTo>
                  <a:lnTo>
                    <a:pt x="851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E309719-88FE-4C7A-AB84-7C6DAA730B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4714" y="1962555"/>
              <a:ext cx="675008" cy="0"/>
            </a:xfrm>
            <a:custGeom>
              <a:avLst/>
              <a:gdLst>
                <a:gd name="T0" fmla="*/ 326 w 749"/>
                <a:gd name="T1" fmla="*/ 0 w 749"/>
                <a:gd name="T2" fmla="*/ 326 w 749"/>
                <a:gd name="T3" fmla="*/ 749 w 7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749">
                  <a:moveTo>
                    <a:pt x="326" y="0"/>
                  </a:moveTo>
                  <a:lnTo>
                    <a:pt x="0" y="0"/>
                  </a:lnTo>
                  <a:moveTo>
                    <a:pt x="326" y="0"/>
                  </a:moveTo>
                  <a:lnTo>
                    <a:pt x="749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3">
              <a:extLst>
                <a:ext uri="{FF2B5EF4-FFF2-40B4-BE49-F238E27FC236}">
                  <a16:creationId xmlns:a16="http://schemas.microsoft.com/office/drawing/2014/main" id="{BA78107B-F0C2-4065-A2EB-793C6F988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608" y="4725408"/>
              <a:ext cx="2016913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id="{84ED4279-9BDF-48F1-98EF-2E39794B4E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608" y="3223029"/>
              <a:ext cx="0" cy="150361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77C869EC-3AF3-464A-9359-03F2C119E4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0101" y="2899784"/>
              <a:ext cx="811993" cy="0"/>
            </a:xfrm>
            <a:custGeom>
              <a:avLst/>
              <a:gdLst>
                <a:gd name="T0" fmla="*/ 346 w 901"/>
                <a:gd name="T1" fmla="*/ 0 w 901"/>
                <a:gd name="T2" fmla="*/ 346 w 901"/>
                <a:gd name="T3" fmla="*/ 901 w 90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01">
                  <a:moveTo>
                    <a:pt x="346" y="0"/>
                  </a:moveTo>
                  <a:lnTo>
                    <a:pt x="0" y="0"/>
                  </a:lnTo>
                  <a:moveTo>
                    <a:pt x="346" y="0"/>
                  </a:moveTo>
                  <a:lnTo>
                    <a:pt x="901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AD22044-2B0E-4F70-9B1E-4F476BA541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1313" y="3086204"/>
              <a:ext cx="907521" cy="0"/>
            </a:xfrm>
            <a:custGeom>
              <a:avLst/>
              <a:gdLst>
                <a:gd name="T0" fmla="*/ 386 w 1007"/>
                <a:gd name="T1" fmla="*/ 0 w 1007"/>
                <a:gd name="T2" fmla="*/ 386 w 1007"/>
                <a:gd name="T3" fmla="*/ 1007 w 100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07">
                  <a:moveTo>
                    <a:pt x="386" y="0"/>
                  </a:moveTo>
                  <a:lnTo>
                    <a:pt x="0" y="0"/>
                  </a:lnTo>
                  <a:moveTo>
                    <a:pt x="386" y="0"/>
                  </a:moveTo>
                  <a:lnTo>
                    <a:pt x="1007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56D4371E-105A-4304-AB0B-C6AACD36F1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1189" y="3268591"/>
              <a:ext cx="555147" cy="0"/>
            </a:xfrm>
            <a:custGeom>
              <a:avLst/>
              <a:gdLst>
                <a:gd name="T0" fmla="*/ 246 w 616"/>
                <a:gd name="T1" fmla="*/ 0 w 616"/>
                <a:gd name="T2" fmla="*/ 246 w 616"/>
                <a:gd name="T3" fmla="*/ 616 w 6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16">
                  <a:moveTo>
                    <a:pt x="246" y="0"/>
                  </a:moveTo>
                  <a:lnTo>
                    <a:pt x="0" y="0"/>
                  </a:lnTo>
                  <a:moveTo>
                    <a:pt x="246" y="0"/>
                  </a:moveTo>
                  <a:lnTo>
                    <a:pt x="616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id="{0CA53843-1DA5-4F23-862F-045BF5725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2272" y="479684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95E56DF0-C405-467F-850C-25077B1EF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049" y="479684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7CC23BB9-D438-4C31-B7B9-87E4D53FA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278" y="479684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F8318681-5AD0-4A0E-B781-0CF69F524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506" y="479684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DF13CCEA-518F-467E-86A3-0D019BBE0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284" y="4796846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B2034BA-0CCE-4AAF-8EA3-0C4041F47B9C}"/>
                </a:ext>
              </a:extLst>
            </p:cNvPr>
            <p:cNvSpPr/>
            <p:nvPr/>
          </p:nvSpPr>
          <p:spPr>
            <a:xfrm>
              <a:off x="3415107" y="3224936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69B2D0F-242D-47F5-A810-C3527C2E89A7}"/>
                </a:ext>
              </a:extLst>
            </p:cNvPr>
            <p:cNvSpPr/>
            <p:nvPr/>
          </p:nvSpPr>
          <p:spPr>
            <a:xfrm>
              <a:off x="3981418" y="3042549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2F30C77-5614-4B2D-8AD0-E282CB6C160E}"/>
                </a:ext>
              </a:extLst>
            </p:cNvPr>
            <p:cNvSpPr/>
            <p:nvPr/>
          </p:nvSpPr>
          <p:spPr>
            <a:xfrm>
              <a:off x="3862442" y="2856129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Diamond 90">
              <a:extLst>
                <a:ext uri="{FF2B5EF4-FFF2-40B4-BE49-F238E27FC236}">
                  <a16:creationId xmlns:a16="http://schemas.microsoft.com/office/drawing/2014/main" id="{6060EF14-3136-4529-8578-E7F75F58E2A9}"/>
                </a:ext>
              </a:extLst>
            </p:cNvPr>
            <p:cNvSpPr/>
            <p:nvPr/>
          </p:nvSpPr>
          <p:spPr>
            <a:xfrm>
              <a:off x="3118450" y="2098008"/>
              <a:ext cx="540873" cy="99047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3D44F65-F5A4-4AC8-8DC9-31A130B1F818}"/>
                </a:ext>
              </a:extLst>
            </p:cNvPr>
            <p:cNvSpPr/>
            <p:nvPr/>
          </p:nvSpPr>
          <p:spPr>
            <a:xfrm>
              <a:off x="3367593" y="1183829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BFEB682-F503-42AF-9C34-5E8C729118E2}"/>
                </a:ext>
              </a:extLst>
            </p:cNvPr>
            <p:cNvSpPr/>
            <p:nvPr/>
          </p:nvSpPr>
          <p:spPr>
            <a:xfrm>
              <a:off x="3158061" y="1553455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B495FA6-FA04-40BE-8527-BE8290D2B13F}"/>
                </a:ext>
              </a:extLst>
            </p:cNvPr>
            <p:cNvSpPr/>
            <p:nvPr/>
          </p:nvSpPr>
          <p:spPr>
            <a:xfrm>
              <a:off x="3102187" y="1733445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1DF10B3C-0799-4044-A5CA-F001149647CC}"/>
                </a:ext>
              </a:extLst>
            </p:cNvPr>
            <p:cNvSpPr/>
            <p:nvPr/>
          </p:nvSpPr>
          <p:spPr>
            <a:xfrm>
              <a:off x="3828563" y="1918900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72BB420-BCA0-418F-B9EA-662E28A7A3BB}"/>
                </a:ext>
              </a:extLst>
            </p:cNvPr>
            <p:cNvSpPr/>
            <p:nvPr/>
          </p:nvSpPr>
          <p:spPr>
            <a:xfrm>
              <a:off x="3456813" y="1367764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Diamond 96">
              <a:extLst>
                <a:ext uri="{FF2B5EF4-FFF2-40B4-BE49-F238E27FC236}">
                  <a16:creationId xmlns:a16="http://schemas.microsoft.com/office/drawing/2014/main" id="{B564D9B0-DBC8-4340-BDD9-49D842774929}"/>
                </a:ext>
              </a:extLst>
            </p:cNvPr>
            <p:cNvSpPr/>
            <p:nvPr/>
          </p:nvSpPr>
          <p:spPr>
            <a:xfrm>
              <a:off x="3484200" y="3404357"/>
              <a:ext cx="540873" cy="99047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Diamond 97">
              <a:extLst>
                <a:ext uri="{FF2B5EF4-FFF2-40B4-BE49-F238E27FC236}">
                  <a16:creationId xmlns:a16="http://schemas.microsoft.com/office/drawing/2014/main" id="{2CCFE68D-1080-40BF-91C2-89BCCBAF1E06}"/>
                </a:ext>
              </a:extLst>
            </p:cNvPr>
            <p:cNvSpPr/>
            <p:nvPr/>
          </p:nvSpPr>
          <p:spPr>
            <a:xfrm>
              <a:off x="3328473" y="3965851"/>
              <a:ext cx="427327" cy="87310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240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134">
            <a:extLst>
              <a:ext uri="{FF2B5EF4-FFF2-40B4-BE49-F238E27FC236}">
                <a16:creationId xmlns:a16="http://schemas.microsoft.com/office/drawing/2014/main" id="{825D6308-7AAA-44D2-A55A-935A6B23D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779479"/>
              </p:ext>
            </p:extLst>
          </p:nvPr>
        </p:nvGraphicFramePr>
        <p:xfrm>
          <a:off x="436276" y="778868"/>
          <a:ext cx="6053555" cy="3886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276">
                  <a:extLst>
                    <a:ext uri="{9D8B030D-6E8A-4147-A177-3AD203B41FA5}">
                      <a16:colId xmlns:a16="http://schemas.microsoft.com/office/drawing/2014/main" val="1631277034"/>
                    </a:ext>
                  </a:extLst>
                </a:gridCol>
                <a:gridCol w="2068848">
                  <a:extLst>
                    <a:ext uri="{9D8B030D-6E8A-4147-A177-3AD203B41FA5}">
                      <a16:colId xmlns:a16="http://schemas.microsoft.com/office/drawing/2014/main" val="2927154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19932269"/>
                    </a:ext>
                  </a:extLst>
                </a:gridCol>
                <a:gridCol w="673231">
                  <a:extLst>
                    <a:ext uri="{9D8B030D-6E8A-4147-A177-3AD203B41FA5}">
                      <a16:colId xmlns:a16="http://schemas.microsoft.com/office/drawing/2014/main" val="14795599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Africa</a:t>
                      </a: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Effect Size</a:t>
                      </a:r>
                      <a:br>
                        <a:rPr lang="en-US" sz="1100" b="1" dirty="0"/>
                      </a:br>
                      <a:r>
                        <a:rPr lang="en-US" sz="1100" b="1" dirty="0"/>
                        <a:t>(95% CI)</a:t>
                      </a: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Weight (%)</a:t>
                      </a:r>
                    </a:p>
                  </a:txBody>
                  <a:tcPr marL="9144" marR="9144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797310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 err="1"/>
                        <a:t>Abbai</a:t>
                      </a:r>
                      <a:r>
                        <a:rPr lang="en-US" sz="1100" dirty="0"/>
                        <a:t> et al 2016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1.60 (1.00–2.56)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7.89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1909920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 err="1"/>
                        <a:t>Balkus</a:t>
                      </a:r>
                      <a:r>
                        <a:rPr lang="en-US" sz="1100" dirty="0"/>
                        <a:t> et al 2013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1.90 (1.16–3.10)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7.47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4611395"/>
                  </a:ext>
                </a:extLst>
              </a:tr>
              <a:tr h="162167">
                <a:tc>
                  <a:txBody>
                    <a:bodyPr/>
                    <a:lstStyle/>
                    <a:p>
                      <a:r>
                        <a:rPr lang="en-US" sz="1100" dirty="0" err="1"/>
                        <a:t>Brahmbhatt</a:t>
                      </a:r>
                      <a:r>
                        <a:rPr lang="en-US" sz="1100" dirty="0"/>
                        <a:t> et al 2014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1.11 (0.73–1.70)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9.20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8718886"/>
                  </a:ext>
                </a:extLst>
              </a:tr>
              <a:tr h="90574">
                <a:tc>
                  <a:txBody>
                    <a:bodyPr/>
                    <a:lstStyle/>
                    <a:p>
                      <a:r>
                        <a:rPr lang="en-US" sz="1100" dirty="0" err="1"/>
                        <a:t>Kapiga</a:t>
                      </a:r>
                      <a:r>
                        <a:rPr lang="en-US" sz="1100" dirty="0"/>
                        <a:t> et al 2009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2.10 (1.59–2.78)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15.19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6399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I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51.4%, </a:t>
                      </a:r>
                      <a:r>
                        <a:rPr lang="el-GR" sz="1000" dirty="0"/>
                        <a:t>τ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0.04, H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2.06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1.67 (1.25–2.23)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95082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/>
                        <a:t>Test of </a:t>
                      </a:r>
                      <a:r>
                        <a:rPr lang="el-GR" sz="1000" dirty="0"/>
                        <a:t>θ</a:t>
                      </a:r>
                      <a:r>
                        <a:rPr lang="en-US" sz="1000" baseline="-25000" dirty="0" err="1"/>
                        <a:t>i</a:t>
                      </a:r>
                      <a:r>
                        <a:rPr lang="en-US" sz="1000" dirty="0"/>
                        <a:t> = </a:t>
                      </a:r>
                      <a:r>
                        <a:rPr lang="el-GR" sz="1000" dirty="0"/>
                        <a:t>θ</a:t>
                      </a:r>
                      <a:r>
                        <a:rPr lang="en-US" sz="1000" baseline="-25000" dirty="0"/>
                        <a:t>j</a:t>
                      </a:r>
                      <a:r>
                        <a:rPr lang="en-US" sz="1000" dirty="0"/>
                        <a:t>: Q(3) = 6.21, </a:t>
                      </a:r>
                      <a:r>
                        <a:rPr lang="en-US" sz="1000" i="1" dirty="0"/>
                        <a:t>P</a:t>
                      </a:r>
                      <a:r>
                        <a:rPr lang="en-US" sz="1000" dirty="0"/>
                        <a:t>=0.10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3166564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6922114"/>
                  </a:ext>
                </a:extLst>
              </a:tr>
              <a:tr h="156372">
                <a:tc>
                  <a:txBody>
                    <a:bodyPr/>
                    <a:lstStyle/>
                    <a:p>
                      <a:r>
                        <a:rPr lang="en-US" sz="1100" b="1" dirty="0"/>
                        <a:t>United States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76046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100" dirty="0" err="1"/>
                        <a:t>Brotman</a:t>
                      </a:r>
                      <a:r>
                        <a:rPr lang="en-US" sz="1100" dirty="0"/>
                        <a:t> et al 2007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1.77 (1.17–2.67)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9.57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5304875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100" dirty="0" err="1"/>
                        <a:t>Brotman</a:t>
                      </a:r>
                      <a:r>
                        <a:rPr lang="en-US" sz="1100" dirty="0"/>
                        <a:t> et al 2010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1.95 (1.48–2.57)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15.40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2037224"/>
                  </a:ext>
                </a:extLst>
              </a:tr>
              <a:tr h="46263">
                <a:tc>
                  <a:txBody>
                    <a:bodyPr/>
                    <a:lstStyle/>
                    <a:p>
                      <a:r>
                        <a:rPr lang="en-US" sz="1100" dirty="0"/>
                        <a:t>Kenyon et al 2018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1.30 (1.03–1.64)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17.81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3948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Nijhawan</a:t>
                      </a:r>
                      <a:r>
                        <a:rPr lang="en-US" sz="1100" dirty="0"/>
                        <a:t> et al 2011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1.73 (1.36–2.20)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17.47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9983440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/>
                        <a:t>I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47.6%, </a:t>
                      </a:r>
                      <a:r>
                        <a:rPr lang="el-GR" sz="1000" dirty="0"/>
                        <a:t>τ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0.02, H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1.91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1.64 (1.36–1.99)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5419589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/>
                        <a:t>Test of </a:t>
                      </a:r>
                      <a:r>
                        <a:rPr lang="el-GR" sz="1000" dirty="0"/>
                        <a:t>θ</a:t>
                      </a:r>
                      <a:r>
                        <a:rPr lang="en-US" sz="1000" baseline="-25000" dirty="0" err="1"/>
                        <a:t>i</a:t>
                      </a:r>
                      <a:r>
                        <a:rPr lang="en-US" sz="1000" dirty="0"/>
                        <a:t> = </a:t>
                      </a:r>
                      <a:r>
                        <a:rPr lang="el-GR" sz="1000" dirty="0"/>
                        <a:t>θ</a:t>
                      </a:r>
                      <a:r>
                        <a:rPr lang="en-US" sz="1000" baseline="-25000" dirty="0"/>
                        <a:t>j</a:t>
                      </a:r>
                      <a:r>
                        <a:rPr lang="en-US" sz="1000" dirty="0"/>
                        <a:t>: Q(3) = 5.57, </a:t>
                      </a:r>
                      <a:r>
                        <a:rPr lang="en-US" sz="1000" i="1" dirty="0"/>
                        <a:t>P</a:t>
                      </a:r>
                      <a:r>
                        <a:rPr lang="en-US" sz="1000" dirty="0"/>
                        <a:t>=0.13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9892560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223849"/>
                  </a:ext>
                </a:extLst>
              </a:tr>
              <a:tr h="115422">
                <a:tc>
                  <a:txBody>
                    <a:bodyPr/>
                    <a:lstStyle/>
                    <a:p>
                      <a:r>
                        <a:rPr lang="en-US" sz="1000" b="1" dirty="0"/>
                        <a:t>Overall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8255697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43.3%, </a:t>
                      </a:r>
                      <a:r>
                        <a:rPr lang="el-GR" sz="1000" dirty="0"/>
                        <a:t>τ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0.02, H</a:t>
                      </a:r>
                      <a:r>
                        <a:rPr lang="en-US" sz="1000" baseline="30000" dirty="0"/>
                        <a:t>2</a:t>
                      </a:r>
                      <a:r>
                        <a:rPr lang="en-US" sz="1000" dirty="0"/>
                        <a:t> = 1.76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1.66 (1.42–1.94)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8122885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Test of </a:t>
                      </a:r>
                      <a:r>
                        <a:rPr lang="el-GR" sz="1000" dirty="0"/>
                        <a:t>θ</a:t>
                      </a:r>
                      <a:r>
                        <a:rPr lang="en-US" sz="1000" baseline="-25000" dirty="0" err="1"/>
                        <a:t>i</a:t>
                      </a:r>
                      <a:r>
                        <a:rPr lang="en-US" sz="1000" dirty="0"/>
                        <a:t> = </a:t>
                      </a:r>
                      <a:r>
                        <a:rPr lang="el-GR" sz="1000" dirty="0"/>
                        <a:t>θ</a:t>
                      </a:r>
                      <a:r>
                        <a:rPr lang="en-US" sz="1000" baseline="-25000" dirty="0"/>
                        <a:t>j</a:t>
                      </a:r>
                      <a:r>
                        <a:rPr lang="en-US" sz="1000" dirty="0"/>
                        <a:t>: Q(7) = 12.1, </a:t>
                      </a:r>
                      <a:r>
                        <a:rPr lang="en-US" sz="1000" i="1" dirty="0"/>
                        <a:t>P</a:t>
                      </a:r>
                      <a:r>
                        <a:rPr lang="en-US" sz="1000" dirty="0"/>
                        <a:t>=.10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2555750"/>
                  </a:ext>
                </a:extLst>
              </a:tr>
              <a:tr h="61607">
                <a:tc>
                  <a:txBody>
                    <a:bodyPr/>
                    <a:lstStyle/>
                    <a:p>
                      <a:r>
                        <a:rPr lang="en-US" sz="1000" dirty="0"/>
                        <a:t>Test of differences: </a:t>
                      </a:r>
                      <a:r>
                        <a:rPr lang="en-US" sz="1000" dirty="0" err="1"/>
                        <a:t>Q</a:t>
                      </a:r>
                      <a:r>
                        <a:rPr lang="en-US" sz="1000" baseline="-25000" dirty="0" err="1"/>
                        <a:t>b</a:t>
                      </a:r>
                      <a:r>
                        <a:rPr lang="en-US" sz="1000" dirty="0"/>
                        <a:t>(1) = 0.01, </a:t>
                      </a:r>
                      <a:r>
                        <a:rPr lang="en-US" sz="1000" i="1" dirty="0"/>
                        <a:t>P</a:t>
                      </a:r>
                      <a:r>
                        <a:rPr lang="en-US" sz="1000" dirty="0"/>
                        <a:t>=0.94</a:t>
                      </a: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75640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62CAEE-70D7-48FD-93ED-E59B0C9A2E75}"/>
              </a:ext>
            </a:extLst>
          </p:cNvPr>
          <p:cNvSpPr txBox="1"/>
          <p:nvPr/>
        </p:nvSpPr>
        <p:spPr>
          <a:xfrm>
            <a:off x="366895" y="403819"/>
            <a:ext cx="5996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Digital Content 5. Forest plots for subgroups using adjusted values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26B809C-C1A1-4DD6-AEF2-7359E6F060D3}"/>
              </a:ext>
            </a:extLst>
          </p:cNvPr>
          <p:cNvGrpSpPr/>
          <p:nvPr/>
        </p:nvGrpSpPr>
        <p:grpSpPr>
          <a:xfrm>
            <a:off x="2500707" y="1051560"/>
            <a:ext cx="2107565" cy="3903021"/>
            <a:chOff x="2500707" y="1051560"/>
            <a:chExt cx="2107565" cy="3903021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7E3D5ED1-447B-4B54-9EC1-9D731FE799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2383" y="1221079"/>
              <a:ext cx="768110" cy="0"/>
            </a:xfrm>
            <a:custGeom>
              <a:avLst/>
              <a:gdLst>
                <a:gd name="T0" fmla="*/ 320 w 834"/>
                <a:gd name="T1" fmla="*/ 0 w 834"/>
                <a:gd name="T2" fmla="*/ 320 w 834"/>
                <a:gd name="T3" fmla="*/ 834 w 8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34">
                  <a:moveTo>
                    <a:pt x="320" y="0"/>
                  </a:moveTo>
                  <a:lnTo>
                    <a:pt x="0" y="0"/>
                  </a:lnTo>
                  <a:moveTo>
                    <a:pt x="320" y="0"/>
                  </a:moveTo>
                  <a:lnTo>
                    <a:pt x="834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CD5C9E02-8C99-4A07-BE58-847F09D4C1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0667" y="1407100"/>
              <a:ext cx="955993" cy="0"/>
            </a:xfrm>
            <a:custGeom>
              <a:avLst/>
              <a:gdLst>
                <a:gd name="T0" fmla="*/ 397 w 1038"/>
                <a:gd name="T1" fmla="*/ 0 w 1038"/>
                <a:gd name="T2" fmla="*/ 397 w 1038"/>
                <a:gd name="T3" fmla="*/ 1038 w 10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38">
                  <a:moveTo>
                    <a:pt x="397" y="0"/>
                  </a:moveTo>
                  <a:lnTo>
                    <a:pt x="0" y="0"/>
                  </a:lnTo>
                  <a:moveTo>
                    <a:pt x="397" y="0"/>
                  </a:moveTo>
                  <a:lnTo>
                    <a:pt x="1038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80ABB29-16FF-4AEB-BC37-A2344C78FE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8838" y="1598028"/>
              <a:ext cx="477997" cy="0"/>
            </a:xfrm>
            <a:custGeom>
              <a:avLst/>
              <a:gdLst>
                <a:gd name="T0" fmla="*/ 203 w 519"/>
                <a:gd name="T1" fmla="*/ 0 w 519"/>
                <a:gd name="T2" fmla="*/ 203 w 519"/>
                <a:gd name="T3" fmla="*/ 519 w 5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19">
                  <a:moveTo>
                    <a:pt x="203" y="0"/>
                  </a:moveTo>
                  <a:lnTo>
                    <a:pt x="0" y="0"/>
                  </a:lnTo>
                  <a:moveTo>
                    <a:pt x="203" y="0"/>
                  </a:moveTo>
                  <a:lnTo>
                    <a:pt x="519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DBD6799-0114-4346-BE20-9B4A27B502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3417" y="1784171"/>
              <a:ext cx="585753" cy="0"/>
            </a:xfrm>
            <a:custGeom>
              <a:avLst/>
              <a:gdLst>
                <a:gd name="T0" fmla="*/ 272 w 636"/>
                <a:gd name="T1" fmla="*/ 0 w 636"/>
                <a:gd name="T2" fmla="*/ 272 w 636"/>
                <a:gd name="T3" fmla="*/ 636 w 6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36">
                  <a:moveTo>
                    <a:pt x="272" y="0"/>
                  </a:moveTo>
                  <a:lnTo>
                    <a:pt x="0" y="0"/>
                  </a:lnTo>
                  <a:moveTo>
                    <a:pt x="272" y="0"/>
                  </a:moveTo>
                  <a:lnTo>
                    <a:pt x="636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9">
              <a:extLst>
                <a:ext uri="{FF2B5EF4-FFF2-40B4-BE49-F238E27FC236}">
                  <a16:creationId xmlns:a16="http://schemas.microsoft.com/office/drawing/2014/main" id="{739EE425-9ABE-4370-96B8-15084A793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7122" y="4729255"/>
              <a:ext cx="2041846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0">
              <a:extLst>
                <a:ext uri="{FF2B5EF4-FFF2-40B4-BE49-F238E27FC236}">
                  <a16:creationId xmlns:a16="http://schemas.microsoft.com/office/drawing/2014/main" id="{8E6BC51E-A6D3-46C9-BB35-678320129A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7122" y="1051560"/>
              <a:ext cx="0" cy="3677695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2DE3C1B7-871C-493B-902C-F2DEACA52D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3927" y="2712653"/>
              <a:ext cx="765347" cy="0"/>
            </a:xfrm>
            <a:custGeom>
              <a:avLst/>
              <a:gdLst>
                <a:gd name="T0" fmla="*/ 332 w 831"/>
                <a:gd name="T1" fmla="*/ 0 w 831"/>
                <a:gd name="T2" fmla="*/ 332 w 831"/>
                <a:gd name="T3" fmla="*/ 831 w 83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31">
                  <a:moveTo>
                    <a:pt x="332" y="0"/>
                  </a:moveTo>
                  <a:lnTo>
                    <a:pt x="0" y="0"/>
                  </a:lnTo>
                  <a:moveTo>
                    <a:pt x="332" y="0"/>
                  </a:moveTo>
                  <a:lnTo>
                    <a:pt x="831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CED1CD5F-3EB1-4D96-A2E8-F07102F260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2338" y="2901680"/>
              <a:ext cx="556281" cy="0"/>
            </a:xfrm>
            <a:custGeom>
              <a:avLst/>
              <a:gdLst>
                <a:gd name="T0" fmla="*/ 260 w 604"/>
                <a:gd name="T1" fmla="*/ 0 w 604"/>
                <a:gd name="T2" fmla="*/ 260 w 604"/>
                <a:gd name="T3" fmla="*/ 604 w 60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04">
                  <a:moveTo>
                    <a:pt x="260" y="0"/>
                  </a:moveTo>
                  <a:lnTo>
                    <a:pt x="0" y="0"/>
                  </a:lnTo>
                  <a:moveTo>
                    <a:pt x="260" y="0"/>
                  </a:moveTo>
                  <a:lnTo>
                    <a:pt x="604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3">
              <a:extLst>
                <a:ext uri="{FF2B5EF4-FFF2-40B4-BE49-F238E27FC236}">
                  <a16:creationId xmlns:a16="http://schemas.microsoft.com/office/drawing/2014/main" id="{B9939379-2689-4955-BA26-E5F11D69C2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2089" y="3080192"/>
              <a:ext cx="311296" cy="0"/>
            </a:xfrm>
            <a:custGeom>
              <a:avLst/>
              <a:gdLst>
                <a:gd name="T0" fmla="*/ 150 w 338"/>
                <a:gd name="T1" fmla="*/ 0 w 338"/>
                <a:gd name="T2" fmla="*/ 150 w 338"/>
                <a:gd name="T3" fmla="*/ 338 w 3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38">
                  <a:moveTo>
                    <a:pt x="150" y="0"/>
                  </a:moveTo>
                  <a:lnTo>
                    <a:pt x="0" y="0"/>
                  </a:lnTo>
                  <a:moveTo>
                    <a:pt x="150" y="0"/>
                  </a:moveTo>
                  <a:lnTo>
                    <a:pt x="338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4">
              <a:extLst>
                <a:ext uri="{FF2B5EF4-FFF2-40B4-BE49-F238E27FC236}">
                  <a16:creationId xmlns:a16="http://schemas.microsoft.com/office/drawing/2014/main" id="{9F144F6F-6A70-4A72-ACE6-25F0E818BF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0632" y="3268622"/>
              <a:ext cx="429184" cy="0"/>
            </a:xfrm>
            <a:custGeom>
              <a:avLst/>
              <a:gdLst>
                <a:gd name="T0" fmla="*/ 205 w 466"/>
                <a:gd name="T1" fmla="*/ 0 w 466"/>
                <a:gd name="T2" fmla="*/ 205 w 466"/>
                <a:gd name="T3" fmla="*/ 466 w 4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66">
                  <a:moveTo>
                    <a:pt x="205" y="0"/>
                  </a:moveTo>
                  <a:lnTo>
                    <a:pt x="0" y="0"/>
                  </a:lnTo>
                  <a:moveTo>
                    <a:pt x="205" y="0"/>
                  </a:moveTo>
                  <a:lnTo>
                    <a:pt x="466" y="0"/>
                  </a:lnTo>
                </a:path>
              </a:pathLst>
            </a:cu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59">
              <a:extLst>
                <a:ext uri="{FF2B5EF4-FFF2-40B4-BE49-F238E27FC236}">
                  <a16:creationId xmlns:a16="http://schemas.microsoft.com/office/drawing/2014/main" id="{02C1F2F4-7397-4F11-A611-E7C45C1E8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0707" y="480069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05" name="Rectangle 61">
              <a:extLst>
                <a:ext uri="{FF2B5EF4-FFF2-40B4-BE49-F238E27FC236}">
                  <a16:creationId xmlns:a16="http://schemas.microsoft.com/office/drawing/2014/main" id="{C4D1AC0B-8FE6-44EF-8117-E4AE48470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1399" y="480069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07" name="Rectangle 63">
              <a:extLst>
                <a:ext uri="{FF2B5EF4-FFF2-40B4-BE49-F238E27FC236}">
                  <a16:creationId xmlns:a16="http://schemas.microsoft.com/office/drawing/2014/main" id="{42EA8BB6-7933-4B70-A40B-55F72E625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630" y="480069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09" name="Rectangle 65">
              <a:extLst>
                <a:ext uri="{FF2B5EF4-FFF2-40B4-BE49-F238E27FC236}">
                  <a16:creationId xmlns:a16="http://schemas.microsoft.com/office/drawing/2014/main" id="{93D01530-8E73-47A1-BFFB-7D169B4D6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861" y="480069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11" name="Rectangle 67">
              <a:extLst>
                <a:ext uri="{FF2B5EF4-FFF2-40B4-BE49-F238E27FC236}">
                  <a16:creationId xmlns:a16="http://schemas.microsoft.com/office/drawing/2014/main" id="{C85F6238-12D1-4CF1-A964-8AF424189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2548" y="4800693"/>
              <a:ext cx="6572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8EA9581-2EB7-44D6-A8D0-EAC53F8307F4}"/>
                </a:ext>
              </a:extLst>
            </p:cNvPr>
            <p:cNvSpPr/>
            <p:nvPr/>
          </p:nvSpPr>
          <p:spPr>
            <a:xfrm>
              <a:off x="3362783" y="1177424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052F96C-D9C2-45AC-8735-F2928932A3F8}"/>
                </a:ext>
              </a:extLst>
            </p:cNvPr>
            <p:cNvSpPr/>
            <p:nvPr/>
          </p:nvSpPr>
          <p:spPr>
            <a:xfrm>
              <a:off x="3535008" y="1363445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E8E01FA-9129-4663-AA12-1BBE7AA97636}"/>
                </a:ext>
              </a:extLst>
            </p:cNvPr>
            <p:cNvSpPr/>
            <p:nvPr/>
          </p:nvSpPr>
          <p:spPr>
            <a:xfrm>
              <a:off x="3084181" y="1554373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8BE0700A-5928-4E01-A015-96383548D3EF}"/>
                </a:ext>
              </a:extLst>
            </p:cNvPr>
            <p:cNvSpPr/>
            <p:nvPr/>
          </p:nvSpPr>
          <p:spPr>
            <a:xfrm>
              <a:off x="3562638" y="1740516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Diamond 130">
              <a:extLst>
                <a:ext uri="{FF2B5EF4-FFF2-40B4-BE49-F238E27FC236}">
                  <a16:creationId xmlns:a16="http://schemas.microsoft.com/office/drawing/2014/main" id="{3DB521E6-E230-48C8-AE15-C55DF6E620FB}"/>
                </a:ext>
              </a:extLst>
            </p:cNvPr>
            <p:cNvSpPr/>
            <p:nvPr/>
          </p:nvSpPr>
          <p:spPr>
            <a:xfrm>
              <a:off x="3155739" y="1917109"/>
              <a:ext cx="468544" cy="9750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1ABBF7C6-7102-4597-8534-42B63ED95C1D}"/>
                </a:ext>
              </a:extLst>
            </p:cNvPr>
            <p:cNvSpPr/>
            <p:nvPr/>
          </p:nvSpPr>
          <p:spPr>
            <a:xfrm>
              <a:off x="3462945" y="2668998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8DD0D79A-2469-4F34-950B-5B373769236A}"/>
                </a:ext>
              </a:extLst>
            </p:cNvPr>
            <p:cNvSpPr/>
            <p:nvPr/>
          </p:nvSpPr>
          <p:spPr>
            <a:xfrm>
              <a:off x="3164082" y="3036537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50980EEE-52E2-4EB1-B2B3-ABB9B67C26AF}"/>
                </a:ext>
              </a:extLst>
            </p:cNvPr>
            <p:cNvSpPr/>
            <p:nvPr/>
          </p:nvSpPr>
          <p:spPr>
            <a:xfrm>
              <a:off x="3516823" y="2858025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CF5597E1-D0BF-4B23-8AAA-35B555C69FC1}"/>
                </a:ext>
              </a:extLst>
            </p:cNvPr>
            <p:cNvSpPr/>
            <p:nvPr/>
          </p:nvSpPr>
          <p:spPr>
            <a:xfrm>
              <a:off x="3391569" y="3224967"/>
              <a:ext cx="87310" cy="8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Diamond 142">
              <a:extLst>
                <a:ext uri="{FF2B5EF4-FFF2-40B4-BE49-F238E27FC236}">
                  <a16:creationId xmlns:a16="http://schemas.microsoft.com/office/drawing/2014/main" id="{B1D452B5-C31D-4569-BD2B-FEB3F958EEDF}"/>
                </a:ext>
              </a:extLst>
            </p:cNvPr>
            <p:cNvSpPr/>
            <p:nvPr/>
          </p:nvSpPr>
          <p:spPr>
            <a:xfrm>
              <a:off x="3220632" y="3430282"/>
              <a:ext cx="314376" cy="97360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Diamond 144">
              <a:extLst>
                <a:ext uri="{FF2B5EF4-FFF2-40B4-BE49-F238E27FC236}">
                  <a16:creationId xmlns:a16="http://schemas.microsoft.com/office/drawing/2014/main" id="{165423AF-FAF1-4548-A203-7D8B4E768603}"/>
                </a:ext>
              </a:extLst>
            </p:cNvPr>
            <p:cNvSpPr/>
            <p:nvPr/>
          </p:nvSpPr>
          <p:spPr>
            <a:xfrm>
              <a:off x="3253812" y="4142617"/>
              <a:ext cx="245098" cy="97346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81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438</Words>
  <Application>Microsoft Office PowerPoint</Application>
  <PresentationFormat>Letter Paper (8.5x11 in)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Goldstein</dc:creator>
  <cp:lastModifiedBy>Linda Goldstein</cp:lastModifiedBy>
  <cp:revision>82</cp:revision>
  <dcterms:created xsi:type="dcterms:W3CDTF">2020-06-24T14:24:35Z</dcterms:created>
  <dcterms:modified xsi:type="dcterms:W3CDTF">2021-03-01T19:45:06Z</dcterms:modified>
</cp:coreProperties>
</file>