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9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0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1.xml" ContentType="application/vnd.openxmlformats-officedocument.theme+xml"/>
  <Override PartName="/ppt/slideLayouts/slideLayout50.xml" ContentType="application/vnd.openxmlformats-officedocument.presentationml.slideLayout+xml"/>
  <Override PartName="/ppt/theme/theme12.xml" ContentType="application/vnd.openxmlformats-officedocument.theme+xml"/>
  <Override PartName="/ppt/slideLayouts/slideLayout51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5" r:id="rId4"/>
    <p:sldMasterId id="2147483905" r:id="rId5"/>
    <p:sldMasterId id="2147483907" r:id="rId6"/>
    <p:sldMasterId id="2147483692" r:id="rId7"/>
    <p:sldMasterId id="2147483755" r:id="rId8"/>
    <p:sldMasterId id="2147484090" r:id="rId9"/>
    <p:sldMasterId id="2147484169" r:id="rId10"/>
    <p:sldMasterId id="2147484171" r:id="rId11"/>
    <p:sldMasterId id="2147484194" r:id="rId12"/>
    <p:sldMasterId id="2147484204" r:id="rId13"/>
    <p:sldMasterId id="2147484214" r:id="rId14"/>
    <p:sldMasterId id="2147484223" r:id="rId15"/>
    <p:sldMasterId id="2147484254" r:id="rId16"/>
  </p:sldMasterIdLst>
  <p:notesMasterIdLst>
    <p:notesMasterId r:id="rId19"/>
  </p:notesMasterIdLst>
  <p:handoutMasterIdLst>
    <p:handoutMasterId r:id="rId20"/>
  </p:handoutMasterIdLst>
  <p:sldIdLst>
    <p:sldId id="781" r:id="rId17"/>
    <p:sldId id="782" r:id="rId18"/>
  </p:sldIdLst>
  <p:sldSz cx="12192000" cy="6858000"/>
  <p:notesSz cx="6718300" cy="9855200"/>
  <p:defaultTextStyle>
    <a:defPPr>
      <a:defRPr lang="en-US"/>
    </a:defPPr>
    <a:lvl1pPr marL="0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1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8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4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9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5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1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7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1" userDrawn="1">
          <p15:clr>
            <a:srgbClr val="A4A3A4"/>
          </p15:clr>
        </p15:guide>
        <p15:guide id="2" pos="595" userDrawn="1">
          <p15:clr>
            <a:srgbClr val="A4A3A4"/>
          </p15:clr>
        </p15:guide>
        <p15:guide id="3" pos="71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 userDrawn="1">
          <p15:clr>
            <a:srgbClr val="A4A3A4"/>
          </p15:clr>
        </p15:guide>
        <p15:guide id="2" pos="211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aswant K. Dayaram" initials="YKD" lastIdx="4" clrIdx="0"/>
  <p:cmAuthor id="1" name="Wong, Eric [TIBUS]" initials="EW" lastIdx="4" clrIdx="1"/>
  <p:cmAuthor id="2" name="Ian Woolveridge" initials="IW" lastIdx="73" clrIdx="2">
    <p:extLst/>
  </p:cmAuthor>
  <p:cmAuthor id="3" name="Wong, Eric [TIBUS]" initials="WE[" lastIdx="54" clrIdx="3">
    <p:extLst/>
  </p:cmAuthor>
  <p:cmAuthor id="4" name="Baugh, Bryan [JRDUS]" initials="BB" lastIdx="10" clrIdx="4"/>
  <p:cmAuthor id="5" name="Joel Gallant" initials="JG" lastIdx="30" clrIdx="5">
    <p:extLst/>
  </p:cmAuthor>
  <p:cmAuthor id="6" name="Sugumar, Julia [JANUS]" initials="SJ[" lastIdx="52" clrIdx="6">
    <p:extLst/>
  </p:cmAuthor>
  <p:cmAuthor id="7" name="Hadacek, Maria Blanca [JACFR]" initials="HMB[" lastIdx="8" clrIdx="7">
    <p:extLst/>
  </p:cmAuthor>
  <p:cmAuthor id="8" name="HUGTIP" initials="H" lastIdx="2" clrIdx="8"/>
  <p:cmAuthor id="9" name="Van Landuyt, Erika [JRDBE]" initials="VLE[" lastIdx="7" clrIdx="9">
    <p:extLst/>
  </p:cmAuthor>
  <p:cmAuthor id="10" name="Lathouwers,  Erkki [JRDBE]" initials="LE[" lastIdx="61" clrIdx="10">
    <p:extLst/>
  </p:cmAuthor>
  <p:cmAuthor id="11" name="Opsomer, Magda [JRDBE]" initials="OM[" lastIdx="75" clrIdx="11">
    <p:extLst/>
  </p:cmAuthor>
  <p:cmAuthor id="12" name="Petrovic, Romana [JRDBE - Non JJ]" initials="PR[-NJ" lastIdx="30" clrIdx="12">
    <p:extLst/>
  </p:cmAuthor>
  <p:cmAuthor id="13" name="Brown, Kimberley [TTTUS]" initials="BK[" lastIdx="34" clrIdx="13">
    <p:extLst/>
  </p:cmAuthor>
  <p:cmAuthor id="14" name="Baugh, Bryan [JRDUS]" initials="BB[" lastIdx="4" clrIdx="14">
    <p:extLst/>
  </p:cmAuthor>
  <p:cmAuthor id="15" name="Joseph Eron" initials="JE" lastIdx="6" clrIdx="15"/>
  <p:cmAuthor id="16" name="Eron, Joseph J Jr" initials="EJJJ" lastIdx="20" clrIdx="16">
    <p:extLst>
      <p:ext uri="{19B8F6BF-5375-455C-9EA6-DF929625EA0E}">
        <p15:presenceInfo xmlns:p15="http://schemas.microsoft.com/office/powerpoint/2012/main" userId="S-1-5-21-344340502-4252695000-2390403120-1199253" providerId="AD"/>
      </p:ext>
    </p:extLst>
  </p:cmAuthor>
  <p:cmAuthor id="17" name="Orkin, Chloe" initials="OC" lastIdx="8" clrIdx="17"/>
  <p:cmAuthor id="18" name="Moecklinghoff, Christiane [JACDE]" initials="MC[" lastIdx="3" clrIdx="18">
    <p:extLst>
      <p:ext uri="{19B8F6BF-5375-455C-9EA6-DF929625EA0E}">
        <p15:presenceInfo xmlns:p15="http://schemas.microsoft.com/office/powerpoint/2012/main" userId="S-1-5-21-2335664087-1377083882-2996952026-410597" providerId="AD"/>
      </p:ext>
    </p:extLst>
  </p:cmAuthor>
  <p:cmAuthor id="19" name="Luo, Donghan [JRDUS]" initials="LD[" lastIdx="5" clrIdx="19">
    <p:extLst>
      <p:ext uri="{19B8F6BF-5375-455C-9EA6-DF929625EA0E}">
        <p15:presenceInfo xmlns:p15="http://schemas.microsoft.com/office/powerpoint/2012/main" userId="S-1-5-21-1614895754-2146847981-1606980848-736745" providerId="AD"/>
      </p:ext>
    </p:extLst>
  </p:cmAuthor>
  <p:cmAuthor id="20" name="authors" initials="" lastIdx="0" clrIdx="20"/>
  <p:cmAuthor id="21" name="authors" initials="au" lastIdx="5" clrIdx="21">
    <p:extLst>
      <p:ext uri="{19B8F6BF-5375-455C-9EA6-DF929625EA0E}">
        <p15:presenceInfo xmlns:p15="http://schemas.microsoft.com/office/powerpoint/2012/main" userId="authors" providerId="None"/>
      </p:ext>
    </p:extLst>
  </p:cmAuthor>
  <p:cmAuthor id="22" name="Wong, Eric [TIBUS]" initials="EYW" lastIdx="17" clrIdx="22">
    <p:extLst>
      <p:ext uri="{19B8F6BF-5375-455C-9EA6-DF929625EA0E}">
        <p15:presenceInfo xmlns:p15="http://schemas.microsoft.com/office/powerpoint/2012/main" userId="Wong, Eric [TIBUS]" providerId="None"/>
      </p:ext>
    </p:extLst>
  </p:cmAuthor>
  <p:cmAuthor id="23" name="woolveridge" initials="I" lastIdx="66" clrIdx="23">
    <p:extLst>
      <p:ext uri="{19B8F6BF-5375-455C-9EA6-DF929625EA0E}">
        <p15:presenceInfo xmlns:p15="http://schemas.microsoft.com/office/powerpoint/2012/main" userId="woolveridge" providerId="None"/>
      </p:ext>
    </p:extLst>
  </p:cmAuthor>
  <p:cmAuthor id="24" name="Sugumar, Julia" initials="JS" lastIdx="6" clrIdx="24">
    <p:extLst>
      <p:ext uri="{19B8F6BF-5375-455C-9EA6-DF929625EA0E}">
        <p15:presenceInfo xmlns:p15="http://schemas.microsoft.com/office/powerpoint/2012/main" userId="Sugumar, Julia" providerId="None"/>
      </p:ext>
    </p:extLst>
  </p:cmAuthor>
  <p:cmAuthor id="25" name="Nettles, Richard [TTTUS]" initials="NR[" lastIdx="1" clrIdx="25">
    <p:extLst>
      <p:ext uri="{19B8F6BF-5375-455C-9EA6-DF929625EA0E}">
        <p15:presenceInfo xmlns:p15="http://schemas.microsoft.com/office/powerpoint/2012/main" userId="S-1-5-21-1614895754-2146847981-1606980848-11329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95959"/>
    <a:srgbClr val="A6A6A6"/>
    <a:srgbClr val="FFFFFF"/>
    <a:srgbClr val="969696"/>
    <a:srgbClr val="00B0F0"/>
    <a:srgbClr val="008000"/>
    <a:srgbClr val="E6E6E6"/>
    <a:srgbClr val="505050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81" autoAdjust="0"/>
    <p:restoredTop sz="92916" autoAdjust="0"/>
  </p:normalViewPr>
  <p:slideViewPr>
    <p:cSldViewPr snapToGrid="0">
      <p:cViewPr varScale="1">
        <p:scale>
          <a:sx n="94" d="100"/>
          <a:sy n="94" d="100"/>
        </p:scale>
        <p:origin x="888" y="96"/>
      </p:cViewPr>
      <p:guideLst>
        <p:guide orient="horz" pos="1391"/>
        <p:guide pos="595"/>
        <p:guide pos="71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2850" y="-1206"/>
      </p:cViewPr>
      <p:guideLst>
        <p:guide orient="horz" pos="3104"/>
        <p:guide pos="21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presProps" Target="presProps.xml"/><Relationship Id="rId43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34068574604589"/>
          <c:y val="0.22514848436516133"/>
          <c:w val="0.76762838173452108"/>
          <c:h val="0.6489808631585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D/C/F/TAF Week 48 (N=690)</c:v>
                </c:pt>
              </c:strCache>
            </c:strRef>
          </c:tx>
          <c:spPr>
            <a:pattFill prst="pct25">
              <a:fgClr>
                <a:srgbClr val="595959"/>
              </a:fgClr>
              <a:bgClr>
                <a:srgbClr val="FFFFFF"/>
              </a:bgClr>
            </a:pattFill>
            <a:ln>
              <a:solidFill>
                <a:srgbClr val="000000">
                  <a:alpha val="50000"/>
                </a:srgbClr>
              </a:solidFill>
            </a:ln>
          </c:spPr>
          <c:invertIfNegative val="0"/>
          <c:cat>
            <c:strRef>
              <c:f>Sheet1!$A$2</c:f>
              <c:strCache>
                <c:ptCount val="1"/>
                <c:pt idx="0">
                  <c:v>RBP:Cr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-30.4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93-4737-83FA-AF8D13F580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D/C/F/TAF Week 96 (N=664)</c:v>
                </c:pt>
              </c:strCache>
            </c:strRef>
          </c:tx>
          <c:spPr>
            <a:solidFill>
              <a:srgbClr val="A6A6A6"/>
            </a:solidFill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893-4737-83FA-AF8D13F580E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893-4737-83FA-AF8D13F580E3}"/>
              </c:ext>
            </c:extLst>
          </c:dPt>
          <c:cat>
            <c:strRef>
              <c:f>Sheet1!$A$2</c:f>
              <c:strCache>
                <c:ptCount val="1"/>
                <c:pt idx="0">
                  <c:v>RBP:Cr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18.399999999999999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93-4737-83FA-AF8D13F580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RBP:Cr</c:v>
                </c:pt>
              </c:strCache>
            </c:strRef>
          </c:cat>
          <c:val>
            <c:numRef>
              <c:f>Sheet1!$D$2</c:f>
              <c:numCache>
                <c:formatCode>0.00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D893-4737-83FA-AF8D13F580E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Late switch (bPI + F/TDF) (N=338)</c:v>
                </c:pt>
              </c:strCache>
            </c:strRef>
          </c:tx>
          <c:spPr>
            <a:solidFill>
              <a:srgbClr val="595959"/>
            </a:solidFill>
            <a:ln>
              <a:solidFill>
                <a:srgbClr val="595959"/>
              </a:solidFill>
            </a:ln>
          </c:spPr>
          <c:invertIfNegative val="0"/>
          <c:cat>
            <c:strRef>
              <c:f>Sheet1!$A$2</c:f>
              <c:strCache>
                <c:ptCount val="1"/>
                <c:pt idx="0">
                  <c:v>RBP:Cr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-27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893-4737-83FA-AF8D13F580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220054928"/>
        <c:axId val="220055320"/>
      </c:barChart>
      <c:catAx>
        <c:axId val="22005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9050">
            <a:solidFill>
              <a:srgbClr val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20055320"/>
        <c:crossesAt val="0"/>
        <c:auto val="1"/>
        <c:lblAlgn val="ctr"/>
        <c:lblOffset val="100"/>
        <c:noMultiLvlLbl val="0"/>
      </c:catAx>
      <c:valAx>
        <c:axId val="220055320"/>
        <c:scaling>
          <c:orientation val="minMax"/>
          <c:max val="40"/>
          <c:min val="-40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9050">
            <a:solidFill>
              <a:srgbClr val="505050"/>
            </a:solidFill>
          </a:ln>
        </c:spPr>
        <c:txPr>
          <a:bodyPr/>
          <a:lstStyle/>
          <a:p>
            <a: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20054928"/>
        <c:crossesAt val="1"/>
        <c:crossBetween val="between"/>
        <c:majorUnit val="20"/>
      </c:valAx>
      <c:spPr>
        <a:noFill/>
        <a:ln w="25365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34068574604589"/>
          <c:y val="0.22514848436516133"/>
          <c:w val="0.76762838173452108"/>
          <c:h val="0.6489808631585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D/C/F/TAF Week 48 (N=707)</c:v>
                </c:pt>
              </c:strCache>
            </c:strRef>
          </c:tx>
          <c:spPr>
            <a:pattFill prst="pct25">
              <a:fgClr>
                <a:srgbClr val="595959"/>
              </a:fgClr>
              <a:bgClr>
                <a:srgbClr val="FFFFFF"/>
              </a:bgClr>
            </a:pattFill>
            <a:ln>
              <a:solidFill>
                <a:srgbClr val="000000">
                  <a:alpha val="50000"/>
                </a:srgbClr>
              </a:solidFill>
            </a:ln>
          </c:spPr>
          <c:invertIfNegative val="0"/>
          <c:cat>
            <c:strRef>
              <c:f>Sheet1!$A$2</c:f>
              <c:strCache>
                <c:ptCount val="1"/>
                <c:pt idx="0">
                  <c:v>RBP:Cr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6E-4350-B15F-C5FA03439B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D/C/F/TAF Week 96 (N=675)</c:v>
                </c:pt>
              </c:strCache>
            </c:strRef>
          </c:tx>
          <c:spPr>
            <a:solidFill>
              <a:srgbClr val="A6A6A6"/>
            </a:solidFill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A6E-4350-B15F-C5FA03439BD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A6E-4350-B15F-C5FA03439BDD}"/>
              </c:ext>
            </c:extLst>
          </c:dPt>
          <c:cat>
            <c:strRef>
              <c:f>Sheet1!$A$2</c:f>
              <c:strCache>
                <c:ptCount val="1"/>
                <c:pt idx="0">
                  <c:v>RBP:Cr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35.1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6E-4350-B15F-C5FA03439BD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RBP:Cr</c:v>
                </c:pt>
              </c:strCache>
            </c:strRef>
          </c:cat>
          <c:val>
            <c:numRef>
              <c:f>Sheet1!$D$2</c:f>
              <c:numCache>
                <c:formatCode>0.00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1A6E-4350-B15F-C5FA03439BD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Late switch (bPI + F/TDF) (N=344)</c:v>
                </c:pt>
              </c:strCache>
            </c:strRef>
          </c:tx>
          <c:spPr>
            <a:solidFill>
              <a:srgbClr val="595959"/>
            </a:solidFill>
            <a:ln>
              <a:solidFill>
                <a:srgbClr val="595959"/>
              </a:solidFill>
            </a:ln>
          </c:spPr>
          <c:invertIfNegative val="0"/>
          <c:cat>
            <c:strRef>
              <c:f>Sheet1!$A$2</c:f>
              <c:strCache>
                <c:ptCount val="1"/>
                <c:pt idx="0">
                  <c:v>RBP:Cr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13.7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A6E-4350-B15F-C5FA03439B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219509200"/>
        <c:axId val="219509592"/>
      </c:barChart>
      <c:catAx>
        <c:axId val="21950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9050">
            <a:solidFill>
              <a:srgbClr val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19509592"/>
        <c:crosses val="autoZero"/>
        <c:auto val="1"/>
        <c:lblAlgn val="ctr"/>
        <c:lblOffset val="100"/>
        <c:noMultiLvlLbl val="0"/>
      </c:catAx>
      <c:valAx>
        <c:axId val="219509592"/>
        <c:scaling>
          <c:orientation val="minMax"/>
          <c:max val="40"/>
          <c:min val="-40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9050">
            <a:solidFill>
              <a:srgbClr val="000000"/>
            </a:solidFill>
          </a:ln>
        </c:spPr>
        <c:txPr>
          <a:bodyPr/>
          <a:lstStyle/>
          <a:p>
            <a: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19509200"/>
        <c:crossesAt val="1"/>
        <c:crossBetween val="between"/>
        <c:majorUnit val="20"/>
      </c:valAx>
      <c:spPr>
        <a:noFill/>
        <a:ln w="25365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34068574604589"/>
          <c:y val="0.22514848436516133"/>
          <c:w val="0.76762838173452108"/>
          <c:h val="0.6489808631585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D/C/F/TAF Week 48 (N=707)</c:v>
                </c:pt>
              </c:strCache>
            </c:strRef>
          </c:tx>
          <c:spPr>
            <a:pattFill prst="pct25">
              <a:fgClr>
                <a:srgbClr val="595959"/>
              </a:fgClr>
              <a:bgClr>
                <a:srgbClr val="FFFFFF"/>
              </a:bgClr>
            </a:pattFill>
            <a:ln>
              <a:solidFill>
                <a:srgbClr val="595959">
                  <a:alpha val="50000"/>
                </a:srgbClr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EF-4B06-B5C7-FA18BDB186DC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000" b="0" baseline="0">
                      <a:solidFill>
                        <a:srgbClr val="50505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5EF-4B06-B5C7-FA18BDB186DC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EF-4B06-B5C7-FA18BDB186DC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000" b="0" baseline="0">
                      <a:solidFill>
                        <a:srgbClr val="50505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5EF-4B06-B5C7-FA18BDB186DC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000" b="0" baseline="0">
                      <a:solidFill>
                        <a:srgbClr val="50505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5EF-4B06-B5C7-FA18BDB186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baseline="0">
                    <a:solidFill>
                      <a:srgbClr val="50505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RBP:Cr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-15.7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5EF-4B06-B5C7-FA18BDB186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D/C/F/TAF Week 96 (N=675)</c:v>
                </c:pt>
              </c:strCache>
            </c:strRef>
          </c:tx>
          <c:spPr>
            <a:solidFill>
              <a:srgbClr val="A6A6A6"/>
            </a:solidFill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5EF-4B06-B5C7-FA18BDB186D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5EF-4B06-B5C7-FA18BDB186D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5EF-4B06-B5C7-FA18BDB186DC}"/>
                </c:ext>
              </c:extLst>
            </c:dLbl>
            <c:dLbl>
              <c:idx val="1"/>
              <c:layout>
                <c:manualLayout>
                  <c:x val="0"/>
                  <c:y val="3.9279279279279301E-3"/>
                </c:manualLayout>
              </c:layout>
              <c:spPr/>
              <c:txPr>
                <a:bodyPr/>
                <a:lstStyle/>
                <a:p>
                  <a:pPr>
                    <a:defRPr sz="1200" b="0" baseline="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5EF-4B06-B5C7-FA18BDB186DC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5EF-4B06-B5C7-FA18BDB186DC}"/>
                </c:ext>
              </c:extLst>
            </c:dLbl>
            <c:dLbl>
              <c:idx val="3"/>
              <c:layout>
                <c:manualLayout>
                  <c:x val="0"/>
                  <c:y val="-5.95644463360999E-3"/>
                </c:manualLayout>
              </c:layout>
              <c:spPr/>
              <c:txPr>
                <a:bodyPr/>
                <a:lstStyle/>
                <a:p>
                  <a:pPr>
                    <a:defRPr sz="1200" b="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5EF-4B06-B5C7-FA18BDB186DC}"/>
                </c:ext>
              </c:extLst>
            </c:dLbl>
            <c:dLbl>
              <c:idx val="4"/>
              <c:layout>
                <c:manualLayout>
                  <c:x val="3.6923075133951499E-3"/>
                  <c:y val="1.25104632191246E-3"/>
                </c:manualLayout>
              </c:layout>
              <c:spPr/>
              <c:txPr>
                <a:bodyPr/>
                <a:lstStyle/>
                <a:p>
                  <a:pPr>
                    <a:defRPr sz="1200" b="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5EF-4B06-B5C7-FA18BDB186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rgbClr val="000000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RBP:Cr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-10.5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5EF-4B06-B5C7-FA18BDB186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RBP:Cr</c:v>
                </c:pt>
              </c:strCache>
            </c:strRef>
          </c:cat>
          <c:val>
            <c:numRef>
              <c:f>Sheet1!$D$2</c:f>
              <c:numCache>
                <c:formatCode>0.00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C-05EF-4B06-B5C7-FA18BDB186D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Late switch (bPI + F/TDF) (N=347)</c:v>
                </c:pt>
              </c:strCache>
            </c:strRef>
          </c:tx>
          <c:spPr>
            <a:solidFill>
              <a:srgbClr val="595959"/>
            </a:solidFill>
            <a:ln>
              <a:solidFill>
                <a:srgbClr val="595959"/>
              </a:solidFill>
            </a:ln>
          </c:spPr>
          <c:invertIfNegative val="0"/>
          <c:cat>
            <c:strRef>
              <c:f>Sheet1!$A$2</c:f>
              <c:strCache>
                <c:ptCount val="1"/>
                <c:pt idx="0">
                  <c:v>RBP:Cr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-15.5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5EF-4B06-B5C7-FA18BDB186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219510376"/>
        <c:axId val="219510768"/>
      </c:barChart>
      <c:catAx>
        <c:axId val="219510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9050">
            <a:solidFill>
              <a:srgbClr val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19510768"/>
        <c:crosses val="autoZero"/>
        <c:auto val="1"/>
        <c:lblAlgn val="ctr"/>
        <c:lblOffset val="100"/>
        <c:noMultiLvlLbl val="0"/>
      </c:catAx>
      <c:valAx>
        <c:axId val="219510768"/>
        <c:scaling>
          <c:orientation val="minMax"/>
          <c:max val="3"/>
          <c:min val="-20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9050">
            <a:solidFill>
              <a:srgbClr val="000000"/>
            </a:solidFill>
          </a:ln>
        </c:spPr>
        <c:txPr>
          <a:bodyPr/>
          <a:lstStyle/>
          <a:p>
            <a: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19510376"/>
        <c:crossesAt val="1"/>
        <c:crossBetween val="between"/>
        <c:majorUnit val="10"/>
      </c:valAx>
      <c:spPr>
        <a:noFill/>
        <a:ln w="25365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34068574604589"/>
          <c:y val="0.22514842059202672"/>
          <c:w val="0.76762838173452108"/>
          <c:h val="0.6489808631585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D/C/F/TAF Week 48 (N=720)</c:v>
                </c:pt>
              </c:strCache>
            </c:strRef>
          </c:tx>
          <c:spPr>
            <a:pattFill prst="pct25">
              <a:fgClr>
                <a:srgbClr val="595959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Sheet1!$A$2</c:f>
              <c:strCache>
                <c:ptCount val="1"/>
                <c:pt idx="0">
                  <c:v>RBP:Cr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-0.6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2B-4720-98D8-2216E59A3C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D/C/F/TAF Week 96 (N=694)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72B-4720-98D8-2216E59A3C3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72B-4720-98D8-2216E59A3C37}"/>
              </c:ext>
            </c:extLst>
          </c:dPt>
          <c:cat>
            <c:strRef>
              <c:f>Sheet1!$A$2</c:f>
              <c:strCache>
                <c:ptCount val="1"/>
                <c:pt idx="0">
                  <c:v>RBP:Cr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-0.2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2B-4720-98D8-2216E59A3C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RBP:Cr</c:v>
                </c:pt>
              </c:strCache>
            </c:strRef>
          </c:cat>
          <c:val>
            <c:numRef>
              <c:f>Sheet1!$D$2</c:f>
              <c:numCache>
                <c:formatCode>0.00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A72B-4720-98D8-2216E59A3C3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Late switch (bPI + F/TDF) (N=351)</c:v>
                </c:pt>
              </c:strCache>
            </c:strRef>
          </c:tx>
          <c:spPr>
            <a:solidFill>
              <a:srgbClr val="595959"/>
            </a:solidFill>
            <a:ln>
              <a:solidFill>
                <a:srgbClr val="595959"/>
              </a:solidFill>
            </a:ln>
          </c:spPr>
          <c:invertIfNegative val="0"/>
          <c:cat>
            <c:strRef>
              <c:f>Sheet1!$A$2</c:f>
              <c:strCache>
                <c:ptCount val="1"/>
                <c:pt idx="0">
                  <c:v>RBP:Cr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-0.7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2B-4720-98D8-2216E59A3C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219511552"/>
        <c:axId val="219511944"/>
      </c:barChart>
      <c:catAx>
        <c:axId val="21951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9050">
            <a:solidFill>
              <a:srgbClr val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19511944"/>
        <c:crosses val="autoZero"/>
        <c:auto val="1"/>
        <c:lblAlgn val="ctr"/>
        <c:lblOffset val="100"/>
        <c:noMultiLvlLbl val="0"/>
      </c:catAx>
      <c:valAx>
        <c:axId val="219511944"/>
        <c:scaling>
          <c:orientation val="minMax"/>
          <c:max val="0.1"/>
          <c:min val="-1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9050">
            <a:solidFill>
              <a:srgbClr val="000000"/>
            </a:solidFill>
          </a:ln>
        </c:spPr>
        <c:txPr>
          <a:bodyPr/>
          <a:lstStyle/>
          <a:p>
            <a: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19511552"/>
        <c:crossesAt val="1"/>
        <c:crossBetween val="between"/>
        <c:majorUnit val="0.5"/>
      </c:valAx>
      <c:spPr>
        <a:noFill/>
        <a:ln w="25365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34068574604589"/>
          <c:y val="0.22514848436516133"/>
          <c:w val="0.76762838173452108"/>
          <c:h val="0.6489808631585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D/C/F/TAF Week 48 </c:v>
                </c:pt>
              </c:strCache>
            </c:strRef>
          </c:tx>
          <c:spPr>
            <a:pattFill prst="pct25">
              <a:fgClr>
                <a:srgbClr val="595959"/>
              </a:fgClr>
              <a:bgClr>
                <a:srgbClr val="FFFFFF"/>
              </a:bgClr>
            </a:pattFill>
            <a:ln>
              <a:solidFill>
                <a:srgbClr val="595959"/>
              </a:solidFill>
            </a:ln>
          </c:spPr>
          <c:invertIfNegative val="0"/>
          <c:dLbls>
            <c:dLbl>
              <c:idx val="0"/>
              <c:layout>
                <c:manualLayout>
                  <c:x val="-2.2819071712975605E-2"/>
                  <c:y val="2.1233254323727775E-4"/>
                </c:manualLayout>
              </c:layout>
              <c:tx>
                <c:rich>
                  <a:bodyPr/>
                  <a:lstStyle/>
                  <a:p>
                    <a:pPr>
                      <a:defRPr sz="1000" b="0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ADC5D6BE-07EF-46C2-A4EE-C6D85F6E19D3}" type="VALUE">
                      <a:rPr lang="en-US" sz="100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00" b="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0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/>
                    </a:r>
                    <a:br>
                      <a:rPr lang="en-US" sz="10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en-US" sz="10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(-6; 6)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44770898915707"/>
                      <c:h val="0.164438791038260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0E9-4F8F-9656-743BBADB770C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000" b="0" baseline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0E9-4F8F-9656-743BBADB770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E9-4F8F-9656-743BBADB770C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000" b="0" baseline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0E9-4F8F-9656-743BBADB770C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000" b="0" baseline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0E9-4F8F-9656-743BBADB77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baseline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RBP:Cr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0E9-4F8F-9656-743BBADB77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D/C/F/TAF Week 96 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0E9-4F8F-9656-743BBADB770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0E9-4F8F-9656-743BBADB770C}"/>
              </c:ext>
            </c:extLst>
          </c:dPt>
          <c:dLbls>
            <c:dLbl>
              <c:idx val="0"/>
              <c:layout>
                <c:manualLayout>
                  <c:x val="1.2677361883725299E-2"/>
                  <c:y val="7.7518198660148007E-3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0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+</a:t>
                    </a:r>
                    <a:fld id="{5E7041A3-3BEB-41D4-83A3-6996A3647437}" type="VALUE">
                      <a:rPr lang="en-US" sz="100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0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/>
                    </a:r>
                    <a:br>
                      <a:rPr lang="en-US" sz="10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en-US" sz="10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(4; 22)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83805845834908"/>
                      <c:h val="0.169261688283161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0E9-4F8F-9656-743BBADB770C}"/>
                </c:ext>
              </c:extLst>
            </c:dLbl>
            <c:dLbl>
              <c:idx val="1"/>
              <c:layout>
                <c:manualLayout>
                  <c:x val="0"/>
                  <c:y val="3.9279279279279301E-3"/>
                </c:manualLayout>
              </c:layout>
              <c:spPr/>
              <c:txPr>
                <a:bodyPr/>
                <a:lstStyle/>
                <a:p>
                  <a:pPr>
                    <a:defRPr sz="1200" b="0" baseline="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E9-4F8F-9656-743BBADB770C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0E9-4F8F-9656-743BBADB770C}"/>
                </c:ext>
              </c:extLst>
            </c:dLbl>
            <c:dLbl>
              <c:idx val="3"/>
              <c:layout>
                <c:manualLayout>
                  <c:x val="0"/>
                  <c:y val="-5.95644463360999E-3"/>
                </c:manualLayout>
              </c:layout>
              <c:spPr/>
              <c:txPr>
                <a:bodyPr/>
                <a:lstStyle/>
                <a:p>
                  <a:pPr>
                    <a:defRPr sz="1200" b="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0E9-4F8F-9656-743BBADB770C}"/>
                </c:ext>
              </c:extLst>
            </c:dLbl>
            <c:dLbl>
              <c:idx val="4"/>
              <c:layout>
                <c:manualLayout>
                  <c:x val="3.6923075133951499E-3"/>
                  <c:y val="1.25104632191246E-3"/>
                </c:manualLayout>
              </c:layout>
              <c:spPr/>
              <c:txPr>
                <a:bodyPr/>
                <a:lstStyle/>
                <a:p>
                  <a:pPr>
                    <a:defRPr sz="1200" b="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0E9-4F8F-9656-743BBADB77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rgbClr val="000000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RBP:Cr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0E9-4F8F-9656-743BBADB770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RBP:Cr</c:v>
                </c:pt>
              </c:strCache>
            </c:strRef>
          </c:cat>
          <c:val>
            <c:numRef>
              <c:f>Sheet1!$D$2</c:f>
              <c:numCache>
                <c:formatCode>0.00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A08D-4954-BC9B-7146B43499F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Control (bPI + F/TDF) Week 48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6063572376584426E-3"/>
                  <c:y val="-1.0052649763703457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20CD481-94B8-4851-9B4D-0186B9F2BFAC}" type="VALUE">
                      <a:rPr lang="en-US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kern="1200" baseline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dirty="0" smtClean="0"/>
                      <a:t/>
                    </a:r>
                    <a:br>
                      <a:rPr lang="en-US" dirty="0" smtClean="0"/>
                    </a:br>
                    <a:r>
                      <a:rPr lang="en-US" sz="1000" b="0" i="0" u="none" strike="noStrike" kern="1200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(-8; 6.5)</a:t>
                    </a:r>
                    <a:br>
                      <a:rPr lang="en-US" sz="1000" b="0" i="0" u="none" strike="noStrike" kern="1200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en-US" sz="1000" b="0" i="1" u="none" strike="noStrike" kern="1200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</a:t>
                    </a:r>
                    <a:r>
                      <a:rPr lang="en-US" sz="1000" b="0" i="0" u="none" strike="noStrike" kern="1200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= 0.56</a:t>
                    </a:r>
                    <a:r>
                      <a:rPr lang="en-US" sz="1000" b="0" i="0" u="none" strike="noStrike" kern="1200" baseline="300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rPr>
                      <a:t>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08D-4954-BC9B-7146B43499F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RBP:Cr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8D-4954-BC9B-7146B4349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"/>
        <c:axId val="275924088"/>
        <c:axId val="275924480"/>
      </c:barChart>
      <c:catAx>
        <c:axId val="275924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9050">
            <a:solidFill>
              <a:srgbClr val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75924480"/>
        <c:crosses val="autoZero"/>
        <c:auto val="1"/>
        <c:lblAlgn val="ctr"/>
        <c:lblOffset val="100"/>
        <c:noMultiLvlLbl val="0"/>
      </c:catAx>
      <c:valAx>
        <c:axId val="275924480"/>
        <c:scaling>
          <c:orientation val="minMax"/>
          <c:max val="14"/>
          <c:min val="0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9050">
            <a:solidFill>
              <a:srgbClr val="000000"/>
            </a:solidFill>
          </a:ln>
        </c:spPr>
        <c:txPr>
          <a:bodyPr/>
          <a:lstStyle/>
          <a:p>
            <a:pPr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75924088"/>
        <c:crossesAt val="1"/>
        <c:crossBetween val="between"/>
        <c:majorUnit val="2"/>
        <c:minorUnit val="2"/>
      </c:valAx>
      <c:spPr>
        <a:noFill/>
        <a:ln w="25365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34068574604589"/>
          <c:y val="0.22514848436516133"/>
          <c:w val="0.76762838173452108"/>
          <c:h val="0.6489808631585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D/C/F/TAF Week 48 </c:v>
                </c:pt>
              </c:strCache>
            </c:strRef>
          </c:tx>
          <c:spPr>
            <a:pattFill prst="pct25">
              <a:fgClr>
                <a:srgbClr val="595959"/>
              </a:fgClr>
              <a:bgClr>
                <a:srgbClr val="FFFFFF"/>
              </a:bgClr>
            </a:pattFill>
            <a:ln>
              <a:solidFill>
                <a:srgbClr val="595959"/>
              </a:solidFill>
            </a:ln>
          </c:spPr>
          <c:invertIfNegative val="0"/>
          <c:dLbls>
            <c:dLbl>
              <c:idx val="0"/>
              <c:layout>
                <c:manualLayout>
                  <c:x val="-2.5354524125528453E-3"/>
                  <c:y val="2.1167160130399397E-2"/>
                </c:manualLayout>
              </c:layout>
              <c:tx>
                <c:rich>
                  <a:bodyPr/>
                  <a:lstStyle/>
                  <a:p>
                    <a:pPr>
                      <a:defRPr sz="1000" b="0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0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+</a:t>
                    </a:r>
                    <a:fld id="{ADC5D6BE-07EF-46C2-A4EE-C6D85F6E19D3}" type="VALUE">
                      <a:rPr lang="en-US" sz="100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00" b="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0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/>
                    </a:r>
                    <a:br>
                      <a:rPr lang="en-US" sz="10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en-US" sz="10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(-9.1; 11.2)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44770898915707"/>
                      <c:h val="0.244860101010100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B0A-4385-BBF4-3D5AAB0621EA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000" b="0" baseline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B0A-4385-BBF4-3D5AAB0621E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0A-4385-BBF4-3D5AAB0621EA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000" b="0" baseline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B0A-4385-BBF4-3D5AAB0621EA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000" b="0" baseline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B0A-4385-BBF4-3D5AAB0621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baseline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RBP:Cr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0A-4385-BBF4-3D5AAB0621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D/C/F/TAF Week 96 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B0A-4385-BBF4-3D5AAB0621E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B0A-4385-BBF4-3D5AAB0621EA}"/>
              </c:ext>
            </c:extLst>
          </c:dPt>
          <c:dLbls>
            <c:dLbl>
              <c:idx val="0"/>
              <c:layout>
                <c:manualLayout>
                  <c:x val="2.5354524125528453E-3"/>
                  <c:y val="1.5080557740005978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0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+</a:t>
                    </a:r>
                    <a:fld id="{5E7041A3-3BEB-41D4-83A3-6996A3647437}" type="VALUE">
                      <a:rPr lang="en-US" sz="100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0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/>
                    </a:r>
                    <a:br>
                      <a:rPr lang="en-US" sz="10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en-US" sz="1000" b="0" i="0" u="none" strike="noStrike" kern="1200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(9; 39.9)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B0A-4385-BBF4-3D5AAB0621EA}"/>
                </c:ext>
              </c:extLst>
            </c:dLbl>
            <c:dLbl>
              <c:idx val="1"/>
              <c:layout>
                <c:manualLayout>
                  <c:x val="0"/>
                  <c:y val="3.9279279279279301E-3"/>
                </c:manualLayout>
              </c:layout>
              <c:spPr/>
              <c:txPr>
                <a:bodyPr/>
                <a:lstStyle/>
                <a:p>
                  <a:pPr>
                    <a:defRPr sz="1200" b="0" baseline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0A-4385-BBF4-3D5AAB0621EA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B0A-4385-BBF4-3D5AAB0621EA}"/>
                </c:ext>
              </c:extLst>
            </c:dLbl>
            <c:dLbl>
              <c:idx val="3"/>
              <c:layout>
                <c:manualLayout>
                  <c:x val="0"/>
                  <c:y val="-5.95644463360999E-3"/>
                </c:manualLayout>
              </c:layout>
              <c:spPr/>
              <c:txPr>
                <a:bodyPr/>
                <a:lstStyle/>
                <a:p>
                  <a:pPr>
                    <a:defRPr sz="1200" b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B0A-4385-BBF4-3D5AAB0621EA}"/>
                </c:ext>
              </c:extLst>
            </c:dLbl>
            <c:dLbl>
              <c:idx val="4"/>
              <c:layout>
                <c:manualLayout>
                  <c:x val="3.6923075133951499E-3"/>
                  <c:y val="1.25104632191246E-3"/>
                </c:manualLayout>
              </c:layout>
              <c:spPr/>
              <c:txPr>
                <a:bodyPr/>
                <a:lstStyle/>
                <a:p>
                  <a:pPr>
                    <a:defRPr sz="1200" b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B0A-4385-BBF4-3D5AAB0621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RBP:Cr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24.62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B0A-4385-BBF4-3D5AAB0621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RBP:Cr</c:v>
                </c:pt>
              </c:strCache>
            </c:strRef>
          </c:cat>
          <c:val>
            <c:numRef>
              <c:f>Sheet1!$D$2</c:f>
              <c:numCache>
                <c:formatCode>0.00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64A8-4525-A62E-4FD8DFF8BE0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Control (bPI + F/TDF) Week 48</c:v>
                </c:pt>
              </c:strCache>
            </c:strRef>
          </c:tx>
          <c:spPr>
            <a:solidFill>
              <a:srgbClr val="595959"/>
            </a:solidFill>
            <a:ln>
              <a:solidFill>
                <a:srgbClr val="595959"/>
              </a:solidFill>
            </a:ln>
          </c:spPr>
          <c:invertIfNegative val="0"/>
          <c:dLbls>
            <c:dLbl>
              <c:idx val="0"/>
              <c:layout>
                <c:manualLayout>
                  <c:x val="-2.5354524125528453E-3"/>
                  <c:y val="1.0052649763703365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+</a:t>
                    </a:r>
                    <a:fld id="{9DBD8BC4-48B2-4382-8735-273E1BF5ABA8}" type="VALUE">
                      <a:rPr lang="en-US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dirty="0" smtClean="0"/>
                      <a:t/>
                    </a:r>
                    <a:br>
                      <a:rPr lang="en-US" dirty="0" smtClean="0"/>
                    </a:br>
                    <a:r>
                      <a:rPr lang="en-US" sz="1000" b="0" i="0" u="none" strike="noStrike" kern="1200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(-5.1; 10.9)</a:t>
                    </a:r>
                    <a:br>
                      <a:rPr lang="en-US" sz="1000" b="0" i="0" u="none" strike="noStrike" kern="1200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en-US" sz="1000" b="0" i="1" u="none" strike="noStrike" kern="1200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</a:t>
                    </a:r>
                    <a:r>
                      <a:rPr lang="en-US" sz="1000" b="0" i="0" u="none" strike="noStrike" kern="1200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= 0.04</a:t>
                    </a:r>
                    <a:r>
                      <a:rPr lang="en-US" sz="1000" b="0" i="0" u="none" strike="noStrike" kern="1200" baseline="300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rPr>
                      <a:t>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4A8-4525-A62E-4FD8DFF8BE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RBP:Cr</c:v>
                </c:pt>
              </c:strCache>
            </c:strRef>
          </c:cat>
          <c:val>
            <c:numRef>
              <c:f>Sheet1!$E$2</c:f>
              <c:numCache>
                <c:formatCode>0.0</c:formatCode>
                <c:ptCount val="1"/>
                <c:pt idx="0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A8-4525-A62E-4FD8DFF8B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"/>
        <c:axId val="275924088"/>
        <c:axId val="275924480"/>
      </c:barChart>
      <c:catAx>
        <c:axId val="275924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9050">
            <a:solidFill>
              <a:srgbClr val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75924480"/>
        <c:crosses val="autoZero"/>
        <c:auto val="1"/>
        <c:lblAlgn val="ctr"/>
        <c:lblOffset val="100"/>
        <c:noMultiLvlLbl val="0"/>
      </c:catAx>
      <c:valAx>
        <c:axId val="275924480"/>
        <c:scaling>
          <c:orientation val="minMax"/>
          <c:max val="25"/>
          <c:min val="0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9050">
            <a:solidFill>
              <a:srgbClr val="000000"/>
            </a:solidFill>
          </a:ln>
        </c:spPr>
        <c:txPr>
          <a:bodyPr/>
          <a:lstStyle/>
          <a:p>
            <a:pPr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75924088"/>
        <c:crossesAt val="1"/>
        <c:crossBetween val="between"/>
        <c:majorUnit val="5"/>
      </c:valAx>
      <c:spPr>
        <a:noFill/>
        <a:ln w="25365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34068574604589"/>
          <c:y val="0.22514848436516133"/>
          <c:w val="0.76762838173452108"/>
          <c:h val="0.6489808631585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0.03</c:v>
                </c:pt>
              </c:strCache>
            </c:strRef>
          </c:tx>
          <c:spPr>
            <a:pattFill prst="pct25">
              <a:fgClr>
                <a:srgbClr val="595959"/>
              </a:fgClr>
              <a:bgClr>
                <a:srgbClr val="FFFFFF"/>
              </a:bgClr>
            </a:pattFill>
            <a:ln>
              <a:solidFill>
                <a:srgbClr val="595959"/>
              </a:solidFill>
            </a:ln>
          </c:spPr>
          <c:invertIfNegative val="0"/>
          <c:dLbls>
            <c:dLbl>
              <c:idx val="0"/>
              <c:layout>
                <c:manualLayout>
                  <c:x val="-1.0141809650211381E-2"/>
                  <c:y val="5.6352225850586843E-2"/>
                </c:manualLayout>
              </c:layout>
              <c:tx>
                <c:rich>
                  <a:bodyPr/>
                  <a:lstStyle/>
                  <a:p>
                    <a:pPr>
                      <a:defRPr sz="1000" b="0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0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+</a:t>
                    </a:r>
                    <a:fld id="{ADC5D6BE-07EF-46C2-A4EE-C6D85F6E19D3}" type="VALUE">
                      <a:rPr lang="en-US" sz="100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00" b="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0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/>
                    </a:r>
                    <a:br>
                      <a:rPr lang="en-US" sz="10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en-US" sz="10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(-0.07; 0.13)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44770898915707"/>
                      <c:h val="0.244860101010100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C13-4A63-86CF-0399976B9AC6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000" b="0" baseline="0">
                      <a:solidFill>
                        <a:srgbClr val="50505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C13-4A63-86CF-0399976B9AC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13-4A63-86CF-0399976B9AC6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000" b="0" baseline="0">
                      <a:solidFill>
                        <a:srgbClr val="50505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C13-4A63-86CF-0399976B9AC6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000" b="0" baseline="0">
                      <a:solidFill>
                        <a:srgbClr val="50505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C13-4A63-86CF-0399976B9A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baseline="0">
                    <a:solidFill>
                      <a:srgbClr val="50505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RBP:Cr</c:v>
                </c:pt>
              </c:strCache>
            </c:strRef>
          </c:cat>
          <c:val>
            <c:numRef>
              <c:f>Sheet1!$B$2</c:f>
              <c:numCache>
                <c:formatCode>0.00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C13-4A63-86CF-0399976B9A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D/C/F/TAF Week 96 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C13-4A63-86CF-0399976B9AC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C13-4A63-86CF-0399976B9AC6}"/>
              </c:ext>
            </c:extLst>
          </c:dPt>
          <c:dLbls>
            <c:dLbl>
              <c:idx val="0"/>
              <c:layout>
                <c:manualLayout>
                  <c:x val="-4.648275725735713E-17"/>
                  <c:y val="5.0283037499153803E-3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0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+</a:t>
                    </a:r>
                    <a:fld id="{5E7041A3-3BEB-41D4-83A3-6996A3647437}" type="VALUE">
                      <a:rPr lang="en-US" sz="100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0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/>
                    </a:r>
                    <a:br>
                      <a:rPr lang="en-US" sz="10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en-US" sz="1000" b="0" i="0" u="none" strike="noStrike" kern="1200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(0.10; 0.36)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C13-4A63-86CF-0399976B9AC6}"/>
                </c:ext>
              </c:extLst>
            </c:dLbl>
            <c:dLbl>
              <c:idx val="1"/>
              <c:layout>
                <c:manualLayout>
                  <c:x val="0"/>
                  <c:y val="3.9279279279279301E-3"/>
                </c:manualLayout>
              </c:layout>
              <c:spPr/>
              <c:txPr>
                <a:bodyPr/>
                <a:lstStyle/>
                <a:p>
                  <a:pPr>
                    <a:defRPr sz="1200" b="0" baseline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C13-4A63-86CF-0399976B9AC6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C13-4A63-86CF-0399976B9AC6}"/>
                </c:ext>
              </c:extLst>
            </c:dLbl>
            <c:dLbl>
              <c:idx val="3"/>
              <c:layout>
                <c:manualLayout>
                  <c:x val="0"/>
                  <c:y val="-5.95644463360999E-3"/>
                </c:manualLayout>
              </c:layout>
              <c:spPr/>
              <c:txPr>
                <a:bodyPr/>
                <a:lstStyle/>
                <a:p>
                  <a:pPr>
                    <a:defRPr sz="1200" b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C13-4A63-86CF-0399976B9AC6}"/>
                </c:ext>
              </c:extLst>
            </c:dLbl>
            <c:dLbl>
              <c:idx val="4"/>
              <c:layout>
                <c:manualLayout>
                  <c:x val="3.6923075133951499E-3"/>
                  <c:y val="1.25104632191246E-3"/>
                </c:manualLayout>
              </c:layout>
              <c:spPr/>
              <c:txPr>
                <a:bodyPr/>
                <a:lstStyle/>
                <a:p>
                  <a:pPr>
                    <a:defRPr sz="1200" b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C13-4A63-86CF-0399976B9A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RBP:Cr</c:v>
                </c:pt>
              </c:strCache>
            </c:strRef>
          </c:cat>
          <c:val>
            <c:numRef>
              <c:f>Sheet1!$C$2</c:f>
              <c:numCache>
                <c:formatCode>0.00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C13-4A63-86CF-0399976B9A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RBP:Cr</c:v>
                </c:pt>
              </c:strCache>
            </c:strRef>
          </c:cat>
          <c:val>
            <c:numRef>
              <c:f>Sheet1!$D$2</c:f>
              <c:numCache>
                <c:formatCode>0.00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F4B7-4F57-B58F-43379C8B475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Control (bPI + F/TDF) Week 48</c:v>
                </c:pt>
              </c:strCache>
            </c:strRef>
          </c:tx>
          <c:spPr>
            <a:solidFill>
              <a:srgbClr val="595959"/>
            </a:solidFill>
            <a:ln>
              <a:solidFill>
                <a:srgbClr val="595959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000" b="0" i="0" u="none" strike="noStrike" kern="1200" baseline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000" dirty="0" smtClean="0"/>
                      <a:t>+</a:t>
                    </a:r>
                    <a:fld id="{870958FA-FBC5-448B-989B-38E14162CA64}" type="VALUE">
                      <a:rPr lang="en-US" sz="1000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0" i="0" u="none" strike="noStrike" kern="1200" baseline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000" dirty="0" smtClean="0"/>
                      <a:t/>
                    </a:r>
                    <a:br>
                      <a:rPr lang="en-US" sz="1000" dirty="0" smtClean="0"/>
                    </a:br>
                    <a:r>
                      <a:rPr lang="en-US" sz="1000" b="0" i="0" u="none" strike="noStrike" kern="1200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(-0.06; 0.10)</a:t>
                    </a:r>
                    <a:br>
                      <a:rPr lang="en-US" sz="1000" b="0" i="0" u="none" strike="noStrike" kern="1200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en-US" sz="1000" b="0" i="1" u="none" strike="noStrike" kern="1200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</a:t>
                    </a:r>
                    <a:r>
                      <a:rPr lang="en-US" sz="1000" b="0" i="0" u="none" strike="noStrike" kern="1200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= 0.03</a:t>
                    </a:r>
                    <a:r>
                      <a:rPr lang="en-US" sz="1000" b="0" i="0" u="none" strike="noStrike" kern="1200" baseline="300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rPr>
                      <a:t>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4B7-4F57-B58F-43379C8B47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RBP:Cr</c:v>
                </c:pt>
              </c:strCache>
            </c:strRef>
          </c:cat>
          <c:val>
            <c:numRef>
              <c:f>Sheet1!$E$2</c:f>
              <c:numCache>
                <c:formatCode>0.00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B7-4F57-B58F-43379C8B4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"/>
        <c:axId val="275924088"/>
        <c:axId val="275924480"/>
      </c:barChart>
      <c:catAx>
        <c:axId val="275924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9050">
            <a:solidFill>
              <a:srgbClr val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75924480"/>
        <c:crosses val="autoZero"/>
        <c:auto val="1"/>
        <c:lblAlgn val="ctr"/>
        <c:lblOffset val="100"/>
        <c:noMultiLvlLbl val="0"/>
      </c:catAx>
      <c:valAx>
        <c:axId val="275924480"/>
        <c:scaling>
          <c:orientation val="minMax"/>
          <c:max val="0.21000000000000002"/>
          <c:min val="0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9050">
            <a:solidFill>
              <a:srgbClr val="000000"/>
            </a:solidFill>
          </a:ln>
        </c:spPr>
        <c:txPr>
          <a:bodyPr/>
          <a:lstStyle/>
          <a:p>
            <a:pPr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75924088"/>
        <c:crossesAt val="1"/>
        <c:crossBetween val="between"/>
        <c:majorUnit val="0.1"/>
      </c:valAx>
      <c:spPr>
        <a:noFill/>
        <a:ln w="25365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Verdan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2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E8302-FAB6-49C8-8345-847646CBD023}" type="datetimeFigureOut">
              <a:rPr lang="en-US" smtClean="0">
                <a:latin typeface="Verdana"/>
              </a:rPr>
              <a:pPr/>
              <a:t>8/8/2019</a:t>
            </a:fld>
            <a:endParaRPr lang="en-US" dirty="0">
              <a:latin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349"/>
            <a:ext cx="2911263" cy="492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Verdan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482" y="9361349"/>
            <a:ext cx="2911263" cy="492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EEFC9-BB70-4DFF-BB32-59575CB10BE6}" type="slidenum">
              <a:rPr lang="en-US" smtClean="0">
                <a:latin typeface="Verdana"/>
              </a:rPr>
              <a:pPr/>
              <a:t>‹#›</a:t>
            </a:fld>
            <a:endParaRPr lang="en-US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021437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/>
              </a:defRPr>
            </a:lvl1pPr>
          </a:lstStyle>
          <a:p>
            <a:fld id="{182997B8-C321-429B-8575-1DC3C049F63E}" type="datetimeFigureOut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613" y="738188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/>
              </a:defRPr>
            </a:lvl1pPr>
          </a:lstStyle>
          <a:p>
            <a:fld id="{65BB8463-FF47-4AB8-A37C-6B473AF28F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331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91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1pPr>
    <a:lvl2pPr marL="457146" algn="l" defTabSz="914291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2pPr>
    <a:lvl3pPr marL="914291" algn="l" defTabSz="914291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3pPr>
    <a:lvl4pPr marL="1371438" algn="l" defTabSz="914291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4pPr>
    <a:lvl5pPr marL="1828584" algn="l" defTabSz="914291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5pPr>
    <a:lvl6pPr marL="2285729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5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1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7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1" y="151638"/>
            <a:ext cx="10972800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2844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ertic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726360" y="2131238"/>
            <a:ext cx="760204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767667" y="4224338"/>
            <a:ext cx="7459133" cy="596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00" b="0" i="0" baseline="0"/>
            </a:lvl1pPr>
          </a:lstStyle>
          <a:p>
            <a:pPr lvl="0"/>
            <a:r>
              <a:rPr lang="en-US" dirty="0"/>
              <a:t>Presenter Title | Legal Entity | Date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793584" y="3677724"/>
            <a:ext cx="5545667" cy="39073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Presentation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611570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nssen logo – profession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03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divider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74076" y="4743914"/>
            <a:ext cx="5453096" cy="433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Presentation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193211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/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98999" y="6365828"/>
            <a:ext cx="6004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fld id="{81BF0B4E-CE60-AB48-9D7E-4434414A7C3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19691" y="1229455"/>
            <a:ext cx="109904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49470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98999" y="6365828"/>
            <a:ext cx="6004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fld id="{81BF0B4E-CE60-AB48-9D7E-4434414A7C3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619691" y="1229455"/>
            <a:ext cx="109904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styles.</a:t>
            </a:r>
          </a:p>
        </p:txBody>
      </p:sp>
    </p:spTree>
    <p:extLst>
      <p:ext uri="{BB962C8B-B14F-4D97-AF65-F5344CB8AC3E}">
        <p14:creationId xmlns:p14="http://schemas.microsoft.com/office/powerpoint/2010/main" val="751677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98999" y="6365828"/>
            <a:ext cx="600437" cy="365125"/>
          </a:xfrm>
          <a:prstGeom prst="rect">
            <a:avLst/>
          </a:prstGeom>
        </p:spPr>
        <p:txBody>
          <a:bodyPr/>
          <a:lstStyle/>
          <a:p>
            <a:fld id="{81BF0B4E-CE60-AB48-9D7E-4434414A7C3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20185" y="1279525"/>
            <a:ext cx="5471583" cy="4576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343651" y="1279525"/>
            <a:ext cx="5342467" cy="45862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7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lain 4:3 Title and Content Cool Palette 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1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398999" y="6363725"/>
            <a:ext cx="600437" cy="36933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/>
            </a:lvl1pPr>
          </a:lstStyle>
          <a:p>
            <a:pPr>
              <a:defRPr/>
            </a:pPr>
            <a:fld id="{AF3E553D-BCCA-4580-92BD-4E8347B16D5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1"/>
          </p:nvPr>
        </p:nvSpPr>
        <p:spPr>
          <a:xfrm>
            <a:off x="10181167" y="6334126"/>
            <a:ext cx="1219200" cy="2000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5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ertic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726360" y="2131238"/>
            <a:ext cx="760204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767667" y="4224338"/>
            <a:ext cx="7459133" cy="596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00" b="0" i="0" baseline="0"/>
            </a:lvl1pPr>
          </a:lstStyle>
          <a:p>
            <a:pPr lvl="0"/>
            <a:r>
              <a:rPr lang="en-US" dirty="0"/>
              <a:t>Presenter Title | Legal Entity | Date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793584" y="3677724"/>
            <a:ext cx="5545667" cy="39073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Presentation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54854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/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19691" y="1229455"/>
            <a:ext cx="109904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3716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9520" y="635635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559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619691" y="1229455"/>
            <a:ext cx="109904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95028" y="6293687"/>
            <a:ext cx="6442745" cy="501397"/>
          </a:xfrm>
          <a:prstGeom prst="rect">
            <a:avLst/>
          </a:prstGeom>
        </p:spPr>
        <p:txBody>
          <a:bodyPr anchor="ctr"/>
          <a:lstStyle>
            <a:lvl1pPr algn="l" eaLnBrk="0" hangingPunct="0">
              <a:defRPr sz="90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13716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9520" y="635635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1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Column/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1" y="151638"/>
            <a:ext cx="10972800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5" y="1244600"/>
            <a:ext cx="10972799" cy="4510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526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20185" y="1279525"/>
            <a:ext cx="5471583" cy="4576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343651" y="1279525"/>
            <a:ext cx="5342467" cy="458628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13716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9520" y="635635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760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lain 4:3 Title and Content Blank Cool Palette 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1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3918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in 4:3 Title and Content Cool Palette 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1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874705" y="6493948"/>
            <a:ext cx="1050596" cy="36933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/>
            </a:lvl1pPr>
          </a:lstStyle>
          <a:p>
            <a:fld id="{B1E7FC84-9B1F-A046-AD61-576EBEDE336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1"/>
          </p:nvPr>
        </p:nvSpPr>
        <p:spPr>
          <a:xfrm>
            <a:off x="10191751" y="6500814"/>
            <a:ext cx="1219200" cy="200025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6502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19690" y="151637"/>
            <a:ext cx="10962711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9520" y="635635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41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Column/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19690" y="151637"/>
            <a:ext cx="10962711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19693" y="1219201"/>
            <a:ext cx="10962708" cy="4536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9520" y="635635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77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Titl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19690" y="151637"/>
            <a:ext cx="10962711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0"/>
          </p:nvPr>
        </p:nvSpPr>
        <p:spPr>
          <a:xfrm>
            <a:off x="619693" y="1219201"/>
            <a:ext cx="10962708" cy="448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9520" y="635635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62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19690" y="151637"/>
            <a:ext cx="10962711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19693" y="1727201"/>
            <a:ext cx="10962708" cy="4028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0"/>
          </p:nvPr>
        </p:nvSpPr>
        <p:spPr>
          <a:xfrm>
            <a:off x="619693" y="1219201"/>
            <a:ext cx="10962708" cy="448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9520" y="635635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23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619693" y="1219201"/>
            <a:ext cx="10962708" cy="4536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2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9520" y="635635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46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20185" y="1219201"/>
            <a:ext cx="5471583" cy="458701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096000" y="1219200"/>
            <a:ext cx="5486400" cy="4596542"/>
          </a:xfrm>
        </p:spPr>
        <p:txBody>
          <a:bodyPr/>
          <a:lstStyle>
            <a:lvl1pPr marL="228600" indent="-228600"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9520" y="635635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10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Right text, 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110818" y="1219201"/>
            <a:ext cx="5471583" cy="4587017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200"/>
              </a:spcBef>
              <a:buNone/>
              <a:defRPr lang="en-US" sz="140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</a:lstStyle>
          <a:p>
            <a:pPr marL="0" lvl="0" indent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09600" y="1219200"/>
            <a:ext cx="5486400" cy="4596542"/>
          </a:xfrm>
        </p:spPr>
        <p:txBody>
          <a:bodyPr/>
          <a:lstStyle>
            <a:lvl1pPr marL="228600" indent="-228600"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9520" y="635635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659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1" y="151638"/>
            <a:ext cx="10972800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5" y="1244601"/>
            <a:ext cx="10972799" cy="4541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</a:lstStyle>
          <a:p>
            <a:pPr lvl="0"/>
            <a:r>
              <a:rPr lang="en-US" dirty="0"/>
              <a:t>Click to edit Master text styles.</a:t>
            </a:r>
          </a:p>
        </p:txBody>
      </p:sp>
    </p:spTree>
    <p:extLst>
      <p:ext uri="{BB962C8B-B14F-4D97-AF65-F5344CB8AC3E}">
        <p14:creationId xmlns:p14="http://schemas.microsoft.com/office/powerpoint/2010/main" val="3740762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110818" y="1841501"/>
            <a:ext cx="5471583" cy="396471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9520" y="635635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4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7" y="3205218"/>
            <a:ext cx="10972800" cy="1039682"/>
          </a:xfrm>
        </p:spPr>
        <p:txBody>
          <a:bodyPr/>
          <a:lstStyle/>
          <a:p>
            <a:r>
              <a:rPr lang="en-US" dirty="0"/>
              <a:t>Click to edit divider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09598" y="4743914"/>
            <a:ext cx="10972801" cy="433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Presentation subtitle goes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9520" y="635635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90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9520" y="635635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0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19690" y="151637"/>
            <a:ext cx="10962711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588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Column/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19690" y="151637"/>
            <a:ext cx="10962711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19693" y="1219201"/>
            <a:ext cx="10962708" cy="4536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01075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Titl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19690" y="151637"/>
            <a:ext cx="10962711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0"/>
          </p:nvPr>
        </p:nvSpPr>
        <p:spPr>
          <a:xfrm>
            <a:off x="619693" y="1219201"/>
            <a:ext cx="10962708" cy="448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2601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19690" y="151637"/>
            <a:ext cx="10962711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19693" y="1727201"/>
            <a:ext cx="10962708" cy="4028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0"/>
          </p:nvPr>
        </p:nvSpPr>
        <p:spPr>
          <a:xfrm>
            <a:off x="619693" y="1219201"/>
            <a:ext cx="10962708" cy="448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7394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619693" y="1219201"/>
            <a:ext cx="10962708" cy="4536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2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styles.</a:t>
            </a:r>
          </a:p>
        </p:txBody>
      </p:sp>
    </p:spTree>
    <p:extLst>
      <p:ext uri="{BB962C8B-B14F-4D97-AF65-F5344CB8AC3E}">
        <p14:creationId xmlns:p14="http://schemas.microsoft.com/office/powerpoint/2010/main" val="4703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20185" y="1219201"/>
            <a:ext cx="5471583" cy="458701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096000" y="1219200"/>
            <a:ext cx="5486400" cy="4596542"/>
          </a:xfrm>
        </p:spPr>
        <p:txBody>
          <a:bodyPr/>
          <a:lstStyle>
            <a:lvl1pPr marL="228600" indent="-228600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113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Right text, 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110818" y="1219201"/>
            <a:ext cx="5471583" cy="4587017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200"/>
              </a:spcBef>
              <a:buNone/>
              <a:defRPr lang="en-US" sz="140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</a:lstStyle>
          <a:p>
            <a:pPr marL="0" lvl="0" indent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09600" y="1219200"/>
            <a:ext cx="5486400" cy="4596542"/>
          </a:xfrm>
        </p:spPr>
        <p:txBody>
          <a:bodyPr/>
          <a:lstStyle>
            <a:lvl1pPr marL="228600" indent="-228600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100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1638"/>
            <a:ext cx="10972800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09607" y="1244600"/>
            <a:ext cx="5471583" cy="46116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096000" y="1244601"/>
            <a:ext cx="5486400" cy="462121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222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110818" y="1841501"/>
            <a:ext cx="5471583" cy="396471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23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7" y="3205218"/>
            <a:ext cx="10972800" cy="1039682"/>
          </a:xfrm>
        </p:spPr>
        <p:txBody>
          <a:bodyPr/>
          <a:lstStyle/>
          <a:p>
            <a:r>
              <a:rPr lang="en-US" dirty="0"/>
              <a:t>Click to edit divider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09598" y="4743914"/>
            <a:ext cx="10972801" cy="433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Presentation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363821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19690" y="151637"/>
            <a:ext cx="10962711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9656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Column/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19690" y="151637"/>
            <a:ext cx="10962711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19693" y="1219201"/>
            <a:ext cx="10962708" cy="4536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29505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Titl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19690" y="151637"/>
            <a:ext cx="10962711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0"/>
          </p:nvPr>
        </p:nvSpPr>
        <p:spPr>
          <a:xfrm>
            <a:off x="619693" y="1219201"/>
            <a:ext cx="10962708" cy="448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9198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19690" y="151637"/>
            <a:ext cx="10962711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19693" y="1727201"/>
            <a:ext cx="10962708" cy="4028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0"/>
          </p:nvPr>
        </p:nvSpPr>
        <p:spPr>
          <a:xfrm>
            <a:off x="619693" y="1219201"/>
            <a:ext cx="10962708" cy="448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7403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619693" y="1219201"/>
            <a:ext cx="10962708" cy="4536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2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styles.</a:t>
            </a:r>
          </a:p>
        </p:txBody>
      </p:sp>
    </p:spTree>
    <p:extLst>
      <p:ext uri="{BB962C8B-B14F-4D97-AF65-F5344CB8AC3E}">
        <p14:creationId xmlns:p14="http://schemas.microsoft.com/office/powerpoint/2010/main" val="1832010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20185" y="1219201"/>
            <a:ext cx="5471583" cy="458701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096000" y="1219200"/>
            <a:ext cx="5486400" cy="4596542"/>
          </a:xfrm>
        </p:spPr>
        <p:txBody>
          <a:bodyPr/>
          <a:lstStyle>
            <a:lvl1pPr marL="228600" indent="-228600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191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Right text, 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110818" y="1219201"/>
            <a:ext cx="5471583" cy="4587017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200"/>
              </a:spcBef>
              <a:buNone/>
              <a:defRPr lang="en-US" sz="1400" dirty="0" smtClean="0"/>
            </a:lvl1pPr>
            <a:lvl2pPr>
              <a:defRPr lang="en-US" sz="140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</a:lstStyle>
          <a:p>
            <a:pPr marL="0" lvl="0" indent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09600" y="1219200"/>
            <a:ext cx="5486400" cy="4596542"/>
          </a:xfrm>
        </p:spPr>
        <p:txBody>
          <a:bodyPr/>
          <a:lstStyle>
            <a:lvl1pPr marL="228600" indent="-228600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642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110818" y="1841501"/>
            <a:ext cx="5471583" cy="396471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9861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Right text, 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1638"/>
            <a:ext cx="10972800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096005" y="1244600"/>
            <a:ext cx="5471583" cy="46116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09605" y="1244601"/>
            <a:ext cx="5486399" cy="462121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278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105177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9600" y="2066831"/>
            <a:ext cx="10972800" cy="539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09600" y="3572903"/>
            <a:ext cx="10437283" cy="427038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609600" y="4047206"/>
            <a:ext cx="10488083" cy="482600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609600" y="4965701"/>
            <a:ext cx="10538883" cy="568325"/>
          </a:xfrm>
        </p:spPr>
        <p:txBody>
          <a:bodyPr>
            <a:normAutofit/>
          </a:bodyPr>
          <a:lstStyle>
            <a:lvl1pPr>
              <a:defRPr sz="1500" b="0" i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9955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orizont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087425"/>
            <a:ext cx="5495385" cy="39073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Presentation Subtitle goes here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2" y="5519741"/>
            <a:ext cx="6972485" cy="596900"/>
          </a:xfrm>
        </p:spPr>
        <p:txBody>
          <a:bodyPr>
            <a:normAutofit/>
          </a:bodyPr>
          <a:lstStyle>
            <a:lvl1pPr>
              <a:defRPr sz="1300" b="0" i="0" baseline="0"/>
            </a:lvl1pPr>
          </a:lstStyle>
          <a:p>
            <a:pPr lvl="0"/>
            <a:r>
              <a:rPr lang="en-US" dirty="0"/>
              <a:t>Presenter Title | Legal Entity | 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09628" y="3429003"/>
            <a:ext cx="9839737" cy="1224348"/>
          </a:xfrm>
        </p:spPr>
        <p:txBody>
          <a:bodyPr anchor="ctr">
            <a:normAutofit/>
          </a:bodyPr>
          <a:lstStyle>
            <a:lvl1pPr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266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1638"/>
            <a:ext cx="10972800" cy="9913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096005" y="1804416"/>
            <a:ext cx="5471583" cy="4051872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1200"/>
              </a:spcBef>
              <a:defRPr lang="en-US" dirty="0" smtClean="0"/>
            </a:lvl1pPr>
          </a:lstStyle>
          <a:p>
            <a:pPr marL="228594" lvl="0" indent="-228594">
              <a:spcBef>
                <a:spcPct val="20000"/>
              </a:spcBef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752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2938" y="6423244"/>
            <a:ext cx="472079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l">
              <a:defRPr/>
            </a:lvl1pPr>
          </a:lstStyle>
          <a:p>
            <a:fld id="{F5AF7FDD-D53A-8845-B2A4-E6A46DFC7B52}" type="slidenum">
              <a:rPr lang="en-US" smtClean="0">
                <a:solidFill>
                  <a:srgbClr val="505050"/>
                </a:solidFill>
              </a:rPr>
              <a:pPr/>
              <a:t>‹#›</a:t>
            </a:fld>
            <a:endParaRPr lang="en-US" dirty="0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640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5" b="8011"/>
          <a:stretch/>
        </p:blipFill>
        <p:spPr>
          <a:xfrm>
            <a:off x="-82041" y="-16251"/>
            <a:ext cx="12274041" cy="6892543"/>
          </a:xfrm>
          <a:prstGeom prst="rect">
            <a:avLst/>
          </a:prstGeom>
        </p:spPr>
      </p:pic>
      <p:sp>
        <p:nvSpPr>
          <p:cNvPr id="5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7160384" y="967619"/>
            <a:ext cx="4267200" cy="4267200"/>
          </a:xfrm>
          <a:gradFill>
            <a:gsLst>
              <a:gs pos="0">
                <a:srgbClr val="005B91"/>
              </a:gs>
              <a:gs pos="100000">
                <a:srgbClr val="00ABE5"/>
              </a:gs>
            </a:gsLst>
            <a:lin ang="0" scaled="0"/>
          </a:gradFill>
        </p:spPr>
        <p:txBody>
          <a:bodyPr rIns="274320">
            <a:normAutofit/>
          </a:bodyPr>
          <a:lstStyle>
            <a:lvl1pPr algn="ctr"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1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orizont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59317" y="5087424"/>
            <a:ext cx="5545667" cy="39073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Presentation Subtitle goes here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58801" y="5519738"/>
            <a:ext cx="7036284" cy="596900"/>
          </a:xfrm>
        </p:spPr>
        <p:txBody>
          <a:bodyPr>
            <a:normAutofit/>
          </a:bodyPr>
          <a:lstStyle>
            <a:lvl1pPr>
              <a:defRPr sz="1300" b="0" i="0" baseline="0"/>
            </a:lvl1pPr>
          </a:lstStyle>
          <a:p>
            <a:pPr lvl="0"/>
            <a:r>
              <a:rPr lang="en-US" dirty="0"/>
              <a:t>Presenter Title | Legal Entity | 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58730" y="3402345"/>
            <a:ext cx="9890607" cy="1251002"/>
          </a:xfrm>
        </p:spPr>
        <p:txBody>
          <a:bodyPr anchor="ctr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72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50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8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151638"/>
            <a:ext cx="10972800" cy="991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244600"/>
            <a:ext cx="10972800" cy="4510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1070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189" rtl="0" eaLnBrk="1" latinLnBrk="0" hangingPunct="1">
        <a:spcBef>
          <a:spcPct val="0"/>
        </a:spcBef>
        <a:buNone/>
        <a:defRPr sz="2500" b="1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231769" indent="-231769" algn="l" defTabSz="457189" rtl="0" eaLnBrk="1" latinLnBrk="0" hangingPunct="1">
        <a:spcBef>
          <a:spcPts val="1200"/>
        </a:spcBef>
        <a:buFont typeface="Wingdings" charset="2"/>
        <a:buChar char="§"/>
        <a:defRPr sz="2000" kern="1200">
          <a:solidFill>
            <a:schemeClr val="tx1"/>
          </a:solidFill>
          <a:latin typeface="Verdana"/>
          <a:ea typeface="+mn-ea"/>
          <a:cs typeface="Verdana"/>
        </a:defRPr>
      </a:lvl1pPr>
      <a:lvl2pPr marL="687371" indent="-230182" algn="l" defTabSz="457189" rtl="0" eaLnBrk="1" latinLnBrk="0" hangingPunct="1">
        <a:spcBef>
          <a:spcPts val="300"/>
        </a:spcBef>
        <a:buFont typeface="Arial"/>
        <a:buChar char="–"/>
        <a:defRPr sz="1600" kern="1200">
          <a:solidFill>
            <a:schemeClr val="tx1"/>
          </a:solidFill>
          <a:latin typeface="Verdana"/>
          <a:ea typeface="+mn-ea"/>
          <a:cs typeface="Verdana"/>
        </a:defRPr>
      </a:lvl2pPr>
      <a:lvl3pPr marL="1082648" indent="-168270" algn="l" defTabSz="457189" rtl="0" eaLnBrk="1" latinLnBrk="0" hangingPunct="1">
        <a:spcBef>
          <a:spcPts val="300"/>
        </a:spcBef>
        <a:buFont typeface="Wingdings" charset="2"/>
        <a:buChar char="§"/>
        <a:defRPr sz="1200" kern="1200">
          <a:solidFill>
            <a:schemeClr val="tx1"/>
          </a:solidFill>
          <a:latin typeface="Verdana"/>
          <a:ea typeface="+mn-ea"/>
          <a:cs typeface="Verdana"/>
        </a:defRPr>
      </a:lvl3pPr>
      <a:lvl4pPr marL="1543012" indent="-171446" algn="l" defTabSz="457189" rtl="0" eaLnBrk="1" latinLnBrk="0" hangingPunct="1">
        <a:spcBef>
          <a:spcPts val="300"/>
        </a:spcBef>
        <a:buFont typeface="Arial"/>
        <a:buChar char="–"/>
        <a:defRPr sz="1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588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690" y="151637"/>
            <a:ext cx="10962711" cy="991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693" y="1219201"/>
            <a:ext cx="10962708" cy="4536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4968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b="1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228600" indent="-228600" algn="l" defTabSz="457200" rtl="0" eaLnBrk="1" latinLnBrk="0" hangingPunct="1">
        <a:spcBef>
          <a:spcPts val="1200"/>
        </a:spcBef>
        <a:buFont typeface="Wingdings" charset="2"/>
        <a:buChar char="§"/>
        <a:defRPr sz="2000" kern="1200">
          <a:solidFill>
            <a:schemeClr val="tx1"/>
          </a:solidFill>
          <a:latin typeface="Verdana"/>
          <a:ea typeface="+mn-ea"/>
          <a:cs typeface="Verdana"/>
        </a:defRPr>
      </a:lvl1pPr>
      <a:lvl2pPr marL="690563" indent="-233363" algn="l" defTabSz="457200" rtl="0" eaLnBrk="1" latinLnBrk="0" hangingPunct="1">
        <a:spcBef>
          <a:spcPts val="300"/>
        </a:spcBef>
        <a:buFont typeface="Arial"/>
        <a:buChar char="–"/>
        <a:defRPr sz="1600" kern="1200">
          <a:solidFill>
            <a:schemeClr val="tx1"/>
          </a:solidFill>
          <a:latin typeface="Verdana"/>
          <a:ea typeface="+mn-ea"/>
          <a:cs typeface="Verdana"/>
        </a:defRPr>
      </a:lvl2pPr>
      <a:lvl3pPr marL="1087438" indent="-173038" algn="l" defTabSz="457200" rtl="0" eaLnBrk="1" latinLnBrk="0" hangingPunct="1">
        <a:spcBef>
          <a:spcPts val="300"/>
        </a:spcBef>
        <a:buFont typeface="Wingdings" charset="2"/>
        <a:buChar char="§"/>
        <a:defRPr sz="1200" kern="1200">
          <a:solidFill>
            <a:schemeClr val="tx1"/>
          </a:solidFill>
          <a:latin typeface="Verdana"/>
          <a:ea typeface="+mn-ea"/>
          <a:cs typeface="Verdana"/>
        </a:defRPr>
      </a:lvl3pPr>
      <a:lvl4pPr marL="1544638" indent="-173038" algn="l" defTabSz="457200" rtl="0" eaLnBrk="1" latinLnBrk="0" hangingPunct="1">
        <a:spcBef>
          <a:spcPts val="300"/>
        </a:spcBef>
        <a:buFont typeface="Arial"/>
        <a:buChar char="–"/>
        <a:defRPr sz="1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296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orient="horz" pos="768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690" y="151637"/>
            <a:ext cx="10962711" cy="991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693" y="1219201"/>
            <a:ext cx="10962708" cy="4536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8513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b="1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228600" indent="-228600" algn="l" defTabSz="457200" rtl="0" eaLnBrk="1" latinLnBrk="0" hangingPunct="1">
        <a:spcBef>
          <a:spcPts val="1200"/>
        </a:spcBef>
        <a:buFont typeface="Wingdings" charset="2"/>
        <a:buChar char="§"/>
        <a:defRPr sz="2000" kern="1200">
          <a:solidFill>
            <a:schemeClr val="tx1"/>
          </a:solidFill>
          <a:latin typeface="Verdana"/>
          <a:ea typeface="+mn-ea"/>
          <a:cs typeface="Verdana"/>
        </a:defRPr>
      </a:lvl1pPr>
      <a:lvl2pPr marL="690563" indent="-233363" algn="l" defTabSz="457200" rtl="0" eaLnBrk="1" latinLnBrk="0" hangingPunct="1">
        <a:spcBef>
          <a:spcPts val="300"/>
        </a:spcBef>
        <a:buFont typeface="Arial"/>
        <a:buChar char="–"/>
        <a:defRPr sz="1600" kern="1200">
          <a:solidFill>
            <a:schemeClr val="tx1"/>
          </a:solidFill>
          <a:latin typeface="Verdana"/>
          <a:ea typeface="+mn-ea"/>
          <a:cs typeface="Verdana"/>
        </a:defRPr>
      </a:lvl2pPr>
      <a:lvl3pPr marL="1087438" indent="-173038" algn="l" defTabSz="457200" rtl="0" eaLnBrk="1" latinLnBrk="0" hangingPunct="1">
        <a:spcBef>
          <a:spcPts val="300"/>
        </a:spcBef>
        <a:buFont typeface="Wingdings" charset="2"/>
        <a:buChar char="§"/>
        <a:defRPr sz="1200" kern="1200">
          <a:solidFill>
            <a:schemeClr val="tx1"/>
          </a:solidFill>
          <a:latin typeface="Verdana"/>
          <a:ea typeface="+mn-ea"/>
          <a:cs typeface="Verdana"/>
        </a:defRPr>
      </a:lvl3pPr>
      <a:lvl4pPr marL="1544638" indent="-173038" algn="l" defTabSz="457200" rtl="0" eaLnBrk="1" latinLnBrk="0" hangingPunct="1">
        <a:spcBef>
          <a:spcPts val="300"/>
        </a:spcBef>
        <a:buFont typeface="Arial"/>
        <a:buChar char="–"/>
        <a:defRPr sz="1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296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orient="horz" pos="768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85499" cy="4534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400" y="6086129"/>
            <a:ext cx="2985000" cy="502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624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500" b="1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buFont typeface="Arial"/>
        <a:buNone/>
        <a:defRPr sz="2000" b="1" kern="1200">
          <a:solidFill>
            <a:schemeClr val="tx1"/>
          </a:solidFill>
          <a:latin typeface="Verdana"/>
          <a:ea typeface="+mn-ea"/>
          <a:cs typeface="+mn-cs"/>
        </a:defRPr>
      </a:lvl1pPr>
      <a:lvl2pPr marL="457200" indent="0" algn="l" defTabSz="457200" rtl="0" eaLnBrk="1" latinLnBrk="0" hangingPunct="1">
        <a:spcBef>
          <a:spcPts val="300"/>
        </a:spcBef>
        <a:buFont typeface="Arial"/>
        <a:buNone/>
        <a:defRPr sz="1800" kern="1200">
          <a:solidFill>
            <a:schemeClr val="tx1"/>
          </a:solidFill>
          <a:latin typeface="Verdana"/>
          <a:ea typeface="+mn-ea"/>
          <a:cs typeface="+mn-cs"/>
        </a:defRPr>
      </a:lvl2pPr>
      <a:lvl3pPr marL="914400" indent="0" algn="l" defTabSz="457200" rtl="0" eaLnBrk="1" latinLnBrk="0" hangingPunct="1">
        <a:spcBef>
          <a:spcPts val="300"/>
        </a:spcBef>
        <a:buFont typeface="Arial"/>
        <a:buNone/>
        <a:defRPr sz="1500" kern="1200">
          <a:solidFill>
            <a:schemeClr val="tx1"/>
          </a:solidFill>
          <a:latin typeface="Verdana"/>
          <a:ea typeface="+mn-ea"/>
          <a:cs typeface="+mn-cs"/>
        </a:defRPr>
      </a:lvl3pPr>
      <a:lvl4pPr marL="1371600" indent="0" algn="l" defTabSz="457200" rtl="0" eaLnBrk="1" latinLnBrk="0" hangingPunct="1">
        <a:spcBef>
          <a:spcPts val="300"/>
        </a:spcBef>
        <a:buFont typeface="Arial"/>
        <a:buNone/>
        <a:defRPr sz="1200" kern="1200">
          <a:solidFill>
            <a:schemeClr val="tx1"/>
          </a:solidFill>
          <a:latin typeface="Verdana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" userDrawn="1">
          <p15:clr>
            <a:srgbClr val="F26B43"/>
          </p15:clr>
        </p15:guide>
        <p15:guide id="3" pos="7296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orient="horz" pos="1008" userDrawn="1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HP Tower 2\Desktop\Background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0" y="3416528"/>
            <a:ext cx="12192000" cy="1389320"/>
          </a:xfrm>
          <a:prstGeom prst="rect">
            <a:avLst/>
          </a:prstGeom>
          <a:gradFill>
            <a:gsLst>
              <a:gs pos="31000">
                <a:srgbClr val="003479"/>
              </a:gs>
              <a:gs pos="100000">
                <a:srgbClr val="1C75BC"/>
              </a:gs>
            </a:gsLst>
            <a:lin ang="0" scaled="0"/>
          </a:gra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45703" tIns="45703" rIns="45703" bIns="457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2427" eaLnBrk="0" hangingPunct="0"/>
            <a:endParaRPr lang="en-US" sz="1800" kern="0">
              <a:solidFill>
                <a:srgbClr val="FFFFFF"/>
              </a:solidFill>
              <a:ea typeface="Arial Unicode MS" pitchFamily="-65" charset="0"/>
              <a:cs typeface="Arial Unicode MS" pitchFamily="-65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429001"/>
            <a:ext cx="10972800" cy="1153339"/>
          </a:xfrm>
          <a:prstGeom prst="rect">
            <a:avLst/>
          </a:prstGeom>
        </p:spPr>
        <p:txBody>
          <a:bodyPr vert="horz" lIns="91404" tIns="45703" rIns="91404" bIns="45703" rtlCol="0" anchor="ctr">
            <a:normAutofit/>
          </a:bodyPr>
          <a:lstStyle/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idx="1"/>
          </p:nvPr>
        </p:nvSpPr>
        <p:spPr>
          <a:xfrm>
            <a:off x="609626" y="5087579"/>
            <a:ext cx="7238271" cy="968431"/>
          </a:xfrm>
          <a:prstGeom prst="rect">
            <a:avLst/>
          </a:prstGeom>
        </p:spPr>
        <p:txBody>
          <a:bodyPr vert="horz" lIns="91404" tIns="45703" rIns="91404" bIns="45703" rtlCol="0">
            <a:normAutofit/>
          </a:bodyPr>
          <a:lstStyle/>
          <a:p>
            <a:pPr lvl="0"/>
            <a:r>
              <a:rPr lang="en-US" dirty="0"/>
              <a:t>Presentation Title goes here</a:t>
            </a:r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" t="12914" r="3413" b="5663"/>
          <a:stretch/>
        </p:blipFill>
        <p:spPr bwMode="auto">
          <a:xfrm>
            <a:off x="8457521" y="5664339"/>
            <a:ext cx="3452256" cy="84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5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005" rtl="0" eaLnBrk="1" latinLnBrk="0" hangingPunct="1">
        <a:spcBef>
          <a:spcPct val="0"/>
        </a:spcBef>
        <a:buNone/>
        <a:defRPr sz="3100" b="1" kern="1200">
          <a:solidFill>
            <a:schemeClr val="bg2"/>
          </a:solidFill>
          <a:latin typeface="Verdana"/>
          <a:ea typeface="+mj-ea"/>
          <a:cs typeface="Verdana"/>
        </a:defRPr>
      </a:lvl1pPr>
    </p:titleStyle>
    <p:bodyStyle>
      <a:lvl1pPr marL="0" marR="0" indent="0" algn="l" defTabSz="45700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 sz="1600" b="1" kern="1200" baseline="0">
          <a:solidFill>
            <a:schemeClr val="tx1"/>
          </a:solidFill>
          <a:latin typeface="Verdana"/>
          <a:ea typeface="+mn-ea"/>
          <a:cs typeface="Verdana"/>
        </a:defRPr>
      </a:lvl1pPr>
      <a:lvl2pPr marL="457005" indent="0" algn="l" defTabSz="457005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3" indent="0" algn="l" defTabSz="457005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16" indent="0" algn="l" defTabSz="457005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2" indent="0" algn="l" defTabSz="457005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34" indent="-228502" algn="l" defTabSz="457005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8" indent="-228502" algn="l" defTabSz="457005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44" indent="-228502" algn="l" defTabSz="457005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52" indent="-228502" algn="l" defTabSz="457005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5" algn="l" defTabSz="457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3" algn="l" defTabSz="457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16" algn="l" defTabSz="457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2" algn="l" defTabSz="457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0" algn="l" defTabSz="457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3" algn="l" defTabSz="457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1" algn="l" defTabSz="457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47" algn="l" defTabSz="4570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72" userDrawn="1">
          <p15:clr>
            <a:srgbClr val="F26B43"/>
          </p15:clr>
        </p15:guide>
        <p15:guide id="4" pos="2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3352800"/>
            <a:ext cx="12192000" cy="1447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6085" y="34393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idx="1"/>
          </p:nvPr>
        </p:nvSpPr>
        <p:spPr>
          <a:xfrm>
            <a:off x="554682" y="5087554"/>
            <a:ext cx="7293189" cy="968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Presentation Title goes here</a:t>
            </a:r>
          </a:p>
        </p:txBody>
      </p:sp>
      <p:pic>
        <p:nvPicPr>
          <p:cNvPr id="11" name="Picture 10" descr="Janssen Horizontal RGB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919" y="6024002"/>
            <a:ext cx="3308116" cy="60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4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bg2"/>
          </a:solidFill>
          <a:latin typeface="Verdana"/>
          <a:ea typeface="+mj-ea"/>
          <a:cs typeface="Verdana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 sz="1600" b="1" kern="1200" baseline="0">
          <a:solidFill>
            <a:schemeClr val="tx1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3726360" y="2131238"/>
            <a:ext cx="76020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pic>
        <p:nvPicPr>
          <p:cNvPr id="7" name="Picture 6" descr="Janssen Horizontal RGB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919" y="6024002"/>
            <a:ext cx="3308116" cy="6064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5400000">
            <a:off x="-519202" y="3100207"/>
            <a:ext cx="6858001" cy="65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0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 sz="1600" b="1" kern="1200" baseline="0">
          <a:solidFill>
            <a:schemeClr val="tx1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anssen_Logo_RGB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386" y="1570910"/>
            <a:ext cx="9022831" cy="331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1587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8553" y="3205218"/>
            <a:ext cx="8934411" cy="1039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divider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076" y="4743914"/>
            <a:ext cx="5453096" cy="433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Presentation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04668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bg2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2"/>
          </a:solidFill>
          <a:latin typeface="Verdana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2"/>
          </a:solidFill>
          <a:latin typeface="Verdana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2"/>
          </a:solidFill>
          <a:latin typeface="Verdana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2"/>
          </a:solidFill>
          <a:latin typeface="Verdana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2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689" y="151637"/>
            <a:ext cx="10990479" cy="991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691" y="1229455"/>
            <a:ext cx="109904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4187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b="1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2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3726360" y="2131238"/>
            <a:ext cx="76020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invGray">
          <a:xfrm rot="5400000">
            <a:off x="-519202" y="3100207"/>
            <a:ext cx="6858001" cy="657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400" y="6086129"/>
            <a:ext cx="2985000" cy="502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803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 sz="1600" b="1" kern="1200" baseline="0">
          <a:solidFill>
            <a:schemeClr val="tx1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296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689" y="151637"/>
            <a:ext cx="10990479" cy="991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691" y="1229455"/>
            <a:ext cx="109904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4" name="Picture 3" descr="Janssen Horizontal White-01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492" y="6226575"/>
            <a:ext cx="3310872" cy="60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2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b="1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2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690" y="151637"/>
            <a:ext cx="10962711" cy="991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693" y="1219201"/>
            <a:ext cx="10962708" cy="4536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9520" y="635635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02795FF-6106-4167-801B-CEA05A4AD8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4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4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b="1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228600" indent="-228600" algn="l" defTabSz="457200" rtl="0" eaLnBrk="1" latinLnBrk="0" hangingPunct="1">
        <a:spcBef>
          <a:spcPts val="1200"/>
        </a:spcBef>
        <a:buFont typeface="Wingdings" charset="2"/>
        <a:buChar char="§"/>
        <a:defRPr sz="2000" kern="1200">
          <a:solidFill>
            <a:schemeClr val="tx1"/>
          </a:solidFill>
          <a:latin typeface="Verdana"/>
          <a:ea typeface="+mn-ea"/>
          <a:cs typeface="Verdana"/>
        </a:defRPr>
      </a:lvl1pPr>
      <a:lvl2pPr marL="690563" indent="-233363" algn="l" defTabSz="457200" rtl="0" eaLnBrk="1" latinLnBrk="0" hangingPunct="1">
        <a:spcBef>
          <a:spcPts val="300"/>
        </a:spcBef>
        <a:buFont typeface="Arial"/>
        <a:buChar char="–"/>
        <a:defRPr sz="1600" kern="1200">
          <a:solidFill>
            <a:schemeClr val="tx1"/>
          </a:solidFill>
          <a:latin typeface="Verdana"/>
          <a:ea typeface="+mn-ea"/>
          <a:cs typeface="Verdana"/>
        </a:defRPr>
      </a:lvl2pPr>
      <a:lvl3pPr marL="1087438" indent="-173038" algn="l" defTabSz="457200" rtl="0" eaLnBrk="1" latinLnBrk="0" hangingPunct="1">
        <a:spcBef>
          <a:spcPts val="300"/>
        </a:spcBef>
        <a:buFont typeface="Wingdings" charset="2"/>
        <a:buChar char="§"/>
        <a:defRPr sz="1200" kern="1200">
          <a:solidFill>
            <a:schemeClr val="tx1"/>
          </a:solidFill>
          <a:latin typeface="Verdana"/>
          <a:ea typeface="+mn-ea"/>
          <a:cs typeface="Verdana"/>
        </a:defRPr>
      </a:lvl3pPr>
      <a:lvl4pPr marL="1544638" indent="-173038" algn="l" defTabSz="457200" rtl="0" eaLnBrk="1" latinLnBrk="0" hangingPunct="1">
        <a:spcBef>
          <a:spcPts val="300"/>
        </a:spcBef>
        <a:buFont typeface="Arial"/>
        <a:buChar char="–"/>
        <a:defRPr sz="1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296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orient="horz" pos="7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2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718240" y="532937"/>
            <a:ext cx="4667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endParaRPr lang="en-GB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0246231"/>
              </p:ext>
            </p:extLst>
          </p:nvPr>
        </p:nvGraphicFramePr>
        <p:xfrm>
          <a:off x="6319357" y="3185217"/>
          <a:ext cx="504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0093"/>
              </p:ext>
            </p:extLst>
          </p:nvPr>
        </p:nvGraphicFramePr>
        <p:xfrm>
          <a:off x="1217207" y="3185217"/>
          <a:ext cx="504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599008"/>
              </p:ext>
            </p:extLst>
          </p:nvPr>
        </p:nvGraphicFramePr>
        <p:xfrm>
          <a:off x="1217207" y="952259"/>
          <a:ext cx="504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493258"/>
              </p:ext>
            </p:extLst>
          </p:nvPr>
        </p:nvGraphicFramePr>
        <p:xfrm>
          <a:off x="6319357" y="993877"/>
          <a:ext cx="504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Text Placeholder 7"/>
          <p:cNvSpPr>
            <a:spLocks/>
          </p:cNvSpPr>
          <p:nvPr/>
        </p:nvSpPr>
        <p:spPr bwMode="auto">
          <a:xfrm>
            <a:off x="2493623" y="1093002"/>
            <a:ext cx="2487168" cy="28661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A9A9A9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rgbClr val="000000"/>
                </a:solidFill>
                <a:ea typeface="SimSun" panose="02010600030101010101" pitchFamily="2" charset="-122"/>
              </a:rPr>
              <a:t>Urinary </a:t>
            </a:r>
            <a:r>
              <a:rPr lang="en-US" sz="1400" b="1" dirty="0" err="1">
                <a:solidFill>
                  <a:srgbClr val="000000"/>
                </a:solidFill>
                <a:ea typeface="SimSun" panose="02010600030101010101" pitchFamily="2" charset="-122"/>
              </a:rPr>
              <a:t>protein:creatinine</a:t>
            </a:r>
            <a:endParaRPr lang="en-US" altLang="en-US" sz="1400" b="1" baseline="-25000" dirty="0">
              <a:solidFill>
                <a:srgbClr val="000000"/>
              </a:solidFill>
            </a:endParaRPr>
          </a:p>
        </p:txBody>
      </p:sp>
      <p:sp>
        <p:nvSpPr>
          <p:cNvPr id="30" name="Text Placeholder 9"/>
          <p:cNvSpPr>
            <a:spLocks/>
          </p:cNvSpPr>
          <p:nvPr/>
        </p:nvSpPr>
        <p:spPr bwMode="auto">
          <a:xfrm>
            <a:off x="7595773" y="1093002"/>
            <a:ext cx="2487168" cy="28661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A9A9A9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rgbClr val="000000"/>
                </a:solidFill>
                <a:ea typeface="SimSun" panose="02010600030101010101" pitchFamily="2" charset="-122"/>
              </a:rPr>
              <a:t>Urinary </a:t>
            </a:r>
            <a:r>
              <a:rPr lang="en-US" sz="1400" b="1" dirty="0" err="1">
                <a:solidFill>
                  <a:srgbClr val="000000"/>
                </a:solidFill>
                <a:ea typeface="SimSun" panose="02010600030101010101" pitchFamily="2" charset="-122"/>
              </a:rPr>
              <a:t>albumin:creatinine</a:t>
            </a:r>
            <a:endParaRPr lang="en-US" altLang="en-US" sz="1400" b="1" dirty="0">
              <a:solidFill>
                <a:srgbClr val="000000"/>
              </a:solidFill>
            </a:endParaRPr>
          </a:p>
        </p:txBody>
      </p:sp>
      <p:sp>
        <p:nvSpPr>
          <p:cNvPr id="31" name="Text Placeholder 9"/>
          <p:cNvSpPr>
            <a:spLocks/>
          </p:cNvSpPr>
          <p:nvPr/>
        </p:nvSpPr>
        <p:spPr bwMode="auto">
          <a:xfrm>
            <a:off x="7501536" y="3023215"/>
            <a:ext cx="2675642" cy="33019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A9A9A9"/>
              </a:buClr>
              <a:buSzPct val="90000"/>
            </a:pPr>
            <a:r>
              <a:rPr lang="en-US" sz="1400" b="1" dirty="0">
                <a:solidFill>
                  <a:srgbClr val="000000"/>
                </a:solidFill>
                <a:ea typeface="SimSun" panose="02010600030101010101" pitchFamily="2" charset="-122"/>
              </a:rPr>
              <a:t>Beta-2-microglobulin:creatinine</a:t>
            </a:r>
            <a:endParaRPr lang="en-US" altLang="en-US" sz="1400" b="1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rot="16200000">
            <a:off x="18899" y="4034109"/>
            <a:ext cx="2090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3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(IQR) </a:t>
            </a:r>
            <a:b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from </a:t>
            </a:r>
            <a:b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(</a:t>
            </a:r>
            <a:r>
              <a:rPr lang="en-US" sz="1200" dirty="0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g/g)</a:t>
            </a:r>
          </a:p>
        </p:txBody>
      </p:sp>
      <p:sp>
        <p:nvSpPr>
          <p:cNvPr id="33" name="Rectangle 32"/>
          <p:cNvSpPr/>
          <p:nvPr/>
        </p:nvSpPr>
        <p:spPr>
          <a:xfrm rot="16200000">
            <a:off x="18899" y="1815624"/>
            <a:ext cx="2090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3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(IQR) </a:t>
            </a:r>
            <a:b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from </a:t>
            </a:r>
            <a:b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(mg/g)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586189" y="2618850"/>
            <a:ext cx="180000" cy="180000"/>
          </a:xfrm>
          <a:prstGeom prst="rect">
            <a:avLst/>
          </a:prstGeom>
          <a:pattFill prst="pct25">
            <a:fgClr>
              <a:srgbClr val="595959"/>
            </a:fgClr>
            <a:bgClr>
              <a:schemeClr val="bg1"/>
            </a:bgClr>
          </a:patt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defTabSz="912813" eaLnBrk="0" hangingPunct="0"/>
            <a:endParaRPr lang="en-GB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586189" y="3719266"/>
            <a:ext cx="180000" cy="180000"/>
          </a:xfrm>
          <a:prstGeom prst="rect">
            <a:avLst/>
          </a:prstGeom>
          <a:solidFill>
            <a:srgbClr val="595959"/>
          </a:solidFill>
          <a:ln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defTabSz="912813" eaLnBrk="0" hangingPunct="0"/>
            <a:endParaRPr lang="en-GB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Placeholder 7"/>
          <p:cNvSpPr>
            <a:spLocks/>
          </p:cNvSpPr>
          <p:nvPr/>
        </p:nvSpPr>
        <p:spPr bwMode="auto">
          <a:xfrm>
            <a:off x="10897283" y="2509930"/>
            <a:ext cx="864000" cy="39784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A9A9A9"/>
              </a:buClr>
              <a:buSzPct val="90000"/>
              <a:buFont typeface="Wingdings" pitchFamily="2" charset="2"/>
              <a:buNone/>
            </a:pPr>
            <a:r>
              <a:rPr lang="en-US" sz="1200" dirty="0">
                <a:solidFill>
                  <a:srgbClr val="000000"/>
                </a:solidFill>
                <a:ea typeface="SimSun" panose="02010600030101010101" pitchFamily="2" charset="-122"/>
              </a:rPr>
              <a:t>D/C/F/TAF arm </a:t>
            </a:r>
            <a:br>
              <a:rPr lang="en-US" sz="1200" dirty="0">
                <a:solidFill>
                  <a:srgbClr val="000000"/>
                </a:solidFill>
                <a:ea typeface="SimSun" panose="02010600030101010101" pitchFamily="2" charset="-122"/>
              </a:rPr>
            </a:br>
            <a:r>
              <a:rPr lang="en-US" sz="1200" dirty="0">
                <a:solidFill>
                  <a:srgbClr val="000000"/>
                </a:solidFill>
                <a:ea typeface="SimSun" panose="02010600030101010101" pitchFamily="2" charset="-122"/>
              </a:rPr>
              <a:t>Week 48</a:t>
            </a:r>
            <a:endParaRPr lang="en-US" altLang="en-US" sz="1200" baseline="-25000" dirty="0">
              <a:solidFill>
                <a:srgbClr val="000000"/>
              </a:solidFill>
            </a:endParaRPr>
          </a:p>
        </p:txBody>
      </p:sp>
      <p:sp>
        <p:nvSpPr>
          <p:cNvPr id="37" name="Text Placeholder 7"/>
          <p:cNvSpPr>
            <a:spLocks/>
          </p:cNvSpPr>
          <p:nvPr/>
        </p:nvSpPr>
        <p:spPr bwMode="auto">
          <a:xfrm>
            <a:off x="10897283" y="3610346"/>
            <a:ext cx="864000" cy="39784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A9A9A9"/>
              </a:buClr>
              <a:buSzPct val="90000"/>
              <a:buFont typeface="Wingdings" pitchFamily="2" charset="2"/>
              <a:buNone/>
            </a:pPr>
            <a:r>
              <a:rPr lang="en-US" sz="1200" dirty="0">
                <a:solidFill>
                  <a:srgbClr val="000000"/>
                </a:solidFill>
                <a:ea typeface="SimSun" panose="02010600030101010101" pitchFamily="2" charset="-122"/>
              </a:rPr>
              <a:t>D/C/F/TAF arm </a:t>
            </a:r>
            <a:br>
              <a:rPr lang="en-US" sz="1200" dirty="0">
                <a:solidFill>
                  <a:srgbClr val="000000"/>
                </a:solidFill>
                <a:ea typeface="SimSun" panose="02010600030101010101" pitchFamily="2" charset="-122"/>
              </a:rPr>
            </a:br>
            <a:r>
              <a:rPr lang="en-US" sz="1200" dirty="0">
                <a:solidFill>
                  <a:srgbClr val="000000"/>
                </a:solidFill>
                <a:ea typeface="SimSun" panose="02010600030101010101" pitchFamily="2" charset="-122"/>
              </a:rPr>
              <a:t>Week 96</a:t>
            </a:r>
            <a:endParaRPr lang="en-US" altLang="en-US" sz="1200" baseline="-25000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996406" y="2577349"/>
            <a:ext cx="10140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-15.7</a:t>
            </a:r>
            <a:b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(-32.1; -0.6)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475637" y="2578358"/>
            <a:ext cx="1080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-15.5</a:t>
            </a:r>
            <a:b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(-32.6; -1.8</a:t>
            </a:r>
            <a:r>
              <a:rPr lang="en-GB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GB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GB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0.001</a:t>
            </a:r>
            <a:r>
              <a:rPr lang="en-GB" sz="10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sz="10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167880" y="2383507"/>
            <a:ext cx="90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-0.6</a:t>
            </a:r>
            <a:b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(-2.8; 0.8)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660128" y="2491272"/>
            <a:ext cx="936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-0.7</a:t>
            </a:r>
            <a:b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(-2.9; </a:t>
            </a:r>
            <a:r>
              <a:rPr lang="en-GB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0.6)</a:t>
            </a:r>
            <a:br>
              <a:rPr lang="en-GB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0.001</a:t>
            </a:r>
            <a:r>
              <a:rPr lang="en-GB" sz="1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996471" y="3843973"/>
            <a:ext cx="10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+6.9</a:t>
            </a:r>
            <a:b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(-21.5; 32.1)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511392" y="3550410"/>
            <a:ext cx="100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+13.7</a:t>
            </a:r>
            <a:b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(-8.9; </a:t>
            </a:r>
            <a:r>
              <a:rPr lang="en-GB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37.4)</a:t>
            </a:r>
            <a:br>
              <a:rPr lang="en-GB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p&lt;0.001</a:t>
            </a:r>
            <a:r>
              <a:rPr lang="en-GB" sz="10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sz="10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148830" y="4901124"/>
            <a:ext cx="9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-30.4</a:t>
            </a:r>
            <a:b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(-82.9; 3.9)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624128" y="4859919"/>
            <a:ext cx="100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-27.0</a:t>
            </a:r>
            <a:b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(-87.3; </a:t>
            </a:r>
            <a:r>
              <a:rPr lang="en-GB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8.0)</a:t>
            </a:r>
            <a:br>
              <a:rPr lang="en-GB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0.001</a:t>
            </a:r>
            <a:r>
              <a:rPr lang="en-GB" sz="1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1" name="Rectangle 50"/>
          <p:cNvSpPr/>
          <p:nvPr/>
        </p:nvSpPr>
        <p:spPr>
          <a:xfrm rot="16200000">
            <a:off x="5109567" y="1815624"/>
            <a:ext cx="2090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3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(IQR) </a:t>
            </a:r>
            <a:b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from </a:t>
            </a:r>
            <a:b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(mg/g)</a:t>
            </a:r>
          </a:p>
        </p:txBody>
      </p:sp>
      <p:sp>
        <p:nvSpPr>
          <p:cNvPr id="52" name="Rectangle 51"/>
          <p:cNvSpPr/>
          <p:nvPr/>
        </p:nvSpPr>
        <p:spPr>
          <a:xfrm rot="16200000">
            <a:off x="5109567" y="4013971"/>
            <a:ext cx="2090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3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(IQR) </a:t>
            </a:r>
            <a:b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from </a:t>
            </a:r>
            <a:b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(</a:t>
            </a:r>
            <a:r>
              <a:rPr lang="en-US" sz="1200" dirty="0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g/g)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0586189" y="3168715"/>
            <a:ext cx="180000" cy="180000"/>
          </a:xfrm>
          <a:prstGeom prst="rect">
            <a:avLst/>
          </a:prstGeom>
          <a:solidFill>
            <a:srgbClr val="A6A6A6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defTabSz="912813" eaLnBrk="0" hangingPunct="0"/>
            <a:endParaRPr lang="en-GB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"/>
          <p:cNvSpPr>
            <a:spLocks/>
          </p:cNvSpPr>
          <p:nvPr/>
        </p:nvSpPr>
        <p:spPr bwMode="auto">
          <a:xfrm>
            <a:off x="10898688" y="3059795"/>
            <a:ext cx="1044000" cy="39784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A9A9A9"/>
              </a:buClr>
              <a:buSzPct val="90000"/>
              <a:buFont typeface="Wingdings" pitchFamily="2" charset="2"/>
              <a:buNone/>
            </a:pPr>
            <a:r>
              <a:rPr lang="en-US" sz="1200" dirty="0">
                <a:solidFill>
                  <a:srgbClr val="000000"/>
                </a:solidFill>
                <a:ea typeface="SimSun" panose="02010600030101010101" pitchFamily="2" charset="-122"/>
              </a:rPr>
              <a:t>Control arm (</a:t>
            </a:r>
            <a:r>
              <a:rPr lang="en-US" sz="1200" dirty="0" smtClean="0">
                <a:solidFill>
                  <a:srgbClr val="000000"/>
                </a:solidFill>
                <a:ea typeface="SimSun" panose="02010600030101010101" pitchFamily="2" charset="-122"/>
              </a:rPr>
              <a:t>D/C + F/TDF</a:t>
            </a:r>
            <a:r>
              <a:rPr lang="en-US" sz="1200" dirty="0">
                <a:solidFill>
                  <a:srgbClr val="000000"/>
                </a:solidFill>
                <a:ea typeface="SimSun" panose="02010600030101010101" pitchFamily="2" charset="-122"/>
              </a:rPr>
              <a:t>)</a:t>
            </a:r>
            <a:br>
              <a:rPr lang="en-US" sz="1200" dirty="0">
                <a:solidFill>
                  <a:srgbClr val="000000"/>
                </a:solidFill>
                <a:ea typeface="SimSun" panose="02010600030101010101" pitchFamily="2" charset="-122"/>
              </a:rPr>
            </a:br>
            <a:r>
              <a:rPr lang="en-US" sz="1200" dirty="0">
                <a:solidFill>
                  <a:srgbClr val="000000"/>
                </a:solidFill>
                <a:ea typeface="SimSun" panose="02010600030101010101" pitchFamily="2" charset="-122"/>
              </a:rPr>
              <a:t>Week 48</a:t>
            </a:r>
            <a:endParaRPr lang="en-US" altLang="en-US" sz="1200" baseline="-25000" dirty="0">
              <a:solidFill>
                <a:srgbClr val="00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848174" y="2260004"/>
            <a:ext cx="10140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-10.5</a:t>
            </a:r>
            <a:b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(-32.8; 2.6)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993371" y="1868148"/>
            <a:ext cx="90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b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(-1.7; 1.5)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826865" y="3346712"/>
            <a:ext cx="10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+35.1</a:t>
            </a:r>
            <a:b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(8.3; 93.8)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854083" y="3644723"/>
            <a:ext cx="12032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+18.4</a:t>
            </a:r>
            <a:b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(-44.8; 125.3)</a:t>
            </a:r>
          </a:p>
        </p:txBody>
      </p:sp>
      <p:sp>
        <p:nvSpPr>
          <p:cNvPr id="59" name="Text Placeholder 7"/>
          <p:cNvSpPr>
            <a:spLocks/>
          </p:cNvSpPr>
          <p:nvPr/>
        </p:nvSpPr>
        <p:spPr bwMode="auto">
          <a:xfrm>
            <a:off x="2450756" y="2997333"/>
            <a:ext cx="2487168" cy="33019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A9A9A9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rgbClr val="000000"/>
                </a:solidFill>
                <a:ea typeface="SimSun" panose="02010600030101010101" pitchFamily="2" charset="-122"/>
              </a:rPr>
              <a:t>Retinol binding </a:t>
            </a:r>
            <a:r>
              <a:rPr lang="en-US" sz="1400" b="1" dirty="0" err="1">
                <a:solidFill>
                  <a:srgbClr val="000000"/>
                </a:solidFill>
                <a:ea typeface="SimSun" panose="02010600030101010101" pitchFamily="2" charset="-122"/>
              </a:rPr>
              <a:t>protein:creatinine</a:t>
            </a:r>
            <a:endParaRPr lang="en-US" altLang="en-US" sz="1400" b="1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75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/>
          <p:cNvSpPr>
            <a:spLocks/>
          </p:cNvSpPr>
          <p:nvPr/>
        </p:nvSpPr>
        <p:spPr bwMode="auto">
          <a:xfrm>
            <a:off x="2215212" y="434623"/>
            <a:ext cx="2487168" cy="28661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A9A9A9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ALP (bone </a:t>
            </a:r>
            <a:r>
              <a:rPr lang="en-US" sz="1400" b="1" dirty="0" smtClean="0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formation)</a:t>
            </a:r>
            <a:endParaRPr lang="en-US" altLang="en-US" sz="1400" b="1" baseline="-25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Text Placeholder 9"/>
          <p:cNvSpPr>
            <a:spLocks/>
          </p:cNvSpPr>
          <p:nvPr/>
        </p:nvSpPr>
        <p:spPr bwMode="auto">
          <a:xfrm>
            <a:off x="2215212" y="3378374"/>
            <a:ext cx="2487168" cy="28661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A9A9A9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P1NP (bone </a:t>
            </a:r>
            <a:r>
              <a:rPr lang="en-US" sz="1400" b="1" dirty="0" smtClean="0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formation)</a:t>
            </a:r>
            <a:endParaRPr lang="en-US" altLang="en-US" sz="1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99904" y="351905"/>
            <a:ext cx="5373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(b)</a:t>
            </a:r>
            <a:endParaRPr lang="en-GB" baseline="-25000" dirty="0"/>
          </a:p>
        </p:txBody>
      </p:sp>
      <p:sp>
        <p:nvSpPr>
          <p:cNvPr id="19" name="Text Placeholder 7"/>
          <p:cNvSpPr>
            <a:spLocks/>
          </p:cNvSpPr>
          <p:nvPr/>
        </p:nvSpPr>
        <p:spPr bwMode="auto">
          <a:xfrm>
            <a:off x="7713192" y="3438052"/>
            <a:ext cx="2487168" cy="33019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A9A9A9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CTX (bone </a:t>
            </a:r>
            <a:r>
              <a:rPr lang="en-US" sz="1400" b="1" dirty="0" smtClean="0">
                <a:solidFill>
                  <a:srgbClr val="000000"/>
                </a:solidFill>
                <a:latin typeface="+mj-lt"/>
                <a:ea typeface="SimSun" panose="02010600030101010101" pitchFamily="2" charset="-122"/>
              </a:rPr>
              <a:t>resorption)</a:t>
            </a:r>
            <a:endParaRPr lang="en-US" altLang="en-US" sz="1400" b="1" baseline="30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-238639" y="1864620"/>
            <a:ext cx="20901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3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Median (IQR) change baseline (U/l)</a:t>
            </a:r>
            <a:endParaRPr lang="en-US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709489"/>
              </p:ext>
            </p:extLst>
          </p:nvPr>
        </p:nvGraphicFramePr>
        <p:xfrm>
          <a:off x="954312" y="862882"/>
          <a:ext cx="5008968" cy="2526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1320215"/>
              </p:ext>
            </p:extLst>
          </p:nvPr>
        </p:nvGraphicFramePr>
        <p:xfrm>
          <a:off x="954312" y="3990780"/>
          <a:ext cx="5008968" cy="2526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Rectangle 27"/>
          <p:cNvSpPr/>
          <p:nvPr/>
        </p:nvSpPr>
        <p:spPr>
          <a:xfrm rot="16200000">
            <a:off x="-249030" y="5016128"/>
            <a:ext cx="20901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3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Median (IQR) change baseline (µg/l)</a:t>
            </a:r>
            <a:endParaRPr lang="en-US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351947"/>
              </p:ext>
            </p:extLst>
          </p:nvPr>
        </p:nvGraphicFramePr>
        <p:xfrm>
          <a:off x="6452292" y="4035555"/>
          <a:ext cx="5008968" cy="2526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Rectangle 30"/>
          <p:cNvSpPr/>
          <p:nvPr/>
        </p:nvSpPr>
        <p:spPr>
          <a:xfrm rot="16200000">
            <a:off x="5259341" y="5037293"/>
            <a:ext cx="20901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3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Median (IQR) change baseline (µg/l)</a:t>
            </a:r>
            <a:endParaRPr lang="en-US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63280" y="1360252"/>
            <a:ext cx="180000" cy="180000"/>
          </a:xfrm>
          <a:prstGeom prst="rect">
            <a:avLst/>
          </a:prstGeom>
          <a:pattFill prst="pct25">
            <a:fgClr>
              <a:srgbClr val="595959"/>
            </a:fgClr>
            <a:bgClr>
              <a:schemeClr val="bg1"/>
            </a:bgClr>
          </a:patt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defTabSz="912813" eaLnBrk="0" hangingPunct="0"/>
            <a:endParaRPr lang="en-GB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63280" y="2460668"/>
            <a:ext cx="180000" cy="180000"/>
          </a:xfrm>
          <a:prstGeom prst="rect">
            <a:avLst/>
          </a:prstGeom>
          <a:solidFill>
            <a:srgbClr val="595959"/>
          </a:solidFill>
          <a:ln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defTabSz="912813" eaLnBrk="0" hangingPunct="0"/>
            <a:endParaRPr lang="en-GB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7"/>
          <p:cNvSpPr>
            <a:spLocks/>
          </p:cNvSpPr>
          <p:nvPr/>
        </p:nvSpPr>
        <p:spPr bwMode="auto">
          <a:xfrm>
            <a:off x="6274374" y="1251332"/>
            <a:ext cx="864000" cy="39784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A9A9A9"/>
              </a:buClr>
              <a:buSzPct val="90000"/>
              <a:buFont typeface="Wingdings" pitchFamily="2" charset="2"/>
              <a:buNone/>
            </a:pPr>
            <a:r>
              <a:rPr lang="en-US" sz="1200" dirty="0">
                <a:solidFill>
                  <a:srgbClr val="000000"/>
                </a:solidFill>
                <a:ea typeface="SimSun" panose="02010600030101010101" pitchFamily="2" charset="-122"/>
              </a:rPr>
              <a:t>D/C/F/TAF arm </a:t>
            </a:r>
            <a:br>
              <a:rPr lang="en-US" sz="1200" dirty="0">
                <a:solidFill>
                  <a:srgbClr val="000000"/>
                </a:solidFill>
                <a:ea typeface="SimSun" panose="02010600030101010101" pitchFamily="2" charset="-122"/>
              </a:rPr>
            </a:br>
            <a:r>
              <a:rPr lang="en-US" sz="1200" dirty="0">
                <a:solidFill>
                  <a:srgbClr val="000000"/>
                </a:solidFill>
                <a:ea typeface="SimSun" panose="02010600030101010101" pitchFamily="2" charset="-122"/>
              </a:rPr>
              <a:t>Week 48</a:t>
            </a:r>
            <a:endParaRPr lang="en-US" altLang="en-US" sz="1200" baseline="-25000" dirty="0">
              <a:solidFill>
                <a:srgbClr val="000000"/>
              </a:solidFill>
            </a:endParaRPr>
          </a:p>
        </p:txBody>
      </p:sp>
      <p:sp>
        <p:nvSpPr>
          <p:cNvPr id="23" name="Text Placeholder 7"/>
          <p:cNvSpPr>
            <a:spLocks/>
          </p:cNvSpPr>
          <p:nvPr/>
        </p:nvSpPr>
        <p:spPr bwMode="auto">
          <a:xfrm>
            <a:off x="6274374" y="2351748"/>
            <a:ext cx="864000" cy="39784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A9A9A9"/>
              </a:buClr>
              <a:buSzPct val="90000"/>
              <a:buFont typeface="Wingdings" pitchFamily="2" charset="2"/>
              <a:buNone/>
            </a:pPr>
            <a:r>
              <a:rPr lang="en-US" sz="1200" dirty="0">
                <a:solidFill>
                  <a:srgbClr val="000000"/>
                </a:solidFill>
                <a:ea typeface="SimSun" panose="02010600030101010101" pitchFamily="2" charset="-122"/>
              </a:rPr>
              <a:t>D/C/F/TAF arm </a:t>
            </a:r>
            <a:br>
              <a:rPr lang="en-US" sz="1200" dirty="0">
                <a:solidFill>
                  <a:srgbClr val="000000"/>
                </a:solidFill>
                <a:ea typeface="SimSun" panose="02010600030101010101" pitchFamily="2" charset="-122"/>
              </a:rPr>
            </a:br>
            <a:r>
              <a:rPr lang="en-US" sz="1200" dirty="0">
                <a:solidFill>
                  <a:srgbClr val="000000"/>
                </a:solidFill>
                <a:ea typeface="SimSun" panose="02010600030101010101" pitchFamily="2" charset="-122"/>
              </a:rPr>
              <a:t>Week 96</a:t>
            </a:r>
            <a:endParaRPr lang="en-US" altLang="en-US" sz="1200" baseline="-25000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63280" y="1910117"/>
            <a:ext cx="180000" cy="180000"/>
          </a:xfrm>
          <a:prstGeom prst="rect">
            <a:avLst/>
          </a:prstGeom>
          <a:solidFill>
            <a:srgbClr val="A6A6A6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 defTabSz="912813" eaLnBrk="0" hangingPunct="0"/>
            <a:endParaRPr lang="en-GB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7"/>
          <p:cNvSpPr>
            <a:spLocks/>
          </p:cNvSpPr>
          <p:nvPr/>
        </p:nvSpPr>
        <p:spPr bwMode="auto">
          <a:xfrm>
            <a:off x="6275779" y="1801197"/>
            <a:ext cx="1044000" cy="39784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A9A9A9"/>
              </a:buClr>
              <a:buSzPct val="90000"/>
              <a:buFont typeface="Wingdings" pitchFamily="2" charset="2"/>
              <a:buNone/>
            </a:pPr>
            <a:r>
              <a:rPr lang="en-US" sz="1200" dirty="0">
                <a:solidFill>
                  <a:srgbClr val="000000"/>
                </a:solidFill>
                <a:ea typeface="SimSun" panose="02010600030101010101" pitchFamily="2" charset="-122"/>
              </a:rPr>
              <a:t>Control arm (</a:t>
            </a:r>
            <a:r>
              <a:rPr lang="en-US" sz="1200" dirty="0" smtClean="0">
                <a:solidFill>
                  <a:srgbClr val="000000"/>
                </a:solidFill>
                <a:ea typeface="SimSun" panose="02010600030101010101" pitchFamily="2" charset="-122"/>
              </a:rPr>
              <a:t>D/C + F/TDF</a:t>
            </a:r>
            <a:r>
              <a:rPr lang="en-US" sz="1200" dirty="0">
                <a:solidFill>
                  <a:srgbClr val="000000"/>
                </a:solidFill>
                <a:ea typeface="SimSun" panose="02010600030101010101" pitchFamily="2" charset="-122"/>
              </a:rPr>
              <a:t>)</a:t>
            </a:r>
            <a:br>
              <a:rPr lang="en-US" sz="1200" dirty="0">
                <a:solidFill>
                  <a:srgbClr val="000000"/>
                </a:solidFill>
                <a:ea typeface="SimSun" panose="02010600030101010101" pitchFamily="2" charset="-122"/>
              </a:rPr>
            </a:br>
            <a:r>
              <a:rPr lang="en-US" sz="1200" dirty="0">
                <a:solidFill>
                  <a:srgbClr val="000000"/>
                </a:solidFill>
                <a:ea typeface="SimSun" panose="02010600030101010101" pitchFamily="2" charset="-122"/>
              </a:rPr>
              <a:t>Week 48</a:t>
            </a:r>
            <a:endParaRPr lang="en-US" altLang="en-US" sz="1200" baseline="-2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12943"/>
      </p:ext>
    </p:extLst>
  </p:cSld>
  <p:clrMapOvr>
    <a:masterClrMapping/>
  </p:clrMapOvr>
</p:sld>
</file>

<file path=ppt/theme/theme1.xml><?xml version="1.0" encoding="utf-8"?>
<a:theme xmlns:a="http://schemas.openxmlformats.org/drawingml/2006/main" name="3_Content slide – cool palette">
  <a:themeElements>
    <a:clrScheme name="Janssen Color Palette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9357A"/>
        </a:solidFill>
        <a:ln w="9525" cap="flat" cmpd="sng" algn="ctr">
          <a:noFill/>
          <a:prstDash val="solid"/>
        </a:ln>
        <a:effectLst/>
      </a:spPr>
      <a:bodyPr lIns="45720" rIns="45720" rtlCol="0" anchor="ctr"/>
      <a:lstStyle>
        <a:defPPr marL="0" marR="0" indent="0" algn="ctr" defTabSz="912813" eaLnBrk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err="1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Verdana"/>
            <a:ea typeface="+mn-ea"/>
            <a:cs typeface="+mn-cs"/>
          </a:defRPr>
        </a:defPPr>
      </a:lstStyle>
    </a:spDef>
    <a:lnDef>
      <a:spPr>
        <a:noFill/>
        <a:ln w="28575" cap="flat" cmpd="sng" algn="ctr">
          <a:solidFill>
            <a:srgbClr val="09357A"/>
          </a:solidFill>
          <a:prstDash val="solid"/>
          <a:headEnd type="none" w="med" len="med"/>
          <a:tailEnd type="none" w="med" len="med"/>
        </a:ln>
        <a:effectLst/>
      </a:spPr>
      <a:bodyPr/>
      <a:lstStyle/>
    </a:lnDef>
  </a:objectDefaults>
  <a:extraClrSchemeLst/>
</a:theme>
</file>

<file path=ppt/theme/theme10.xml><?xml version="1.0" encoding="utf-8"?>
<a:theme xmlns:a="http://schemas.openxmlformats.org/drawingml/2006/main" name="1_Content slide – COOL palette">
  <a:themeElements>
    <a:clrScheme name="Janssen Color Palette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lIns="45720" rIns="45720" rtlCol="0" anchor="ctr"/>
      <a:lstStyle>
        <a:defPPr algn="ctr" defTabSz="912813" eaLnBrk="0" hangingPunct="0">
          <a:defRPr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2_Content slide – COOL palette">
  <a:themeElements>
    <a:clrScheme name="Janssen Color Palette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lIns="45720" rIns="45720" rtlCol="0" anchor="ctr"/>
      <a:lstStyle>
        <a:defPPr algn="ctr" defTabSz="912813" eaLnBrk="0" hangingPunct="0">
          <a:defRPr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_Title slide - plain">
  <a:themeElements>
    <a:clrScheme name="Janssen Color Palette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9357A"/>
        </a:solidFill>
        <a:ln w="9525" cap="flat" cmpd="sng" algn="ctr">
          <a:noFill/>
          <a:prstDash val="solid"/>
        </a:ln>
        <a:effectLst/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</a:spDef>
    <a:lnDef>
      <a:spPr>
        <a:ln w="28575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_Title slide - horizontal">
  <a:themeElements>
    <a:clrScheme name="Jannsen 1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9357A"/>
        </a:solidFill>
        <a:ln w="9525" cap="flat" cmpd="sng" algn="ctr">
          <a:noFill/>
          <a:prstDash val="soli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R="0" indent="0" algn="ctr" defTabSz="912813" eaLnBrk="0" fontAlgn="auto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b="0" i="0" u="none" strike="noStrike" kern="0" cap="none" spc="0" normalizeH="0" baseline="0">
            <a:ln>
              <a:noFill/>
            </a:ln>
            <a:solidFill>
              <a:srgbClr val="FFFFFF"/>
            </a:solidFill>
            <a:effectLst/>
            <a:uLnTx/>
            <a:uFillTx/>
            <a:latin typeface="Verdana"/>
          </a:defRPr>
        </a:defPPr>
      </a:lstStyle>
    </a:spDef>
    <a:lnDef>
      <a:spPr>
        <a:ln w="28575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 - horizontal">
  <a:themeElements>
    <a:clrScheme name="Jannsen 1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itle slide - vertical ">
  <a:themeElements>
    <a:clrScheme name="Jannsen 1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Janssen logo – professional">
  <a:themeElements>
    <a:clrScheme name="Janssen Color Palette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Divider Slide">
  <a:themeElements>
    <a:clrScheme name="Janssen Color Palette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Content slide – cool palette">
  <a:themeElements>
    <a:clrScheme name="Janssen Color Palette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Title slide - vertical ">
  <a:themeElements>
    <a:clrScheme name="Jannsen 1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9357A"/>
        </a:solidFill>
        <a:ln w="9525" cap="flat" cmpd="sng" algn="ctr">
          <a:noFill/>
          <a:prstDash val="solid"/>
        </a:ln>
        <a:effectLst/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</a:spDef>
    <a:lnDef>
      <a:spPr>
        <a:ln w="28575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HIV PC">
  <a:themeElements>
    <a:clrScheme name="Janssen Color Palette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Content slide – COOL palette">
  <a:themeElements>
    <a:clrScheme name="Janssen Color Palette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lIns="45720" rIns="45720" rtlCol="0" anchor="ctr"/>
      <a:lstStyle>
        <a:defPPr algn="ctr" defTabSz="912813" eaLnBrk="0" hangingPunct="0">
          <a:defRPr dirty="0" err="1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Gilead Medical Affairs">
    <a:dk1>
      <a:sysClr val="windowText" lastClr="000000"/>
    </a:dk1>
    <a:lt1>
      <a:sysClr val="window" lastClr="FFFFFF"/>
    </a:lt1>
    <a:dk2>
      <a:srgbClr val="CC0000"/>
    </a:dk2>
    <a:lt2>
      <a:srgbClr val="E2E2E2"/>
    </a:lt2>
    <a:accent1>
      <a:srgbClr val="CC0000"/>
    </a:accent1>
    <a:accent2>
      <a:srgbClr val="717074"/>
    </a:accent2>
    <a:accent3>
      <a:srgbClr val="E7A614"/>
    </a:accent3>
    <a:accent4>
      <a:srgbClr val="E96D1F"/>
    </a:accent4>
    <a:accent5>
      <a:srgbClr val="949C51"/>
    </a:accent5>
    <a:accent6>
      <a:srgbClr val="996699"/>
    </a:accent6>
    <a:hlink>
      <a:srgbClr val="E96D1F"/>
    </a:hlink>
    <a:folHlink>
      <a:srgbClr val="969696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Gilead Medical Affairs">
    <a:dk1>
      <a:sysClr val="windowText" lastClr="000000"/>
    </a:dk1>
    <a:lt1>
      <a:sysClr val="window" lastClr="FFFFFF"/>
    </a:lt1>
    <a:dk2>
      <a:srgbClr val="CC0000"/>
    </a:dk2>
    <a:lt2>
      <a:srgbClr val="E2E2E2"/>
    </a:lt2>
    <a:accent1>
      <a:srgbClr val="CC0000"/>
    </a:accent1>
    <a:accent2>
      <a:srgbClr val="717074"/>
    </a:accent2>
    <a:accent3>
      <a:srgbClr val="E7A614"/>
    </a:accent3>
    <a:accent4>
      <a:srgbClr val="E96D1F"/>
    </a:accent4>
    <a:accent5>
      <a:srgbClr val="949C51"/>
    </a:accent5>
    <a:accent6>
      <a:srgbClr val="996699"/>
    </a:accent6>
    <a:hlink>
      <a:srgbClr val="E96D1F"/>
    </a:hlink>
    <a:folHlink>
      <a:srgbClr val="969696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Gilead Medical Affairs">
    <a:dk1>
      <a:sysClr val="windowText" lastClr="000000"/>
    </a:dk1>
    <a:lt1>
      <a:sysClr val="window" lastClr="FFFFFF"/>
    </a:lt1>
    <a:dk2>
      <a:srgbClr val="CC0000"/>
    </a:dk2>
    <a:lt2>
      <a:srgbClr val="E2E2E2"/>
    </a:lt2>
    <a:accent1>
      <a:srgbClr val="CC0000"/>
    </a:accent1>
    <a:accent2>
      <a:srgbClr val="717074"/>
    </a:accent2>
    <a:accent3>
      <a:srgbClr val="E7A614"/>
    </a:accent3>
    <a:accent4>
      <a:srgbClr val="E96D1F"/>
    </a:accent4>
    <a:accent5>
      <a:srgbClr val="949C51"/>
    </a:accent5>
    <a:accent6>
      <a:srgbClr val="996699"/>
    </a:accent6>
    <a:hlink>
      <a:srgbClr val="E96D1F"/>
    </a:hlink>
    <a:folHlink>
      <a:srgbClr val="969696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Gilead Medical Affairs">
    <a:dk1>
      <a:sysClr val="windowText" lastClr="000000"/>
    </a:dk1>
    <a:lt1>
      <a:sysClr val="window" lastClr="FFFFFF"/>
    </a:lt1>
    <a:dk2>
      <a:srgbClr val="CC0000"/>
    </a:dk2>
    <a:lt2>
      <a:srgbClr val="E2E2E2"/>
    </a:lt2>
    <a:accent1>
      <a:srgbClr val="CC0000"/>
    </a:accent1>
    <a:accent2>
      <a:srgbClr val="717074"/>
    </a:accent2>
    <a:accent3>
      <a:srgbClr val="E7A614"/>
    </a:accent3>
    <a:accent4>
      <a:srgbClr val="E96D1F"/>
    </a:accent4>
    <a:accent5>
      <a:srgbClr val="949C51"/>
    </a:accent5>
    <a:accent6>
      <a:srgbClr val="996699"/>
    </a:accent6>
    <a:hlink>
      <a:srgbClr val="E96D1F"/>
    </a:hlink>
    <a:folHlink>
      <a:srgbClr val="969696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Gilead Medical Affairs">
    <a:dk1>
      <a:sysClr val="windowText" lastClr="000000"/>
    </a:dk1>
    <a:lt1>
      <a:sysClr val="window" lastClr="FFFFFF"/>
    </a:lt1>
    <a:dk2>
      <a:srgbClr val="CC0000"/>
    </a:dk2>
    <a:lt2>
      <a:srgbClr val="E2E2E2"/>
    </a:lt2>
    <a:accent1>
      <a:srgbClr val="CC0000"/>
    </a:accent1>
    <a:accent2>
      <a:srgbClr val="717074"/>
    </a:accent2>
    <a:accent3>
      <a:srgbClr val="E7A614"/>
    </a:accent3>
    <a:accent4>
      <a:srgbClr val="E96D1F"/>
    </a:accent4>
    <a:accent5>
      <a:srgbClr val="949C51"/>
    </a:accent5>
    <a:accent6>
      <a:srgbClr val="996699"/>
    </a:accent6>
    <a:hlink>
      <a:srgbClr val="E96D1F"/>
    </a:hlink>
    <a:folHlink>
      <a:srgbClr val="969696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Gilead Medical Affairs">
    <a:dk1>
      <a:sysClr val="windowText" lastClr="000000"/>
    </a:dk1>
    <a:lt1>
      <a:sysClr val="window" lastClr="FFFFFF"/>
    </a:lt1>
    <a:dk2>
      <a:srgbClr val="CC0000"/>
    </a:dk2>
    <a:lt2>
      <a:srgbClr val="E2E2E2"/>
    </a:lt2>
    <a:accent1>
      <a:srgbClr val="CC0000"/>
    </a:accent1>
    <a:accent2>
      <a:srgbClr val="717074"/>
    </a:accent2>
    <a:accent3>
      <a:srgbClr val="E7A614"/>
    </a:accent3>
    <a:accent4>
      <a:srgbClr val="E96D1F"/>
    </a:accent4>
    <a:accent5>
      <a:srgbClr val="949C51"/>
    </a:accent5>
    <a:accent6>
      <a:srgbClr val="996699"/>
    </a:accent6>
    <a:hlink>
      <a:srgbClr val="E96D1F"/>
    </a:hlink>
    <a:folHlink>
      <a:srgbClr val="969696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Gilead Medical Affairs">
    <a:dk1>
      <a:sysClr val="windowText" lastClr="000000"/>
    </a:dk1>
    <a:lt1>
      <a:sysClr val="window" lastClr="FFFFFF"/>
    </a:lt1>
    <a:dk2>
      <a:srgbClr val="CC0000"/>
    </a:dk2>
    <a:lt2>
      <a:srgbClr val="E2E2E2"/>
    </a:lt2>
    <a:accent1>
      <a:srgbClr val="CC0000"/>
    </a:accent1>
    <a:accent2>
      <a:srgbClr val="717074"/>
    </a:accent2>
    <a:accent3>
      <a:srgbClr val="E7A614"/>
    </a:accent3>
    <a:accent4>
      <a:srgbClr val="E96D1F"/>
    </a:accent4>
    <a:accent5>
      <a:srgbClr val="949C51"/>
    </a:accent5>
    <a:accent6>
      <a:srgbClr val="996699"/>
    </a:accent6>
    <a:hlink>
      <a:srgbClr val="E96D1F"/>
    </a:hlink>
    <a:folHlink>
      <a:srgbClr val="969696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BC8045A500AF4FB51ED20D17E9C269" ma:contentTypeVersion="0" ma:contentTypeDescription="Create a new document." ma:contentTypeScope="" ma:versionID="62187c180f8dfc59784b50ccd8fb3d4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25779AC-6C5B-4B8D-BF6E-75E4A6F2C0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645309E-5448-4629-8FAE-10B37DDDBE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75BA61-5870-4533-9488-5749FFF3A170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134</Words>
  <Application>Microsoft Office PowerPoint</Application>
  <PresentationFormat>Widescreen</PresentationFormat>
  <Paragraphs>43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</vt:i4>
      </vt:variant>
    </vt:vector>
  </HeadingPairs>
  <TitlesOfParts>
    <vt:vector size="23" baseType="lpstr">
      <vt:lpstr>Arial Unicode MS</vt:lpstr>
      <vt:lpstr>ＭＳ Ｐゴシック</vt:lpstr>
      <vt:lpstr>SimSun</vt:lpstr>
      <vt:lpstr>Arial</vt:lpstr>
      <vt:lpstr>Calibri</vt:lpstr>
      <vt:lpstr>Symbol</vt:lpstr>
      <vt:lpstr>Verdana</vt:lpstr>
      <vt:lpstr>Wingdings</vt:lpstr>
      <vt:lpstr>3_Content slide – cool palette</vt:lpstr>
      <vt:lpstr>Title slide - horizontal</vt:lpstr>
      <vt:lpstr>Title slide - vertical </vt:lpstr>
      <vt:lpstr>Janssen logo – professional</vt:lpstr>
      <vt:lpstr>Divider Slide</vt:lpstr>
      <vt:lpstr>10_Content slide – cool palette</vt:lpstr>
      <vt:lpstr>2_Title slide - vertical </vt:lpstr>
      <vt:lpstr>HIV PC</vt:lpstr>
      <vt:lpstr>Content slide – COOL palette</vt:lpstr>
      <vt:lpstr>1_Content slide – COOL palette</vt:lpstr>
      <vt:lpstr>2_Content slide – COOL palette</vt:lpstr>
      <vt:lpstr>1_Title slide - plain</vt:lpstr>
      <vt:lpstr>1_Title slide - horizontal</vt:lpstr>
      <vt:lpstr>PowerPoint Presentation</vt:lpstr>
      <vt:lpstr>PowerPoint Presentation</vt:lpstr>
    </vt:vector>
  </TitlesOfParts>
  <Company>Ketchum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Business Case for Building the Janssen Brand</dc:title>
  <dc:creator>Ketchum</dc:creator>
  <cp:lastModifiedBy>Ian Woolveridge</cp:lastModifiedBy>
  <cp:revision>2374</cp:revision>
  <cp:lastPrinted>2017-07-21T07:21:53Z</cp:lastPrinted>
  <dcterms:created xsi:type="dcterms:W3CDTF">2013-01-15T18:13:18Z</dcterms:created>
  <dcterms:modified xsi:type="dcterms:W3CDTF">2019-08-08T08:31:57Z</dcterms:modified>
</cp:coreProperties>
</file>