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597"/>
    <a:srgbClr val="6BBEFD"/>
    <a:srgbClr val="0262AA"/>
    <a:srgbClr val="0378CF"/>
    <a:srgbClr val="28A1FC"/>
    <a:srgbClr val="0376CD"/>
    <a:srgbClr val="025591"/>
    <a:srgbClr val="064B8A"/>
    <a:srgbClr val="5A76EC"/>
    <a:srgbClr val="184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420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9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8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1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9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7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7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6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A15A4-93D2-4B15-A880-ECF97313ADB6}" type="datetimeFigureOut">
              <a:rPr lang="en-US" smtClean="0"/>
              <a:t>2020-11-24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236FF-6DCC-4E97-AF60-C86EC7CE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6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4.sv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2.svg"/><Relationship Id="rId10" Type="http://schemas.openxmlformats.org/officeDocument/2006/relationships/image" Target="../media/image8.png"/><Relationship Id="rId19" Type="http://schemas.openxmlformats.org/officeDocument/2006/relationships/image" Target="../media/image14.png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699" y="5444271"/>
            <a:ext cx="4799163" cy="13933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0"/>
            <a:ext cx="12064502" cy="1005839"/>
          </a:xfrm>
        </p:spPr>
        <p:txBody>
          <a:bodyPr>
            <a:noAutofit/>
          </a:bodyPr>
          <a:lstStyle/>
          <a:p>
            <a:pPr algn="ctr"/>
            <a:r>
              <a:rPr lang="en-CA" sz="3600" b="1" dirty="0"/>
              <a:t>An integrated clinical and genetic prediction model for tacrolimus levels in pediatric solid organ transplant recipients</a:t>
            </a:r>
            <a:endParaRPr lang="en-US" sz="3600" dirty="0"/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129085" y="5840183"/>
            <a:ext cx="5797891" cy="514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Min et al. </a:t>
            </a:r>
            <a:r>
              <a:rPr lang="en-US" b="1" i="1" dirty="0"/>
              <a:t>Transplantation</a:t>
            </a:r>
            <a:r>
              <a:rPr lang="en-US" b="1" dirty="0"/>
              <a:t>. Month 2020</a:t>
            </a: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129085" y="6484776"/>
            <a:ext cx="8827136" cy="315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/>
              <a:t>@</a:t>
            </a:r>
            <a:r>
              <a:rPr lang="en-US" sz="8000" b="1" dirty="0" err="1"/>
              <a:t>TransplantJrnl</a:t>
            </a:r>
            <a:r>
              <a:rPr lang="en-US" sz="8000" b="1" dirty="0"/>
              <a:t>                                            </a:t>
            </a:r>
            <a:r>
              <a:rPr lang="en-US" dirty="0"/>
              <a:t>Copyright © 2020  Wolters Kluwer Health, Inc. All rights reserved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46" y="1022841"/>
            <a:ext cx="3950208" cy="44059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96571" y="1022840"/>
            <a:ext cx="3795037" cy="4405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  <a:p>
            <a:pPr algn="ctr"/>
            <a:endParaRPr lang="en-CA" dirty="0">
              <a:latin typeface="+mj-lt"/>
            </a:endParaRPr>
          </a:p>
          <a:p>
            <a:pPr algn="ctr"/>
            <a:endParaRPr lang="en-CA" dirty="0">
              <a:latin typeface="+mj-lt"/>
            </a:endParaRPr>
          </a:p>
          <a:p>
            <a:pPr algn="ctr"/>
            <a:endParaRPr lang="en-CA" dirty="0">
              <a:latin typeface="+mj-lt"/>
            </a:endParaRPr>
          </a:p>
          <a:p>
            <a:pPr algn="ctr"/>
            <a:endParaRPr lang="en-CA" b="1" dirty="0">
              <a:latin typeface="+mj-lt"/>
            </a:endParaRPr>
          </a:p>
          <a:p>
            <a:endParaRPr lang="en-CA" b="1" dirty="0">
              <a:solidFill>
                <a:schemeClr val="tx1"/>
              </a:solidFill>
              <a:latin typeface="+mj-lt"/>
            </a:endParaRPr>
          </a:p>
          <a:p>
            <a:endParaRPr lang="en-CA" b="1" dirty="0">
              <a:solidFill>
                <a:schemeClr val="tx1"/>
              </a:solidFill>
              <a:latin typeface="+mj-lt"/>
            </a:endParaRPr>
          </a:p>
          <a:p>
            <a:endParaRPr lang="en-CA" b="1" dirty="0">
              <a:solidFill>
                <a:schemeClr val="tx1"/>
              </a:solidFill>
              <a:latin typeface="+mj-lt"/>
            </a:endParaRPr>
          </a:p>
          <a:p>
            <a:endParaRPr lang="en-CA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84" y="954994"/>
            <a:ext cx="3821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+mj-lt"/>
              </a:rPr>
              <a:t>7</a:t>
            </a:r>
            <a:r>
              <a:rPr lang="en-US" sz="5400" b="1" dirty="0">
                <a:latin typeface="+mj-lt"/>
              </a:rPr>
              <a:t>    </a:t>
            </a:r>
            <a:r>
              <a:rPr lang="en-US" sz="2400" dirty="0">
                <a:latin typeface="+mj-lt"/>
              </a:rPr>
              <a:t>Canadian pediatrics</a:t>
            </a:r>
          </a:p>
          <a:p>
            <a:r>
              <a:rPr lang="en-US" sz="2400" dirty="0">
                <a:latin typeface="+mj-lt"/>
              </a:rPr>
              <a:t>transplant centers</a:t>
            </a:r>
          </a:p>
          <a:p>
            <a:r>
              <a:rPr lang="en-US" sz="4000" b="1" dirty="0">
                <a:latin typeface="+mj-lt"/>
              </a:rPr>
              <a:t>1</a:t>
            </a:r>
            <a:r>
              <a:rPr lang="en-US" sz="2400" b="1" dirty="0">
                <a:latin typeface="+mj-lt"/>
              </a:rPr>
              <a:t>          </a:t>
            </a:r>
            <a:r>
              <a:rPr lang="en-US" sz="2400" dirty="0">
                <a:latin typeface="+mj-lt"/>
              </a:rPr>
              <a:t>US transplant center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2048" y="3403083"/>
            <a:ext cx="32361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>
                <a:latin typeface="+mj-lt"/>
              </a:rPr>
              <a:t>455</a:t>
            </a:r>
            <a:r>
              <a:rPr lang="en-CA" dirty="0">
                <a:latin typeface="+mj-lt"/>
              </a:rPr>
              <a:t> </a:t>
            </a:r>
            <a:r>
              <a:rPr lang="en-CA" sz="2400" dirty="0">
                <a:latin typeface="+mj-lt"/>
              </a:rPr>
              <a:t>discovery cohort </a:t>
            </a:r>
          </a:p>
          <a:p>
            <a:pPr algn="ctr"/>
            <a:r>
              <a:rPr lang="en-CA" sz="4000" b="1" dirty="0">
                <a:latin typeface="+mj-lt"/>
              </a:rPr>
              <a:t>322</a:t>
            </a:r>
            <a:r>
              <a:rPr lang="en-CA" dirty="0">
                <a:latin typeface="+mj-lt"/>
              </a:rPr>
              <a:t> </a:t>
            </a:r>
            <a:r>
              <a:rPr lang="en-CA" sz="2400" dirty="0">
                <a:latin typeface="+mj-lt"/>
              </a:rPr>
              <a:t>validation cohort</a:t>
            </a:r>
            <a:endParaRPr lang="en-US" sz="2400" dirty="0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01440" y="1022840"/>
            <a:ext cx="4495132" cy="4405916"/>
          </a:xfrm>
          <a:prstGeom prst="rect">
            <a:avLst/>
          </a:prstGeom>
          <a:solidFill>
            <a:srgbClr val="026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212" y="3966677"/>
            <a:ext cx="1346135" cy="13461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02809" y="3437798"/>
            <a:ext cx="2999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+mj-lt"/>
              </a:rPr>
              <a:t>Top predictors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093" y="1845397"/>
            <a:ext cx="591393" cy="582281"/>
          </a:xfrm>
          <a:prstGeom prst="rect">
            <a:avLst/>
          </a:prstGeom>
        </p:spPr>
      </p:pic>
      <p:sp>
        <p:nvSpPr>
          <p:cNvPr id="14" name="Cross 13"/>
          <p:cNvSpPr/>
          <p:nvPr/>
        </p:nvSpPr>
        <p:spPr>
          <a:xfrm>
            <a:off x="9578141" y="2533343"/>
            <a:ext cx="307195" cy="276593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+mj-lt"/>
            </a:endParaRPr>
          </a:p>
        </p:txBody>
      </p:sp>
      <p:sp>
        <p:nvSpPr>
          <p:cNvPr id="22" name="Cross 21"/>
          <p:cNvSpPr/>
          <p:nvPr/>
        </p:nvSpPr>
        <p:spPr>
          <a:xfrm>
            <a:off x="10571538" y="2574422"/>
            <a:ext cx="310023" cy="259149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843" y="2401466"/>
            <a:ext cx="565709" cy="5657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070" y="2533343"/>
            <a:ext cx="626482" cy="626482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8389273" y="1027810"/>
            <a:ext cx="3736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>
                <a:latin typeface="+mj-lt"/>
              </a:rPr>
              <a:t>Significant interaction </a:t>
            </a:r>
            <a:r>
              <a:rPr lang="en-CA" sz="2000" dirty="0" smtClean="0">
                <a:latin typeface="+mj-lt"/>
              </a:rPr>
              <a:t>of </a:t>
            </a:r>
            <a:r>
              <a:rPr lang="en-CA" sz="2000" b="1" dirty="0">
                <a:latin typeface="+mj-lt"/>
              </a:rPr>
              <a:t>age and organ type </a:t>
            </a:r>
            <a:r>
              <a:rPr lang="en-CA" sz="2000" dirty="0">
                <a:latin typeface="+mj-lt"/>
              </a:rPr>
              <a:t>with </a:t>
            </a:r>
            <a:r>
              <a:rPr lang="en-CA" sz="2000" b="1" dirty="0">
                <a:latin typeface="+mj-lt"/>
              </a:rPr>
              <a:t>rs776476*1</a:t>
            </a:r>
            <a:r>
              <a:rPr lang="en-CA" sz="2000" dirty="0">
                <a:latin typeface="+mj-lt"/>
              </a:rPr>
              <a:t> </a:t>
            </a:r>
            <a:r>
              <a:rPr lang="en-CA" sz="2000" b="1" dirty="0">
                <a:latin typeface="+mj-lt"/>
              </a:rPr>
              <a:t>SNP</a:t>
            </a:r>
            <a:r>
              <a:rPr lang="en-CA" sz="2000" dirty="0">
                <a:latin typeface="+mj-lt"/>
              </a:rPr>
              <a:t> (p&lt;0.05)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33348" y="3877979"/>
            <a:ext cx="24126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solidFill>
                  <a:schemeClr val="bg1"/>
                </a:solidFill>
                <a:latin typeface="+mj-lt"/>
              </a:rPr>
              <a:t>Age at transplant</a:t>
            </a:r>
          </a:p>
          <a:p>
            <a:r>
              <a:rPr lang="en-CA" sz="2400" dirty="0">
                <a:solidFill>
                  <a:schemeClr val="bg1"/>
                </a:solidFill>
                <a:latin typeface="+mj-lt"/>
              </a:rPr>
              <a:t>rs776746 </a:t>
            </a:r>
          </a:p>
          <a:p>
            <a:r>
              <a:rPr lang="en-CA" sz="2400" dirty="0">
                <a:solidFill>
                  <a:schemeClr val="bg1"/>
                </a:solidFill>
                <a:latin typeface="+mj-lt"/>
              </a:rPr>
              <a:t>rs12333983 </a:t>
            </a:r>
          </a:p>
          <a:p>
            <a:r>
              <a:rPr lang="en-CA" sz="2400" dirty="0" smtClean="0">
                <a:solidFill>
                  <a:schemeClr val="bg1"/>
                </a:solidFill>
                <a:latin typeface="+mj-lt"/>
              </a:rPr>
              <a:t>rs12957142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97" y="1271234"/>
            <a:ext cx="551929" cy="5519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24" y="2258007"/>
            <a:ext cx="551929" cy="551929"/>
          </a:xfrm>
          <a:prstGeom prst="rect">
            <a:avLst/>
          </a:prstGeom>
        </p:spPr>
      </p:pic>
      <p:sp>
        <p:nvSpPr>
          <p:cNvPr id="23" name="Curved Down Arrow 22"/>
          <p:cNvSpPr/>
          <p:nvPr/>
        </p:nvSpPr>
        <p:spPr>
          <a:xfrm>
            <a:off x="8898649" y="1949386"/>
            <a:ext cx="1178625" cy="3290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Curved Up Arrow 30"/>
          <p:cNvSpPr/>
          <p:nvPr/>
        </p:nvSpPr>
        <p:spPr>
          <a:xfrm rot="10960808" flipV="1">
            <a:off x="10199422" y="3156522"/>
            <a:ext cx="1260758" cy="4370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9803" y="3752409"/>
            <a:ext cx="1035366" cy="1035366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8373370" y="3784343"/>
            <a:ext cx="298904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>
                <a:latin typeface="+mj-lt"/>
              </a:rPr>
              <a:t>Lays the groundwork for </a:t>
            </a:r>
            <a:r>
              <a:rPr lang="en-CA" sz="2000" dirty="0" smtClean="0">
                <a:latin typeface="+mj-lt"/>
              </a:rPr>
              <a:t>an </a:t>
            </a:r>
            <a:r>
              <a:rPr lang="en-CA" sz="2000" dirty="0">
                <a:latin typeface="+mj-lt"/>
              </a:rPr>
              <a:t>individualized </a:t>
            </a:r>
            <a:r>
              <a:rPr lang="en-CA" sz="2000" b="1" dirty="0">
                <a:latin typeface="+mj-lt"/>
              </a:rPr>
              <a:t>age and organ specific genotype-guided </a:t>
            </a:r>
            <a:r>
              <a:rPr lang="en-CA" sz="2000" b="1" dirty="0" smtClean="0">
                <a:latin typeface="+mj-lt"/>
              </a:rPr>
              <a:t>approach to tacrolimus dosing</a:t>
            </a:r>
            <a:endParaRPr lang="en-US" sz="2000" b="1" dirty="0"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AE99FA-8699-4CC1-8E91-4FD360BAF87E}"/>
              </a:ext>
            </a:extLst>
          </p:cNvPr>
          <p:cNvSpPr/>
          <p:nvPr/>
        </p:nvSpPr>
        <p:spPr>
          <a:xfrm>
            <a:off x="3943436" y="1033638"/>
            <a:ext cx="44342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25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SNPs associated </a:t>
            </a:r>
          </a:p>
          <a:p>
            <a:r>
              <a:rPr lang="en-US" sz="2000" dirty="0">
                <a:solidFill>
                  <a:schemeClr val="bg1"/>
                </a:solidFill>
                <a:latin typeface="+mj-lt"/>
              </a:rPr>
              <a:t>with tacrolimus levels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8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SNPs significant</a:t>
            </a:r>
          </a:p>
          <a:p>
            <a:r>
              <a:rPr lang="en-US" sz="2000" dirty="0">
                <a:solidFill>
                  <a:schemeClr val="bg1"/>
                </a:solidFill>
                <a:latin typeface="+mj-lt"/>
              </a:rPr>
              <a:t> at genome-wide level</a:t>
            </a:r>
          </a:p>
          <a:p>
            <a:r>
              <a:rPr lang="en-US" sz="4000" b="1" dirty="0">
                <a:solidFill>
                  <a:schemeClr val="bg1"/>
                </a:solidFill>
                <a:latin typeface="+mj-lt"/>
              </a:rPr>
              <a:t>19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SNPs replicated in validation 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cohort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6" name="Graphic 15" descr="Group of men">
            <a:extLst>
              <a:ext uri="{FF2B5EF4-FFF2-40B4-BE49-F238E27FC236}">
                <a16:creationId xmlns:a16="http://schemas.microsoft.com/office/drawing/2014/main" id="{43CD3DAB-9B53-4240-ADEC-5A664577B0A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8804" y="3267814"/>
            <a:ext cx="698863" cy="698863"/>
          </a:xfrm>
          <a:prstGeom prst="rect">
            <a:avLst/>
          </a:prstGeom>
        </p:spPr>
      </p:pic>
      <p:pic>
        <p:nvPicPr>
          <p:cNvPr id="35" name="Graphic 34" descr="Group of men">
            <a:extLst>
              <a:ext uri="{FF2B5EF4-FFF2-40B4-BE49-F238E27FC236}">
                <a16:creationId xmlns:a16="http://schemas.microsoft.com/office/drawing/2014/main" id="{270F8200-B7E5-4CEC-B485-319249C441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3184" y="4096729"/>
            <a:ext cx="720713" cy="720713"/>
          </a:xfrm>
          <a:prstGeom prst="rect">
            <a:avLst/>
          </a:prstGeom>
        </p:spPr>
      </p:pic>
      <p:pic>
        <p:nvPicPr>
          <p:cNvPr id="39" name="Graphic 38" descr="Baby">
            <a:extLst>
              <a:ext uri="{FF2B5EF4-FFF2-40B4-BE49-F238E27FC236}">
                <a16:creationId xmlns:a16="http://schemas.microsoft.com/office/drawing/2014/main" id="{D7990DC4-8211-490E-A194-CCEC6B8A636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8422218" y="2510774"/>
            <a:ext cx="398053" cy="398053"/>
          </a:xfrm>
          <a:prstGeom prst="rect">
            <a:avLst/>
          </a:prstGeom>
        </p:spPr>
      </p:pic>
      <p:pic>
        <p:nvPicPr>
          <p:cNvPr id="43" name="Graphic 42" descr="Man">
            <a:extLst>
              <a:ext uri="{FF2B5EF4-FFF2-40B4-BE49-F238E27FC236}">
                <a16:creationId xmlns:a16="http://schemas.microsoft.com/office/drawing/2014/main" id="{7827D9AF-9AE0-4300-ABF4-50DE3D05804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8925780" y="2230225"/>
            <a:ext cx="701019" cy="701019"/>
          </a:xfrm>
          <a:prstGeom prst="rect">
            <a:avLst/>
          </a:prstGeom>
        </p:spPr>
      </p:pic>
      <p:pic>
        <p:nvPicPr>
          <p:cNvPr id="44" name="Graphic 43" descr="Man">
            <a:extLst>
              <a:ext uri="{FF2B5EF4-FFF2-40B4-BE49-F238E27FC236}">
                <a16:creationId xmlns:a16="http://schemas.microsoft.com/office/drawing/2014/main" id="{3B215E48-6BBA-408E-82CA-F0FD42A40155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8665098" y="2390168"/>
            <a:ext cx="557358" cy="526274"/>
          </a:xfrm>
          <a:prstGeom prst="rect">
            <a:avLst/>
          </a:prstGeom>
        </p:spPr>
      </p:pic>
      <p:pic>
        <p:nvPicPr>
          <p:cNvPr id="48" name="Picture 47" descr="Icon&#10;&#10;Description automatically generated">
            <a:extLst>
              <a:ext uri="{FF2B5EF4-FFF2-40B4-BE49-F238E27FC236}">
                <a16:creationId xmlns:a16="http://schemas.microsoft.com/office/drawing/2014/main" id="{931102C3-1884-412B-9D9F-5034AE73861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589" y="2293948"/>
            <a:ext cx="703764" cy="703764"/>
          </a:xfrm>
          <a:prstGeom prst="rect">
            <a:avLst/>
          </a:prstGeom>
        </p:spPr>
      </p:pic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3CC58936-CC38-47D1-88DF-8D6787C6B779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05" y="1265866"/>
            <a:ext cx="1665876" cy="166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0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108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 integrated clinical and genetic prediction model for tacrolimus levels in pediatric solid organ transplant recipients</vt:lpstr>
    </vt:vector>
  </TitlesOfParts>
  <Company>UNMC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article</dc:title>
  <dc:creator>Langenfeld, Sean J</dc:creator>
  <cp:lastModifiedBy>Seema Mital</cp:lastModifiedBy>
  <cp:revision>76</cp:revision>
  <dcterms:created xsi:type="dcterms:W3CDTF">2017-01-16T16:30:16Z</dcterms:created>
  <dcterms:modified xsi:type="dcterms:W3CDTF">2020-11-25T03:39:06Z</dcterms:modified>
</cp:coreProperties>
</file>